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404" r:id="rId2"/>
    <p:sldId id="268" r:id="rId3"/>
    <p:sldId id="331" r:id="rId4"/>
    <p:sldId id="395" r:id="rId5"/>
    <p:sldId id="399" r:id="rId6"/>
    <p:sldId id="405" r:id="rId7"/>
    <p:sldId id="384" r:id="rId8"/>
    <p:sldId id="401" r:id="rId9"/>
    <p:sldId id="410" r:id="rId10"/>
    <p:sldId id="433" r:id="rId11"/>
    <p:sldId id="409" r:id="rId12"/>
    <p:sldId id="436" r:id="rId13"/>
    <p:sldId id="430" r:id="rId14"/>
    <p:sldId id="432" r:id="rId15"/>
    <p:sldId id="435" r:id="rId16"/>
    <p:sldId id="442" r:id="rId17"/>
    <p:sldId id="444" r:id="rId18"/>
    <p:sldId id="443" r:id="rId19"/>
    <p:sldId id="441" r:id="rId20"/>
    <p:sldId id="446" r:id="rId21"/>
    <p:sldId id="448" r:id="rId22"/>
    <p:sldId id="447" r:id="rId23"/>
    <p:sldId id="449" r:id="rId24"/>
    <p:sldId id="450" r:id="rId25"/>
    <p:sldId id="425" r:id="rId26"/>
    <p:sldId id="408" r:id="rId27"/>
    <p:sldId id="411" r:id="rId28"/>
    <p:sldId id="258" r:id="rId29"/>
    <p:sldId id="396" r:id="rId30"/>
    <p:sldId id="415" r:id="rId31"/>
    <p:sldId id="416" r:id="rId32"/>
    <p:sldId id="417" r:id="rId33"/>
    <p:sldId id="418" r:id="rId34"/>
    <p:sldId id="419" r:id="rId35"/>
    <p:sldId id="400" r:id="rId36"/>
    <p:sldId id="421" r:id="rId37"/>
    <p:sldId id="423" r:id="rId38"/>
    <p:sldId id="345" r:id="rId39"/>
    <p:sldId id="398" r:id="rId40"/>
    <p:sldId id="412" r:id="rId41"/>
    <p:sldId id="356"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yllylä" initials="JM" lastIdx="1" clrIdx="0">
    <p:extLst>
      <p:ext uri="{19B8F6BF-5375-455C-9EA6-DF929625EA0E}">
        <p15:presenceInfo xmlns:p15="http://schemas.microsoft.com/office/powerpoint/2012/main" userId="S::julia.myllyla@viima.com::15ef0949-9b6c-4ac8-b211-0d2f0469e1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E3EF"/>
    <a:srgbClr val="2AC6F0"/>
    <a:srgbClr val="87DBFC"/>
    <a:srgbClr val="D6F0FC"/>
    <a:srgbClr val="33DB87"/>
    <a:srgbClr val="34DA88"/>
    <a:srgbClr val="F0F0F0"/>
    <a:srgbClr val="F5F5F5"/>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2" autoAdjust="0"/>
    <p:restoredTop sz="81541" autoAdjust="0"/>
  </p:normalViewPr>
  <p:slideViewPr>
    <p:cSldViewPr snapToObjects="1" showGuides="1">
      <p:cViewPr>
        <p:scale>
          <a:sx n="89" d="100"/>
          <a:sy n="89" d="100"/>
        </p:scale>
        <p:origin x="1712" y="1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 better</c:v>
                </c:pt>
              </c:strCache>
            </c:strRef>
          </c:tx>
          <c:spPr>
            <a:ln w="76200" cap="rnd">
              <a:solidFill>
                <a:schemeClr val="accent2">
                  <a:alpha val="80000"/>
                </a:schemeClr>
              </a:solidFill>
              <a:round/>
            </a:ln>
            <a:effectLst/>
          </c:spPr>
          <c:marker>
            <c:symbol val="none"/>
          </c:marker>
          <c:cat>
            <c:strRef>
              <c:f>Sheet1!$A$2:$A$260</c:f>
              <c:strCache>
                <c:ptCount val="259"/>
                <c:pt idx="50">
                  <c:v>Year 1</c:v>
                </c:pt>
                <c:pt idx="102">
                  <c:v>Year 2</c:v>
                </c:pt>
                <c:pt idx="154">
                  <c:v>Year 3</c:v>
                </c:pt>
                <c:pt idx="206">
                  <c:v>Year 4</c:v>
                </c:pt>
                <c:pt idx="258">
                  <c:v>Year 5</c:v>
                </c:pt>
              </c:strCache>
            </c:strRef>
          </c:cat>
          <c:val>
            <c:numRef>
              <c:f>Sheet1!$B$2:$B$260</c:f>
              <c:numCache>
                <c:formatCode>General</c:formatCode>
                <c:ptCount val="259"/>
                <c:pt idx="0">
                  <c:v>100</c:v>
                </c:pt>
                <c:pt idx="1">
                  <c:v>101</c:v>
                </c:pt>
                <c:pt idx="2">
                  <c:v>102.01</c:v>
                </c:pt>
                <c:pt idx="3">
                  <c:v>103.0301</c:v>
                </c:pt>
                <c:pt idx="4">
                  <c:v>104.060401</c:v>
                </c:pt>
                <c:pt idx="5">
                  <c:v>105.10100500999999</c:v>
                </c:pt>
                <c:pt idx="6">
                  <c:v>106.1520150601</c:v>
                </c:pt>
                <c:pt idx="7">
                  <c:v>107.213535210701</c:v>
                </c:pt>
                <c:pt idx="8">
                  <c:v>108.28567056280801</c:v>
                </c:pt>
                <c:pt idx="9">
                  <c:v>109.36852726843608</c:v>
                </c:pt>
                <c:pt idx="10">
                  <c:v>110.46221254112045</c:v>
                </c:pt>
                <c:pt idx="11">
                  <c:v>111.56683466653166</c:v>
                </c:pt>
                <c:pt idx="12">
                  <c:v>112.68250301319698</c:v>
                </c:pt>
                <c:pt idx="13">
                  <c:v>113.80932804332895</c:v>
                </c:pt>
                <c:pt idx="14">
                  <c:v>114.94742132376224</c:v>
                </c:pt>
                <c:pt idx="15">
                  <c:v>116.09689553699987</c:v>
                </c:pt>
                <c:pt idx="16">
                  <c:v>117.25786449236986</c:v>
                </c:pt>
                <c:pt idx="17">
                  <c:v>118.43044313729357</c:v>
                </c:pt>
                <c:pt idx="18">
                  <c:v>119.6147475686665</c:v>
                </c:pt>
                <c:pt idx="19">
                  <c:v>120.81089504435317</c:v>
                </c:pt>
                <c:pt idx="20">
                  <c:v>122.01900399479671</c:v>
                </c:pt>
                <c:pt idx="21">
                  <c:v>123.23919403474467</c:v>
                </c:pt>
                <c:pt idx="22">
                  <c:v>124.47158597509213</c:v>
                </c:pt>
                <c:pt idx="23">
                  <c:v>125.71630183484305</c:v>
                </c:pt>
                <c:pt idx="24">
                  <c:v>126.97346485319149</c:v>
                </c:pt>
                <c:pt idx="25">
                  <c:v>128.24319950172341</c:v>
                </c:pt>
                <c:pt idx="26">
                  <c:v>129.52563149674066</c:v>
                </c:pt>
                <c:pt idx="27">
                  <c:v>130.82088781170808</c:v>
                </c:pt>
                <c:pt idx="28">
                  <c:v>132.12909668982516</c:v>
                </c:pt>
                <c:pt idx="29">
                  <c:v>133.45038765672342</c:v>
                </c:pt>
                <c:pt idx="30">
                  <c:v>134.78489153329065</c:v>
                </c:pt>
                <c:pt idx="31">
                  <c:v>136.13274044862357</c:v>
                </c:pt>
                <c:pt idx="32">
                  <c:v>137.49406785310981</c:v>
                </c:pt>
                <c:pt idx="33">
                  <c:v>138.8690085316409</c:v>
                </c:pt>
                <c:pt idx="34">
                  <c:v>140.2576986169573</c:v>
                </c:pt>
                <c:pt idx="35">
                  <c:v>141.66027560312688</c:v>
                </c:pt>
                <c:pt idx="36">
                  <c:v>143.07687835915814</c:v>
                </c:pt>
                <c:pt idx="37">
                  <c:v>144.50764714274973</c:v>
                </c:pt>
                <c:pt idx="38">
                  <c:v>145.95272361417724</c:v>
                </c:pt>
                <c:pt idx="39">
                  <c:v>147.41225085031903</c:v>
                </c:pt>
                <c:pt idx="40">
                  <c:v>148.88637335882223</c:v>
                </c:pt>
                <c:pt idx="41">
                  <c:v>150.37523709241046</c:v>
                </c:pt>
                <c:pt idx="42">
                  <c:v>151.87898946333456</c:v>
                </c:pt>
                <c:pt idx="43">
                  <c:v>153.39777935796792</c:v>
                </c:pt>
                <c:pt idx="44">
                  <c:v>154.9317571515476</c:v>
                </c:pt>
                <c:pt idx="45">
                  <c:v>156.48107472306307</c:v>
                </c:pt>
                <c:pt idx="46">
                  <c:v>158.04588547029371</c:v>
                </c:pt>
                <c:pt idx="47">
                  <c:v>159.62634432499664</c:v>
                </c:pt>
                <c:pt idx="48">
                  <c:v>161.2226077682466</c:v>
                </c:pt>
                <c:pt idx="49">
                  <c:v>162.83483384592907</c:v>
                </c:pt>
                <c:pt idx="50">
                  <c:v>164.46318218438836</c:v>
                </c:pt>
                <c:pt idx="51">
                  <c:v>166.10781400623225</c:v>
                </c:pt>
                <c:pt idx="52">
                  <c:v>167.76889214629458</c:v>
                </c:pt>
                <c:pt idx="53">
                  <c:v>169.44658106775753</c:v>
                </c:pt>
                <c:pt idx="54">
                  <c:v>171.14104687843511</c:v>
                </c:pt>
                <c:pt idx="55">
                  <c:v>172.85245734721946</c:v>
                </c:pt>
                <c:pt idx="56">
                  <c:v>174.58098192069164</c:v>
                </c:pt>
                <c:pt idx="57">
                  <c:v>176.32679173989857</c:v>
                </c:pt>
                <c:pt idx="58">
                  <c:v>178.09005965729756</c:v>
                </c:pt>
                <c:pt idx="59">
                  <c:v>179.87096025387055</c:v>
                </c:pt>
                <c:pt idx="60">
                  <c:v>181.66966985640926</c:v>
                </c:pt>
                <c:pt idx="61">
                  <c:v>183.48636655497336</c:v>
                </c:pt>
                <c:pt idx="62">
                  <c:v>185.32123022052309</c:v>
                </c:pt>
                <c:pt idx="63">
                  <c:v>187.17444252272833</c:v>
                </c:pt>
                <c:pt idx="64">
                  <c:v>189.04618694795562</c:v>
                </c:pt>
                <c:pt idx="65">
                  <c:v>190.93664881743518</c:v>
                </c:pt>
                <c:pt idx="66">
                  <c:v>192.84601530560954</c:v>
                </c:pt>
                <c:pt idx="67">
                  <c:v>194.77447545866565</c:v>
                </c:pt>
                <c:pt idx="68">
                  <c:v>196.72222021325231</c:v>
                </c:pt>
                <c:pt idx="69">
                  <c:v>198.68944241538483</c:v>
                </c:pt>
                <c:pt idx="70">
                  <c:v>200.67633683953869</c:v>
                </c:pt>
                <c:pt idx="71">
                  <c:v>202.68310020793407</c:v>
                </c:pt>
                <c:pt idx="72">
                  <c:v>204.70993121001342</c:v>
                </c:pt>
                <c:pt idx="73">
                  <c:v>206.75703052211355</c:v>
                </c:pt>
                <c:pt idx="74">
                  <c:v>208.82460082733468</c:v>
                </c:pt>
                <c:pt idx="75">
                  <c:v>210.91284683560804</c:v>
                </c:pt>
                <c:pt idx="76">
                  <c:v>213.02197530396413</c:v>
                </c:pt>
                <c:pt idx="77">
                  <c:v>215.15219505700378</c:v>
                </c:pt>
                <c:pt idx="78">
                  <c:v>217.30371700757382</c:v>
                </c:pt>
                <c:pt idx="79">
                  <c:v>219.47675417764955</c:v>
                </c:pt>
                <c:pt idx="80">
                  <c:v>221.67152171942604</c:v>
                </c:pt>
                <c:pt idx="81">
                  <c:v>223.8882369366203</c:v>
                </c:pt>
                <c:pt idx="82">
                  <c:v>226.1271193059865</c:v>
                </c:pt>
                <c:pt idx="83">
                  <c:v>228.38839049904635</c:v>
                </c:pt>
                <c:pt idx="84">
                  <c:v>230.67227440403681</c:v>
                </c:pt>
                <c:pt idx="85">
                  <c:v>232.97899714807718</c:v>
                </c:pt>
                <c:pt idx="86">
                  <c:v>235.30878711955796</c:v>
                </c:pt>
                <c:pt idx="87">
                  <c:v>237.66187499075355</c:v>
                </c:pt>
                <c:pt idx="88">
                  <c:v>240.0384937406611</c:v>
                </c:pt>
                <c:pt idx="89">
                  <c:v>242.43887867806771</c:v>
                </c:pt>
                <c:pt idx="90">
                  <c:v>244.86326746484838</c:v>
                </c:pt>
                <c:pt idx="91">
                  <c:v>247.31190013949686</c:v>
                </c:pt>
                <c:pt idx="92">
                  <c:v>249.78501914089182</c:v>
                </c:pt>
                <c:pt idx="93">
                  <c:v>252.28286933230075</c:v>
                </c:pt>
                <c:pt idx="94">
                  <c:v>254.80569802562377</c:v>
                </c:pt>
                <c:pt idx="95">
                  <c:v>257.35375500588003</c:v>
                </c:pt>
                <c:pt idx="96">
                  <c:v>259.92729255593883</c:v>
                </c:pt>
                <c:pt idx="97">
                  <c:v>262.52656548149821</c:v>
                </c:pt>
                <c:pt idx="98">
                  <c:v>265.15183113631321</c:v>
                </c:pt>
                <c:pt idx="99">
                  <c:v>267.80334944767634</c:v>
                </c:pt>
                <c:pt idx="100">
                  <c:v>270.48138294215312</c:v>
                </c:pt>
                <c:pt idx="101">
                  <c:v>273.18619677157466</c:v>
                </c:pt>
                <c:pt idx="102">
                  <c:v>275.91805873929042</c:v>
                </c:pt>
                <c:pt idx="103">
                  <c:v>278.67723932668332</c:v>
                </c:pt>
                <c:pt idx="104">
                  <c:v>281.46401171995018</c:v>
                </c:pt>
                <c:pt idx="105">
                  <c:v>284.27865183714971</c:v>
                </c:pt>
                <c:pt idx="106">
                  <c:v>287.12143835552121</c:v>
                </c:pt>
                <c:pt idx="107">
                  <c:v>289.99265273907645</c:v>
                </c:pt>
                <c:pt idx="108">
                  <c:v>292.89257926646724</c:v>
                </c:pt>
                <c:pt idx="109">
                  <c:v>295.82150505913194</c:v>
                </c:pt>
                <c:pt idx="110">
                  <c:v>298.77972010972326</c:v>
                </c:pt>
                <c:pt idx="111">
                  <c:v>301.76751731082049</c:v>
                </c:pt>
                <c:pt idx="112">
                  <c:v>304.78519248392871</c:v>
                </c:pt>
                <c:pt idx="113">
                  <c:v>307.83304440876799</c:v>
                </c:pt>
                <c:pt idx="114">
                  <c:v>310.91137485285566</c:v>
                </c:pt>
                <c:pt idx="115">
                  <c:v>314.02048860138422</c:v>
                </c:pt>
                <c:pt idx="116">
                  <c:v>317.16069348739808</c:v>
                </c:pt>
                <c:pt idx="117">
                  <c:v>320.33230042227206</c:v>
                </c:pt>
                <c:pt idx="118">
                  <c:v>323.53562342649479</c:v>
                </c:pt>
                <c:pt idx="119">
                  <c:v>326.77097966075974</c:v>
                </c:pt>
                <c:pt idx="120">
                  <c:v>330.03868945736735</c:v>
                </c:pt>
                <c:pt idx="121">
                  <c:v>333.339076351941</c:v>
                </c:pt>
                <c:pt idx="122">
                  <c:v>336.67246711546039</c:v>
                </c:pt>
                <c:pt idx="123">
                  <c:v>340.03919178661499</c:v>
                </c:pt>
                <c:pt idx="124">
                  <c:v>343.43958370448115</c:v>
                </c:pt>
                <c:pt idx="125">
                  <c:v>346.87397954152596</c:v>
                </c:pt>
                <c:pt idx="126">
                  <c:v>350.34271933694123</c:v>
                </c:pt>
                <c:pt idx="127">
                  <c:v>353.84614653031065</c:v>
                </c:pt>
                <c:pt idx="128">
                  <c:v>357.38460799561375</c:v>
                </c:pt>
                <c:pt idx="129">
                  <c:v>360.95845407556988</c:v>
                </c:pt>
                <c:pt idx="130">
                  <c:v>364.56803861632557</c:v>
                </c:pt>
                <c:pt idx="131">
                  <c:v>368.2137190024888</c:v>
                </c:pt>
                <c:pt idx="132">
                  <c:v>371.89585619251369</c:v>
                </c:pt>
                <c:pt idx="133">
                  <c:v>375.61481475443884</c:v>
                </c:pt>
                <c:pt idx="134">
                  <c:v>379.37096290198321</c:v>
                </c:pt>
                <c:pt idx="135">
                  <c:v>383.16467253100302</c:v>
                </c:pt>
                <c:pt idx="136">
                  <c:v>386.99631925631303</c:v>
                </c:pt>
                <c:pt idx="137">
                  <c:v>390.86628244887618</c:v>
                </c:pt>
                <c:pt idx="138">
                  <c:v>394.77494527336495</c:v>
                </c:pt>
                <c:pt idx="139">
                  <c:v>398.72269472609861</c:v>
                </c:pt>
                <c:pt idx="140">
                  <c:v>402.70992167335959</c:v>
                </c:pt>
                <c:pt idx="141">
                  <c:v>406.73702089009316</c:v>
                </c:pt>
                <c:pt idx="142">
                  <c:v>410.80439109899407</c:v>
                </c:pt>
                <c:pt idx="143">
                  <c:v>414.91243500998399</c:v>
                </c:pt>
                <c:pt idx="144">
                  <c:v>419.06155936008383</c:v>
                </c:pt>
                <c:pt idx="145">
                  <c:v>423.25217495368469</c:v>
                </c:pt>
                <c:pt idx="146">
                  <c:v>427.48469670322152</c:v>
                </c:pt>
                <c:pt idx="147">
                  <c:v>431.75954367025372</c:v>
                </c:pt>
                <c:pt idx="148">
                  <c:v>436.07713910695628</c:v>
                </c:pt>
                <c:pt idx="149">
                  <c:v>440.43791049802587</c:v>
                </c:pt>
                <c:pt idx="150">
                  <c:v>444.84228960300612</c:v>
                </c:pt>
                <c:pt idx="151">
                  <c:v>449.2907124990362</c:v>
                </c:pt>
                <c:pt idx="152">
                  <c:v>453.78361962402658</c:v>
                </c:pt>
                <c:pt idx="153">
                  <c:v>458.32145582026686</c:v>
                </c:pt>
                <c:pt idx="154">
                  <c:v>462.90467037846952</c:v>
                </c:pt>
                <c:pt idx="155">
                  <c:v>467.53371708225421</c:v>
                </c:pt>
                <c:pt idx="156">
                  <c:v>472.20905425307677</c:v>
                </c:pt>
                <c:pt idx="157">
                  <c:v>476.93114479560757</c:v>
                </c:pt>
                <c:pt idx="158">
                  <c:v>481.70045624356362</c:v>
                </c:pt>
                <c:pt idx="159">
                  <c:v>486.51746080599924</c:v>
                </c:pt>
                <c:pt idx="160">
                  <c:v>491.38263541405922</c:v>
                </c:pt>
                <c:pt idx="161">
                  <c:v>496.29646176819983</c:v>
                </c:pt>
                <c:pt idx="162">
                  <c:v>501.25942638588185</c:v>
                </c:pt>
                <c:pt idx="163">
                  <c:v>506.27202064974068</c:v>
                </c:pt>
                <c:pt idx="164">
                  <c:v>511.33474085623811</c:v>
                </c:pt>
                <c:pt idx="165">
                  <c:v>516.4480882648005</c:v>
                </c:pt>
                <c:pt idx="166">
                  <c:v>521.61256914744854</c:v>
                </c:pt>
                <c:pt idx="167">
                  <c:v>526.82869483892307</c:v>
                </c:pt>
                <c:pt idx="168">
                  <c:v>532.0969817873123</c:v>
                </c:pt>
                <c:pt idx="169">
                  <c:v>537.41795160518541</c:v>
                </c:pt>
                <c:pt idx="170">
                  <c:v>542.79213112123728</c:v>
                </c:pt>
                <c:pt idx="171">
                  <c:v>548.22005243244962</c:v>
                </c:pt>
                <c:pt idx="172">
                  <c:v>553.70225295677415</c:v>
                </c:pt>
                <c:pt idx="173">
                  <c:v>559.23927548634185</c:v>
                </c:pt>
                <c:pt idx="174">
                  <c:v>564.83166824120531</c:v>
                </c:pt>
                <c:pt idx="175">
                  <c:v>570.47998492361739</c:v>
                </c:pt>
                <c:pt idx="176">
                  <c:v>576.18478477285362</c:v>
                </c:pt>
                <c:pt idx="177">
                  <c:v>581.94663262058214</c:v>
                </c:pt>
                <c:pt idx="178">
                  <c:v>587.76609894678791</c:v>
                </c:pt>
                <c:pt idx="179">
                  <c:v>593.64375993625583</c:v>
                </c:pt>
                <c:pt idx="180">
                  <c:v>599.58019753561837</c:v>
                </c:pt>
                <c:pt idx="181">
                  <c:v>605.57599951097461</c:v>
                </c:pt>
                <c:pt idx="182">
                  <c:v>611.63175950608434</c:v>
                </c:pt>
                <c:pt idx="183">
                  <c:v>617.74807710114521</c:v>
                </c:pt>
                <c:pt idx="184">
                  <c:v>623.92555787215667</c:v>
                </c:pt>
                <c:pt idx="185">
                  <c:v>630.16481345087823</c:v>
                </c:pt>
                <c:pt idx="186">
                  <c:v>636.46646158538704</c:v>
                </c:pt>
                <c:pt idx="187">
                  <c:v>642.83112620124086</c:v>
                </c:pt>
                <c:pt idx="188">
                  <c:v>649.25943746325333</c:v>
                </c:pt>
                <c:pt idx="189">
                  <c:v>655.75203183788585</c:v>
                </c:pt>
                <c:pt idx="190">
                  <c:v>662.30955215626477</c:v>
                </c:pt>
                <c:pt idx="191">
                  <c:v>668.93264767782739</c:v>
                </c:pt>
                <c:pt idx="192">
                  <c:v>675.62197415460571</c:v>
                </c:pt>
                <c:pt idx="193">
                  <c:v>682.37819389615174</c:v>
                </c:pt>
                <c:pt idx="194">
                  <c:v>689.20197583511322</c:v>
                </c:pt>
                <c:pt idx="195">
                  <c:v>696.09399559346434</c:v>
                </c:pt>
                <c:pt idx="196">
                  <c:v>703.05493554939903</c:v>
                </c:pt>
                <c:pt idx="197">
                  <c:v>710.08548490489306</c:v>
                </c:pt>
                <c:pt idx="198">
                  <c:v>717.18633975394198</c:v>
                </c:pt>
                <c:pt idx="199">
                  <c:v>724.35820315148146</c:v>
                </c:pt>
                <c:pt idx="200">
                  <c:v>731.60178518299631</c:v>
                </c:pt>
                <c:pt idx="201">
                  <c:v>738.91780303482631</c:v>
                </c:pt>
                <c:pt idx="202">
                  <c:v>746.30698106517457</c:v>
                </c:pt>
                <c:pt idx="203">
                  <c:v>753.77005087582631</c:v>
                </c:pt>
                <c:pt idx="204">
                  <c:v>761.30775138458455</c:v>
                </c:pt>
                <c:pt idx="205">
                  <c:v>768.92082889843039</c:v>
                </c:pt>
                <c:pt idx="206">
                  <c:v>776.61003718741472</c:v>
                </c:pt>
                <c:pt idx="207">
                  <c:v>784.37613755928885</c:v>
                </c:pt>
                <c:pt idx="208">
                  <c:v>792.21989893488171</c:v>
                </c:pt>
                <c:pt idx="209">
                  <c:v>800.14209792423048</c:v>
                </c:pt>
                <c:pt idx="210">
                  <c:v>808.1435189034728</c:v>
                </c:pt>
                <c:pt idx="211">
                  <c:v>816.22495409250757</c:v>
                </c:pt>
                <c:pt idx="212">
                  <c:v>824.3872036334327</c:v>
                </c:pt>
                <c:pt idx="213">
                  <c:v>832.63107566976703</c:v>
                </c:pt>
                <c:pt idx="214">
                  <c:v>840.95738642646472</c:v>
                </c:pt>
                <c:pt idx="215">
                  <c:v>849.36696029072937</c:v>
                </c:pt>
                <c:pt idx="216">
                  <c:v>857.86062989363666</c:v>
                </c:pt>
                <c:pt idx="217">
                  <c:v>866.43923619257305</c:v>
                </c:pt>
                <c:pt idx="218">
                  <c:v>875.10362855449875</c:v>
                </c:pt>
                <c:pt idx="219">
                  <c:v>883.85466484004371</c:v>
                </c:pt>
                <c:pt idx="220">
                  <c:v>892.69321148844415</c:v>
                </c:pt>
                <c:pt idx="221">
                  <c:v>901.62014360332864</c:v>
                </c:pt>
                <c:pt idx="222">
                  <c:v>910.63634503936191</c:v>
                </c:pt>
                <c:pt idx="223">
                  <c:v>919.7427084897555</c:v>
                </c:pt>
                <c:pt idx="224">
                  <c:v>928.94013557465303</c:v>
                </c:pt>
                <c:pt idx="225">
                  <c:v>938.2295369303996</c:v>
                </c:pt>
                <c:pt idx="226">
                  <c:v>947.61183229970356</c:v>
                </c:pt>
                <c:pt idx="227">
                  <c:v>957.08795062270065</c:v>
                </c:pt>
                <c:pt idx="228">
                  <c:v>966.65883012892766</c:v>
                </c:pt>
                <c:pt idx="229">
                  <c:v>976.32541843021693</c:v>
                </c:pt>
                <c:pt idx="230">
                  <c:v>986.08867261451906</c:v>
                </c:pt>
                <c:pt idx="231">
                  <c:v>995.94955934066422</c:v>
                </c:pt>
                <c:pt idx="232">
                  <c:v>1005.9090549340709</c:v>
                </c:pt>
                <c:pt idx="233">
                  <c:v>1015.9681454834116</c:v>
                </c:pt>
                <c:pt idx="234">
                  <c:v>1026.1278269382458</c:v>
                </c:pt>
                <c:pt idx="235">
                  <c:v>1036.3891052076283</c:v>
                </c:pt>
                <c:pt idx="236">
                  <c:v>1046.7529962597046</c:v>
                </c:pt>
                <c:pt idx="237">
                  <c:v>1057.2205262223017</c:v>
                </c:pt>
                <c:pt idx="238">
                  <c:v>1067.7927314845247</c:v>
                </c:pt>
                <c:pt idx="239">
                  <c:v>1078.4706587993699</c:v>
                </c:pt>
                <c:pt idx="240">
                  <c:v>1089.2553653873636</c:v>
                </c:pt>
                <c:pt idx="241">
                  <c:v>1100.1479190412372</c:v>
                </c:pt>
                <c:pt idx="242">
                  <c:v>1111.1493982316495</c:v>
                </c:pt>
                <c:pt idx="243">
                  <c:v>1122.2608922139659</c:v>
                </c:pt>
                <c:pt idx="244">
                  <c:v>1133.4835011361056</c:v>
                </c:pt>
                <c:pt idx="245">
                  <c:v>1144.8183361474667</c:v>
                </c:pt>
                <c:pt idx="246">
                  <c:v>1156.2665195089414</c:v>
                </c:pt>
                <c:pt idx="247">
                  <c:v>1167.8291847040309</c:v>
                </c:pt>
                <c:pt idx="248">
                  <c:v>1179.5074765510712</c:v>
                </c:pt>
                <c:pt idx="249">
                  <c:v>1191.3025513165819</c:v>
                </c:pt>
                <c:pt idx="250">
                  <c:v>1203.2155768297478</c:v>
                </c:pt>
                <c:pt idx="251">
                  <c:v>1215.2477325980453</c:v>
                </c:pt>
                <c:pt idx="252">
                  <c:v>1227.4002099240258</c:v>
                </c:pt>
                <c:pt idx="253">
                  <c:v>1239.6742120232661</c:v>
                </c:pt>
                <c:pt idx="254">
                  <c:v>1252.0709541434987</c:v>
                </c:pt>
                <c:pt idx="255">
                  <c:v>1264.5916636849338</c:v>
                </c:pt>
                <c:pt idx="256">
                  <c:v>1277.2375803217831</c:v>
                </c:pt>
                <c:pt idx="257">
                  <c:v>1290.0099561250008</c:v>
                </c:pt>
                <c:pt idx="258">
                  <c:v>1302.9100556862509</c:v>
                </c:pt>
              </c:numCache>
            </c:numRef>
          </c:val>
          <c:smooth val="1"/>
          <c:extLst>
            <c:ext xmlns:c16="http://schemas.microsoft.com/office/drawing/2014/chart" uri="{C3380CC4-5D6E-409C-BE32-E72D297353CC}">
              <c16:uniqueId val="{00000000-C5C2-8A40-8351-BBC5AE4E6B33}"/>
            </c:ext>
          </c:extLst>
        </c:ser>
        <c:ser>
          <c:idx val="1"/>
          <c:order val="1"/>
          <c:tx>
            <c:strRef>
              <c:f>Sheet1!$C$1</c:f>
              <c:strCache>
                <c:ptCount val="1"/>
                <c:pt idx="0">
                  <c:v>Baseline (0.5% better)</c:v>
                </c:pt>
              </c:strCache>
            </c:strRef>
          </c:tx>
          <c:spPr>
            <a:ln w="76200" cap="rnd">
              <a:solidFill>
                <a:schemeClr val="accent1">
                  <a:alpha val="80000"/>
                </a:schemeClr>
              </a:solidFill>
              <a:round/>
            </a:ln>
            <a:effectLst/>
          </c:spPr>
          <c:marker>
            <c:symbol val="none"/>
          </c:marker>
          <c:cat>
            <c:strRef>
              <c:f>Sheet1!$A$2:$A$260</c:f>
              <c:strCache>
                <c:ptCount val="259"/>
                <c:pt idx="50">
                  <c:v>Year 1</c:v>
                </c:pt>
                <c:pt idx="102">
                  <c:v>Year 2</c:v>
                </c:pt>
                <c:pt idx="154">
                  <c:v>Year 3</c:v>
                </c:pt>
                <c:pt idx="206">
                  <c:v>Year 4</c:v>
                </c:pt>
                <c:pt idx="258">
                  <c:v>Year 5</c:v>
                </c:pt>
              </c:strCache>
            </c:strRef>
          </c:cat>
          <c:val>
            <c:numRef>
              <c:f>Sheet1!$C$2:$C$260</c:f>
              <c:numCache>
                <c:formatCode>General</c:formatCode>
                <c:ptCount val="259"/>
                <c:pt idx="0">
                  <c:v>100</c:v>
                </c:pt>
                <c:pt idx="1">
                  <c:v>100.49999999999999</c:v>
                </c:pt>
                <c:pt idx="2">
                  <c:v>101.00249999999997</c:v>
                </c:pt>
                <c:pt idx="3">
                  <c:v>101.50751249999996</c:v>
                </c:pt>
                <c:pt idx="4">
                  <c:v>102.01505006249995</c:v>
                </c:pt>
                <c:pt idx="5">
                  <c:v>102.52512531281243</c:v>
                </c:pt>
                <c:pt idx="6">
                  <c:v>103.03775093937648</c:v>
                </c:pt>
                <c:pt idx="7">
                  <c:v>103.55293969407334</c:v>
                </c:pt>
                <c:pt idx="8">
                  <c:v>104.0707043925437</c:v>
                </c:pt>
                <c:pt idx="9">
                  <c:v>104.59105791450641</c:v>
                </c:pt>
                <c:pt idx="10">
                  <c:v>105.11401320407893</c:v>
                </c:pt>
                <c:pt idx="11">
                  <c:v>105.63958327009931</c:v>
                </c:pt>
                <c:pt idx="12">
                  <c:v>106.16778118644979</c:v>
                </c:pt>
                <c:pt idx="13">
                  <c:v>106.69862009238203</c:v>
                </c:pt>
                <c:pt idx="14">
                  <c:v>107.23211319284393</c:v>
                </c:pt>
                <c:pt idx="15">
                  <c:v>107.76827375880814</c:v>
                </c:pt>
                <c:pt idx="16">
                  <c:v>108.30711512760216</c:v>
                </c:pt>
                <c:pt idx="17">
                  <c:v>108.84865070324015</c:v>
                </c:pt>
                <c:pt idx="18">
                  <c:v>109.39289395675634</c:v>
                </c:pt>
                <c:pt idx="19">
                  <c:v>109.93985842654011</c:v>
                </c:pt>
                <c:pt idx="20">
                  <c:v>110.4895577186728</c:v>
                </c:pt>
                <c:pt idx="21">
                  <c:v>111.04200550726615</c:v>
                </c:pt>
                <c:pt idx="22">
                  <c:v>111.59721553480247</c:v>
                </c:pt>
                <c:pt idx="23">
                  <c:v>112.15520161247647</c:v>
                </c:pt>
                <c:pt idx="24">
                  <c:v>112.71597762053885</c:v>
                </c:pt>
                <c:pt idx="25">
                  <c:v>113.27955750864153</c:v>
                </c:pt>
                <c:pt idx="26">
                  <c:v>113.84595529618473</c:v>
                </c:pt>
                <c:pt idx="27">
                  <c:v>114.41518507266564</c:v>
                </c:pt>
                <c:pt idx="28">
                  <c:v>114.98726099802896</c:v>
                </c:pt>
                <c:pt idx="29">
                  <c:v>115.56219730301909</c:v>
                </c:pt>
                <c:pt idx="30">
                  <c:v>116.14000828953418</c:v>
                </c:pt>
                <c:pt idx="31">
                  <c:v>116.72070833098184</c:v>
                </c:pt>
                <c:pt idx="32">
                  <c:v>117.30431187263673</c:v>
                </c:pt>
                <c:pt idx="33">
                  <c:v>117.89083343199991</c:v>
                </c:pt>
                <c:pt idx="34">
                  <c:v>118.48028759915989</c:v>
                </c:pt>
                <c:pt idx="35">
                  <c:v>119.07268903715568</c:v>
                </c:pt>
                <c:pt idx="36">
                  <c:v>119.66805248234145</c:v>
                </c:pt>
                <c:pt idx="37">
                  <c:v>120.26639274475315</c:v>
                </c:pt>
                <c:pt idx="38">
                  <c:v>120.8677247084769</c:v>
                </c:pt>
                <c:pt idx="39">
                  <c:v>121.47206333201927</c:v>
                </c:pt>
                <c:pt idx="40">
                  <c:v>122.07942364867935</c:v>
                </c:pt>
                <c:pt idx="41">
                  <c:v>122.68982076692274</c:v>
                </c:pt>
                <c:pt idx="42">
                  <c:v>123.30326987075733</c:v>
                </c:pt>
                <c:pt idx="43">
                  <c:v>123.91978622011111</c:v>
                </c:pt>
                <c:pt idx="44">
                  <c:v>124.53938515121165</c:v>
                </c:pt>
                <c:pt idx="45">
                  <c:v>125.16208207696769</c:v>
                </c:pt>
                <c:pt idx="46">
                  <c:v>125.78789248735252</c:v>
                </c:pt>
                <c:pt idx="47">
                  <c:v>126.41683194978927</c:v>
                </c:pt>
                <c:pt idx="48">
                  <c:v>127.0489161095382</c:v>
                </c:pt>
                <c:pt idx="49">
                  <c:v>127.68416069008587</c:v>
                </c:pt>
                <c:pt idx="50">
                  <c:v>128.32258149353629</c:v>
                </c:pt>
                <c:pt idx="51">
                  <c:v>128.96419440100397</c:v>
                </c:pt>
                <c:pt idx="52">
                  <c:v>129.60901537300896</c:v>
                </c:pt>
                <c:pt idx="53">
                  <c:v>130.25706044987399</c:v>
                </c:pt>
                <c:pt idx="54">
                  <c:v>130.90834575212335</c:v>
                </c:pt>
                <c:pt idx="55">
                  <c:v>131.56288748088394</c:v>
                </c:pt>
                <c:pt idx="56">
                  <c:v>132.22070191828834</c:v>
                </c:pt>
                <c:pt idx="57">
                  <c:v>132.88180542787978</c:v>
                </c:pt>
                <c:pt idx="58">
                  <c:v>133.54621445501917</c:v>
                </c:pt>
                <c:pt idx="59">
                  <c:v>134.21394552729424</c:v>
                </c:pt>
                <c:pt idx="60">
                  <c:v>134.88501525493069</c:v>
                </c:pt>
                <c:pt idx="61">
                  <c:v>135.55944033120534</c:v>
                </c:pt>
                <c:pt idx="62">
                  <c:v>136.23723753286134</c:v>
                </c:pt>
                <c:pt idx="63">
                  <c:v>136.91842372052562</c:v>
                </c:pt>
                <c:pt idx="64">
                  <c:v>137.60301583912823</c:v>
                </c:pt>
                <c:pt idx="65">
                  <c:v>138.29103091832386</c:v>
                </c:pt>
                <c:pt idx="66">
                  <c:v>138.98248607291546</c:v>
                </c:pt>
                <c:pt idx="67">
                  <c:v>139.67739850328002</c:v>
                </c:pt>
                <c:pt idx="68">
                  <c:v>140.37578549579641</c:v>
                </c:pt>
                <c:pt idx="69">
                  <c:v>141.07766442327537</c:v>
                </c:pt>
                <c:pt idx="70">
                  <c:v>141.78305274539173</c:v>
                </c:pt>
                <c:pt idx="71">
                  <c:v>142.49196800911866</c:v>
                </c:pt>
                <c:pt idx="72">
                  <c:v>143.20442784916423</c:v>
                </c:pt>
                <c:pt idx="73">
                  <c:v>143.92044998841004</c:v>
                </c:pt>
                <c:pt idx="74">
                  <c:v>144.64005223835207</c:v>
                </c:pt>
                <c:pt idx="75">
                  <c:v>145.36325249954382</c:v>
                </c:pt>
                <c:pt idx="76">
                  <c:v>146.09006876204151</c:v>
                </c:pt>
                <c:pt idx="77">
                  <c:v>146.8205191058517</c:v>
                </c:pt>
                <c:pt idx="78">
                  <c:v>147.55462170138094</c:v>
                </c:pt>
                <c:pt idx="79">
                  <c:v>148.29239480988784</c:v>
                </c:pt>
                <c:pt idx="80">
                  <c:v>149.03385678393727</c:v>
                </c:pt>
                <c:pt idx="81">
                  <c:v>149.77902606785693</c:v>
                </c:pt>
                <c:pt idx="82">
                  <c:v>150.5279211981962</c:v>
                </c:pt>
                <c:pt idx="83">
                  <c:v>151.28056080418716</c:v>
                </c:pt>
                <c:pt idx="84">
                  <c:v>152.03696360820808</c:v>
                </c:pt>
                <c:pt idx="85">
                  <c:v>152.79714842624909</c:v>
                </c:pt>
                <c:pt idx="86">
                  <c:v>153.56113416838033</c:v>
                </c:pt>
                <c:pt idx="87">
                  <c:v>154.32893983922222</c:v>
                </c:pt>
                <c:pt idx="88">
                  <c:v>155.1005845384183</c:v>
                </c:pt>
                <c:pt idx="89">
                  <c:v>155.87608746111039</c:v>
                </c:pt>
                <c:pt idx="90">
                  <c:v>156.65546789841594</c:v>
                </c:pt>
                <c:pt idx="91">
                  <c:v>157.43874523790799</c:v>
                </c:pt>
                <c:pt idx="92">
                  <c:v>158.22593896409751</c:v>
                </c:pt>
                <c:pt idx="93">
                  <c:v>159.01706865891799</c:v>
                </c:pt>
                <c:pt idx="94">
                  <c:v>159.81215400221257</c:v>
                </c:pt>
                <c:pt idx="95">
                  <c:v>160.6112147722236</c:v>
                </c:pt>
                <c:pt idx="96">
                  <c:v>161.41427084608472</c:v>
                </c:pt>
                <c:pt idx="97">
                  <c:v>162.22134220031512</c:v>
                </c:pt>
                <c:pt idx="98">
                  <c:v>163.03244891131669</c:v>
                </c:pt>
                <c:pt idx="99">
                  <c:v>163.84761115587327</c:v>
                </c:pt>
                <c:pt idx="100">
                  <c:v>164.66684921165262</c:v>
                </c:pt>
                <c:pt idx="101">
                  <c:v>165.49018345771086</c:v>
                </c:pt>
                <c:pt idx="102">
                  <c:v>166.31763437499939</c:v>
                </c:pt>
                <c:pt idx="103">
                  <c:v>167.14922254687437</c:v>
                </c:pt>
                <c:pt idx="104">
                  <c:v>167.98496865960871</c:v>
                </c:pt>
                <c:pt idx="105">
                  <c:v>168.82489350290675</c:v>
                </c:pt>
                <c:pt idx="106">
                  <c:v>169.66901797042127</c:v>
                </c:pt>
                <c:pt idx="107">
                  <c:v>170.51736306027334</c:v>
                </c:pt>
                <c:pt idx="108">
                  <c:v>171.36994987557469</c:v>
                </c:pt>
                <c:pt idx="109">
                  <c:v>172.22679962495255</c:v>
                </c:pt>
                <c:pt idx="110">
                  <c:v>173.0879336230773</c:v>
                </c:pt>
                <c:pt idx="111">
                  <c:v>173.95337329119266</c:v>
                </c:pt>
                <c:pt idx="112">
                  <c:v>174.8231401576486</c:v>
                </c:pt>
                <c:pt idx="113">
                  <c:v>175.69725585843682</c:v>
                </c:pt>
                <c:pt idx="114">
                  <c:v>176.57574213772898</c:v>
                </c:pt>
                <c:pt idx="115">
                  <c:v>177.45862084841761</c:v>
                </c:pt>
                <c:pt idx="116">
                  <c:v>178.34591395265969</c:v>
                </c:pt>
                <c:pt idx="117">
                  <c:v>179.23764352242296</c:v>
                </c:pt>
                <c:pt idx="118">
                  <c:v>180.13383174003505</c:v>
                </c:pt>
                <c:pt idx="119">
                  <c:v>181.03450089873522</c:v>
                </c:pt>
                <c:pt idx="120">
                  <c:v>181.93967340322888</c:v>
                </c:pt>
                <c:pt idx="121">
                  <c:v>182.849371770245</c:v>
                </c:pt>
                <c:pt idx="122">
                  <c:v>183.76361862909621</c:v>
                </c:pt>
                <c:pt idx="123">
                  <c:v>184.68243672224168</c:v>
                </c:pt>
                <c:pt idx="124">
                  <c:v>185.60584890585287</c:v>
                </c:pt>
                <c:pt idx="125">
                  <c:v>186.53387815038212</c:v>
                </c:pt>
                <c:pt idx="126">
                  <c:v>187.46654754113402</c:v>
                </c:pt>
                <c:pt idx="127">
                  <c:v>188.40388027883967</c:v>
                </c:pt>
                <c:pt idx="128">
                  <c:v>189.34589968023386</c:v>
                </c:pt>
                <c:pt idx="129">
                  <c:v>190.292629178635</c:v>
                </c:pt>
                <c:pt idx="130">
                  <c:v>191.24409232452814</c:v>
                </c:pt>
                <c:pt idx="131">
                  <c:v>192.20031278615076</c:v>
                </c:pt>
                <c:pt idx="132">
                  <c:v>193.16131435008148</c:v>
                </c:pt>
                <c:pt idx="133">
                  <c:v>194.12712092183187</c:v>
                </c:pt>
                <c:pt idx="134">
                  <c:v>195.097756526441</c:v>
                </c:pt>
                <c:pt idx="135">
                  <c:v>196.0732453090732</c:v>
                </c:pt>
                <c:pt idx="136">
                  <c:v>197.05361153561856</c:v>
                </c:pt>
                <c:pt idx="137">
                  <c:v>198.03887959329663</c:v>
                </c:pt>
                <c:pt idx="138">
                  <c:v>199.02907399126309</c:v>
                </c:pt>
                <c:pt idx="139">
                  <c:v>200.02421936121939</c:v>
                </c:pt>
                <c:pt idx="140">
                  <c:v>201.02434045802548</c:v>
                </c:pt>
                <c:pt idx="141">
                  <c:v>202.02946216031557</c:v>
                </c:pt>
                <c:pt idx="142">
                  <c:v>203.03960947111713</c:v>
                </c:pt>
                <c:pt idx="143">
                  <c:v>204.0548075184727</c:v>
                </c:pt>
                <c:pt idx="144">
                  <c:v>205.07508155606504</c:v>
                </c:pt>
                <c:pt idx="145">
                  <c:v>206.10045696384535</c:v>
                </c:pt>
                <c:pt idx="146">
                  <c:v>207.13095924866454</c:v>
                </c:pt>
                <c:pt idx="147">
                  <c:v>208.16661404490785</c:v>
                </c:pt>
                <c:pt idx="148">
                  <c:v>209.20744711513237</c:v>
                </c:pt>
                <c:pt idx="149">
                  <c:v>210.25348435070802</c:v>
                </c:pt>
                <c:pt idx="150">
                  <c:v>211.30475177246154</c:v>
                </c:pt>
                <c:pt idx="151">
                  <c:v>212.36127553132383</c:v>
                </c:pt>
                <c:pt idx="152">
                  <c:v>213.42308190898044</c:v>
                </c:pt>
                <c:pt idx="153">
                  <c:v>214.4901973185253</c:v>
                </c:pt>
                <c:pt idx="154">
                  <c:v>215.5626483051179</c:v>
                </c:pt>
                <c:pt idx="155">
                  <c:v>216.64046154664348</c:v>
                </c:pt>
                <c:pt idx="156">
                  <c:v>217.72366385437667</c:v>
                </c:pt>
                <c:pt idx="157">
                  <c:v>218.81228217364853</c:v>
                </c:pt>
                <c:pt idx="158">
                  <c:v>219.90634358451675</c:v>
                </c:pt>
                <c:pt idx="159">
                  <c:v>221.00587530243931</c:v>
                </c:pt>
                <c:pt idx="160">
                  <c:v>222.11090467895147</c:v>
                </c:pt>
                <c:pt idx="161">
                  <c:v>223.22145920234621</c:v>
                </c:pt>
                <c:pt idx="162">
                  <c:v>224.33756649835792</c:v>
                </c:pt>
                <c:pt idx="163">
                  <c:v>225.45925433084969</c:v>
                </c:pt>
                <c:pt idx="164">
                  <c:v>226.58655060250391</c:v>
                </c:pt>
                <c:pt idx="165">
                  <c:v>227.71948335551639</c:v>
                </c:pt>
                <c:pt idx="166">
                  <c:v>228.85808077229396</c:v>
                </c:pt>
                <c:pt idx="167">
                  <c:v>230.00237117615541</c:v>
                </c:pt>
                <c:pt idx="168">
                  <c:v>231.15238303203617</c:v>
                </c:pt>
                <c:pt idx="169">
                  <c:v>232.30814494719633</c:v>
                </c:pt>
                <c:pt idx="170">
                  <c:v>233.46968567193227</c:v>
                </c:pt>
                <c:pt idx="171">
                  <c:v>234.63703410029191</c:v>
                </c:pt>
                <c:pt idx="172">
                  <c:v>235.81021927079334</c:v>
                </c:pt>
                <c:pt idx="173">
                  <c:v>236.98927036714727</c:v>
                </c:pt>
                <c:pt idx="174">
                  <c:v>238.17421671898299</c:v>
                </c:pt>
                <c:pt idx="175">
                  <c:v>239.36508780257788</c:v>
                </c:pt>
                <c:pt idx="176">
                  <c:v>240.56191324159073</c:v>
                </c:pt>
                <c:pt idx="177">
                  <c:v>241.76472280779865</c:v>
                </c:pt>
                <c:pt idx="178">
                  <c:v>242.97354642183763</c:v>
                </c:pt>
                <c:pt idx="179">
                  <c:v>244.18841415394678</c:v>
                </c:pt>
                <c:pt idx="180">
                  <c:v>245.40935622471648</c:v>
                </c:pt>
                <c:pt idx="181">
                  <c:v>246.63640300584004</c:v>
                </c:pt>
                <c:pt idx="182">
                  <c:v>247.86958502086921</c:v>
                </c:pt>
                <c:pt idx="183">
                  <c:v>249.10893294597352</c:v>
                </c:pt>
                <c:pt idx="184">
                  <c:v>250.35447761070336</c:v>
                </c:pt>
                <c:pt idx="185">
                  <c:v>251.60624999875685</c:v>
                </c:pt>
                <c:pt idx="186">
                  <c:v>252.86428124875061</c:v>
                </c:pt>
                <c:pt idx="187">
                  <c:v>254.12860265499435</c:v>
                </c:pt>
                <c:pt idx="188">
                  <c:v>255.39924566826929</c:v>
                </c:pt>
                <c:pt idx="189">
                  <c:v>256.67624189661063</c:v>
                </c:pt>
                <c:pt idx="190">
                  <c:v>257.95962310609366</c:v>
                </c:pt>
                <c:pt idx="191">
                  <c:v>259.24942122162412</c:v>
                </c:pt>
                <c:pt idx="192">
                  <c:v>260.54566832773219</c:v>
                </c:pt>
                <c:pt idx="193">
                  <c:v>261.8483966693708</c:v>
                </c:pt>
                <c:pt idx="194">
                  <c:v>263.15763865271765</c:v>
                </c:pt>
                <c:pt idx="195">
                  <c:v>264.47342684598124</c:v>
                </c:pt>
                <c:pt idx="196">
                  <c:v>265.7957939802111</c:v>
                </c:pt>
                <c:pt idx="197">
                  <c:v>267.12477295011212</c:v>
                </c:pt>
                <c:pt idx="198">
                  <c:v>268.46039681486263</c:v>
                </c:pt>
                <c:pt idx="199">
                  <c:v>269.80269879893694</c:v>
                </c:pt>
                <c:pt idx="200">
                  <c:v>271.15171229293162</c:v>
                </c:pt>
                <c:pt idx="201">
                  <c:v>272.50747085439627</c:v>
                </c:pt>
                <c:pt idx="202">
                  <c:v>273.87000820866825</c:v>
                </c:pt>
                <c:pt idx="203">
                  <c:v>275.23935824971159</c:v>
                </c:pt>
                <c:pt idx="204">
                  <c:v>276.61555504096009</c:v>
                </c:pt>
                <c:pt idx="205">
                  <c:v>277.99863281616484</c:v>
                </c:pt>
                <c:pt idx="206">
                  <c:v>279.38862598024565</c:v>
                </c:pt>
                <c:pt idx="207">
                  <c:v>280.78556911014687</c:v>
                </c:pt>
                <c:pt idx="208">
                  <c:v>282.18949695569756</c:v>
                </c:pt>
                <c:pt idx="209">
                  <c:v>283.600444440476</c:v>
                </c:pt>
                <c:pt idx="210">
                  <c:v>285.01844666267834</c:v>
                </c:pt>
                <c:pt idx="211">
                  <c:v>286.44353889599171</c:v>
                </c:pt>
                <c:pt idx="212">
                  <c:v>287.87575659047161</c:v>
                </c:pt>
                <c:pt idx="213">
                  <c:v>289.31513537342391</c:v>
                </c:pt>
                <c:pt idx="214">
                  <c:v>290.76171105029101</c:v>
                </c:pt>
                <c:pt idx="215">
                  <c:v>292.21551960554245</c:v>
                </c:pt>
                <c:pt idx="216">
                  <c:v>293.67659720357011</c:v>
                </c:pt>
                <c:pt idx="217">
                  <c:v>295.14498018958795</c:v>
                </c:pt>
                <c:pt idx="218">
                  <c:v>296.62070509053586</c:v>
                </c:pt>
                <c:pt idx="219">
                  <c:v>298.1038086159885</c:v>
                </c:pt>
                <c:pt idx="220">
                  <c:v>299.59432765906843</c:v>
                </c:pt>
                <c:pt idx="221">
                  <c:v>301.09229929736375</c:v>
                </c:pt>
                <c:pt idx="222">
                  <c:v>302.59776079385051</c:v>
                </c:pt>
                <c:pt idx="223">
                  <c:v>304.11074959781973</c:v>
                </c:pt>
                <c:pt idx="224">
                  <c:v>305.63130334580882</c:v>
                </c:pt>
                <c:pt idx="225">
                  <c:v>307.1594598625378</c:v>
                </c:pt>
                <c:pt idx="226">
                  <c:v>308.69525716185046</c:v>
                </c:pt>
                <c:pt idx="227">
                  <c:v>310.23873344765968</c:v>
                </c:pt>
                <c:pt idx="228">
                  <c:v>311.78992711489792</c:v>
                </c:pt>
                <c:pt idx="229">
                  <c:v>313.34887675047236</c:v>
                </c:pt>
                <c:pt idx="230">
                  <c:v>314.91562113422469</c:v>
                </c:pt>
                <c:pt idx="231">
                  <c:v>316.49019923989579</c:v>
                </c:pt>
                <c:pt idx="232">
                  <c:v>318.07265023609523</c:v>
                </c:pt>
                <c:pt idx="233">
                  <c:v>319.66301348727569</c:v>
                </c:pt>
                <c:pt idx="234">
                  <c:v>321.26132855471201</c:v>
                </c:pt>
                <c:pt idx="235">
                  <c:v>322.86763519748553</c:v>
                </c:pt>
                <c:pt idx="236">
                  <c:v>324.4819733734729</c:v>
                </c:pt>
                <c:pt idx="237">
                  <c:v>326.10438324034021</c:v>
                </c:pt>
                <c:pt idx="238">
                  <c:v>327.73490515654186</c:v>
                </c:pt>
                <c:pt idx="239">
                  <c:v>329.37357968232453</c:v>
                </c:pt>
                <c:pt idx="240">
                  <c:v>331.02044758073612</c:v>
                </c:pt>
                <c:pt idx="241">
                  <c:v>332.67554981863975</c:v>
                </c:pt>
                <c:pt idx="242">
                  <c:v>334.33892756773292</c:v>
                </c:pt>
                <c:pt idx="243">
                  <c:v>336.01062220557156</c:v>
                </c:pt>
                <c:pt idx="244">
                  <c:v>337.69067531659937</c:v>
                </c:pt>
                <c:pt idx="245">
                  <c:v>339.37912869318234</c:v>
                </c:pt>
                <c:pt idx="246">
                  <c:v>341.07602433664823</c:v>
                </c:pt>
                <c:pt idx="247">
                  <c:v>342.78140445833145</c:v>
                </c:pt>
                <c:pt idx="248">
                  <c:v>344.49531148062306</c:v>
                </c:pt>
                <c:pt idx="249">
                  <c:v>346.21778803802613</c:v>
                </c:pt>
                <c:pt idx="250">
                  <c:v>347.94887697821622</c:v>
                </c:pt>
                <c:pt idx="251">
                  <c:v>349.68862136310725</c:v>
                </c:pt>
                <c:pt idx="252">
                  <c:v>351.43706446992275</c:v>
                </c:pt>
                <c:pt idx="253">
                  <c:v>353.19424979227233</c:v>
                </c:pt>
                <c:pt idx="254">
                  <c:v>354.96022104123364</c:v>
                </c:pt>
                <c:pt idx="255">
                  <c:v>356.73502214643975</c:v>
                </c:pt>
                <c:pt idx="256">
                  <c:v>358.51869725717188</c:v>
                </c:pt>
                <c:pt idx="257">
                  <c:v>360.31129074345768</c:v>
                </c:pt>
                <c:pt idx="258">
                  <c:v>362.11284719717491</c:v>
                </c:pt>
              </c:numCache>
            </c:numRef>
          </c:val>
          <c:smooth val="1"/>
          <c:extLst>
            <c:ext xmlns:c16="http://schemas.microsoft.com/office/drawing/2014/chart" uri="{C3380CC4-5D6E-409C-BE32-E72D297353CC}">
              <c16:uniqueId val="{00000001-C5C2-8A40-8351-BBC5AE4E6B33}"/>
            </c:ext>
          </c:extLst>
        </c:ser>
        <c:dLbls>
          <c:showLegendKey val="0"/>
          <c:showVal val="0"/>
          <c:showCatName val="0"/>
          <c:showSerName val="0"/>
          <c:showPercent val="0"/>
          <c:showBubbleSize val="0"/>
        </c:dLbls>
        <c:smooth val="0"/>
        <c:axId val="2101755855"/>
        <c:axId val="2101500703"/>
      </c:lineChart>
      <c:catAx>
        <c:axId val="21017558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1" i="0" u="none" strike="noStrike" kern="1200" spc="-100" baseline="0">
                <a:solidFill>
                  <a:schemeClr val="tx1">
                    <a:lumMod val="65000"/>
                    <a:lumOff val="35000"/>
                  </a:schemeClr>
                </a:solidFill>
                <a:latin typeface="Noto Sans" panose="020B0502040504020204" pitchFamily="34" charset="0"/>
                <a:ea typeface="+mn-ea"/>
                <a:cs typeface="+mn-cs"/>
              </a:defRPr>
            </a:pPr>
            <a:endParaRPr lang="en-FI"/>
          </a:p>
        </c:txPr>
        <c:crossAx val="2101500703"/>
        <c:crosses val="autoZero"/>
        <c:auto val="1"/>
        <c:lblAlgn val="ctr"/>
        <c:lblOffset val="100"/>
        <c:noMultiLvlLbl val="0"/>
      </c:catAx>
      <c:valAx>
        <c:axId val="2101500703"/>
        <c:scaling>
          <c:orientation val="minMax"/>
        </c:scaling>
        <c:delete val="1"/>
        <c:axPos val="l"/>
        <c:numFmt formatCode="General" sourceLinked="1"/>
        <c:majorTickMark val="none"/>
        <c:minorTickMark val="none"/>
        <c:tickLblPos val="nextTo"/>
        <c:crossAx val="2101755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75000"/>
      </a:schemeClr>
    </a:solidFill>
    <a:ln>
      <a:noFill/>
    </a:ln>
    <a:effectLst/>
  </c:spPr>
  <c:txPr>
    <a:bodyPr/>
    <a:lstStyle/>
    <a:p>
      <a:pPr>
        <a:defRPr/>
      </a:pPr>
      <a:endParaRPr lang="en-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0"/>
        <c:ser>
          <c:idx val="0"/>
          <c:order val="0"/>
          <c:tx>
            <c:strRef>
              <c:f>Sheet1!$B$1</c:f>
              <c:strCache>
                <c:ptCount val="1"/>
                <c:pt idx="0">
                  <c:v>Success rate</c:v>
                </c:pt>
              </c:strCache>
            </c:strRef>
          </c:tx>
          <c:spPr>
            <a:solidFill>
              <a:srgbClr val="00B0F0"/>
            </a:solidFill>
            <a:ln w="19050">
              <a:solidFill>
                <a:schemeClr val="lt1"/>
              </a:solidFill>
            </a:ln>
            <a:effectLst/>
          </c:spPr>
          <c:explosion val="1"/>
          <c:dPt>
            <c:idx val="0"/>
            <c:bubble3D val="0"/>
            <c:spPr>
              <a:solidFill>
                <a:srgbClr val="18A7E3"/>
              </a:solidFill>
              <a:ln w="19050">
                <a:solidFill>
                  <a:schemeClr val="lt1"/>
                </a:solidFill>
              </a:ln>
              <a:effectLst/>
            </c:spPr>
            <c:extLst>
              <c:ext xmlns:c16="http://schemas.microsoft.com/office/drawing/2014/chart" uri="{C3380CC4-5D6E-409C-BE32-E72D297353CC}">
                <c16:uniqueId val="{00000001-965A-8D40-93E5-F84CBCA4EB7B}"/>
              </c:ext>
            </c:extLst>
          </c:dPt>
          <c:dPt>
            <c:idx val="1"/>
            <c:bubble3D val="0"/>
            <c:spPr>
              <a:solidFill>
                <a:srgbClr val="00B6FB"/>
              </a:solidFill>
              <a:ln w="19050">
                <a:solidFill>
                  <a:schemeClr val="lt1"/>
                </a:solidFill>
              </a:ln>
              <a:effectLst/>
            </c:spPr>
            <c:extLst>
              <c:ext xmlns:c16="http://schemas.microsoft.com/office/drawing/2014/chart" uri="{C3380CC4-5D6E-409C-BE32-E72D297353CC}">
                <c16:uniqueId val="{00000003-965A-8D40-93E5-F84CBCA4EB7B}"/>
              </c:ext>
            </c:extLst>
          </c:dPt>
          <c:dPt>
            <c:idx val="2"/>
            <c:bubble3D val="0"/>
            <c:spPr>
              <a:solidFill>
                <a:srgbClr val="88CDFF"/>
              </a:solidFill>
              <a:ln w="19050">
                <a:solidFill>
                  <a:schemeClr val="lt1"/>
                </a:solidFill>
              </a:ln>
              <a:effectLst/>
            </c:spPr>
            <c:extLst>
              <c:ext xmlns:c16="http://schemas.microsoft.com/office/drawing/2014/chart" uri="{C3380CC4-5D6E-409C-BE32-E72D297353CC}">
                <c16:uniqueId val="{00000005-965A-8D40-93E5-F84CBCA4EB7B}"/>
              </c:ext>
            </c:extLst>
          </c:dPt>
          <c:dPt>
            <c:idx val="3"/>
            <c:bubble3D val="0"/>
            <c:spPr>
              <a:solidFill>
                <a:srgbClr val="A5E3F5"/>
              </a:solidFill>
              <a:ln w="19050">
                <a:solidFill>
                  <a:schemeClr val="lt1"/>
                </a:solidFill>
              </a:ln>
              <a:effectLst/>
            </c:spPr>
            <c:extLst>
              <c:ext xmlns:c16="http://schemas.microsoft.com/office/drawing/2014/chart" uri="{C3380CC4-5D6E-409C-BE32-E72D297353CC}">
                <c16:uniqueId val="{00000007-965A-8D40-93E5-F84CBCA4EB7B}"/>
              </c:ext>
            </c:extLst>
          </c:dPt>
          <c:cat>
            <c:strRef>
              <c:f>Sheet1!$A$2:$A$7</c:f>
              <c:strCache>
                <c:ptCount val="4"/>
                <c:pt idx="0">
                  <c:v>1st </c:v>
                </c:pt>
                <c:pt idx="1">
                  <c:v>2nd</c:v>
                </c:pt>
                <c:pt idx="2">
                  <c:v>3rd</c:v>
                </c:pt>
                <c:pt idx="3">
                  <c:v>4th</c:v>
                </c:pt>
              </c:strCache>
            </c:strRef>
          </c:cat>
          <c:val>
            <c:numRef>
              <c:f>Sheet1!$B$2:$B$7</c:f>
              <c:numCache>
                <c:formatCode>General</c:formatCode>
                <c:ptCount val="6"/>
                <c:pt idx="0">
                  <c:v>16.600000000000001</c:v>
                </c:pt>
                <c:pt idx="1">
                  <c:v>16.600000000000001</c:v>
                </c:pt>
                <c:pt idx="2">
                  <c:v>16.600000000000001</c:v>
                </c:pt>
                <c:pt idx="3">
                  <c:v>16.600000000000001</c:v>
                </c:pt>
              </c:numCache>
            </c:numRef>
          </c:val>
          <c:extLst>
            <c:ext xmlns:c16="http://schemas.microsoft.com/office/drawing/2014/chart" uri="{C3380CC4-5D6E-409C-BE32-E72D297353CC}">
              <c16:uniqueId val="{00000008-965A-8D40-93E5-F84CBCA4EB7B}"/>
            </c:ext>
          </c:extLst>
        </c:ser>
        <c:dLbls>
          <c:showLegendKey val="0"/>
          <c:showVal val="0"/>
          <c:showCatName val="0"/>
          <c:showSerName val="0"/>
          <c:showPercent val="0"/>
          <c:showBubbleSize val="0"/>
          <c:showLeaderLines val="1"/>
        </c:dLbls>
        <c:firstSliceAng val="36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4B9CA-ADE0-304A-897A-18B07726EB75}" type="doc">
      <dgm:prSet loTypeId="urn:microsoft.com/office/officeart/2008/layout/RadialCluster" loCatId="" qsTypeId="urn:microsoft.com/office/officeart/2005/8/quickstyle/simple1" qsCatId="simple" csTypeId="urn:microsoft.com/office/officeart/2005/8/colors/colorful1" csCatId="colorful" phldr="1"/>
      <dgm:spPr/>
      <dgm:t>
        <a:bodyPr/>
        <a:lstStyle/>
        <a:p>
          <a:endParaRPr lang="en-US"/>
        </a:p>
      </dgm:t>
    </dgm:pt>
    <dgm:pt modelId="{BCAE66DF-A625-124A-8D31-5101589925DD}">
      <dgm:prSet phldrT="[Text]" custT="1"/>
      <dgm:spPr>
        <a:xfrm>
          <a:off x="4079353" y="596400"/>
          <a:ext cx="2159999" cy="1079999"/>
        </a:xfrm>
        <a:prstGeom prst="roundRect">
          <a:avLst/>
        </a:prstGeom>
        <a:solidFill>
          <a:srgbClr val="AAAAAA"/>
        </a:solidFill>
        <a:ln w="25400" cap="flat" cmpd="sng" algn="ctr">
          <a:noFill/>
          <a:prstDash val="solid"/>
        </a:ln>
        <a:effectLst/>
      </dgm:spPr>
      <dgm:t>
        <a:bodyPr/>
        <a:lstStyle/>
        <a:p>
          <a:pPr>
            <a:buNone/>
          </a:pPr>
          <a:r>
            <a:rPr lang="en-GB" sz="1400" b="1" dirty="0"/>
            <a:t>Cost savings</a:t>
          </a:r>
          <a:endParaRPr lang="en-US" sz="1400" b="1" dirty="0">
            <a:solidFill>
              <a:srgbClr val="FFFFFF"/>
            </a:solidFill>
            <a:latin typeface="Noto Sans" panose="020B0502040504020204" pitchFamily="34" charset="0"/>
            <a:ea typeface="+mn-ea"/>
            <a:cs typeface="+mn-cs"/>
          </a:endParaRPr>
        </a:p>
      </dgm:t>
    </dgm:pt>
    <dgm:pt modelId="{96A8E437-2F8D-A040-8FEB-A46A3073AB14}" type="parTrans" cxnId="{C3C85A14-756B-B048-AAD9-F25BFAACC3E2}">
      <dgm:prSet/>
      <dgm:spPr>
        <a:xfrm rot="16169610">
          <a:off x="4982172" y="1859970"/>
          <a:ext cx="367154" cy="0"/>
        </a:xfrm>
        <a:custGeom>
          <a:avLst/>
          <a:gdLst/>
          <a:ahLst/>
          <a:cxnLst/>
          <a:rect l="0" t="0" r="0" b="0"/>
          <a:pathLst>
            <a:path>
              <a:moveTo>
                <a:pt x="0" y="0"/>
              </a:moveTo>
              <a:lnTo>
                <a:pt x="367154" y="0"/>
              </a:lnTo>
            </a:path>
          </a:pathLst>
        </a:custGeom>
        <a:noFill/>
        <a:ln w="38100" cap="flat" cmpd="sng" algn="ctr">
          <a:solidFill>
            <a:srgbClr val="AAAAAA"/>
          </a:solidFill>
          <a:prstDash val="solid"/>
        </a:ln>
        <a:effectLst/>
      </dgm:spPr>
      <dgm:t>
        <a:bodyPr/>
        <a:lstStyle/>
        <a:p>
          <a:endParaRPr lang="en-US" sz="1800"/>
        </a:p>
      </dgm:t>
    </dgm:pt>
    <dgm:pt modelId="{03E6FCEE-139E-9E49-A853-4B5EFD5024F7}" type="sibTrans" cxnId="{C3C85A14-756B-B048-AAD9-F25BFAACC3E2}">
      <dgm:prSet/>
      <dgm:spPr>
        <a:solidFill>
          <a:schemeClr val="accent3"/>
        </a:solidFill>
      </dgm:spPr>
      <dgm:t>
        <a:bodyPr/>
        <a:lstStyle/>
        <a:p>
          <a:endParaRPr lang="en-US" sz="1800"/>
        </a:p>
      </dgm:t>
    </dgm:pt>
    <dgm:pt modelId="{472063DF-D378-D041-BB57-46118BD730A3}">
      <dgm:prSet phldrT="[Text]" custT="1"/>
      <dgm:spPr>
        <a:xfrm>
          <a:off x="4181813" y="2043540"/>
          <a:ext cx="1988698" cy="1988698"/>
        </a:xfrm>
        <a:prstGeom prst="roundRect">
          <a:avLst/>
        </a:prstGeom>
        <a:solidFill>
          <a:schemeClr val="accent2">
            <a:alpha val="85000"/>
          </a:schemeClr>
        </a:solidFill>
        <a:ln w="25400" cap="flat" cmpd="sng" algn="ctr">
          <a:noFill/>
          <a:prstDash val="solid"/>
        </a:ln>
        <a:effectLst/>
      </dgm:spPr>
      <dgm:t>
        <a:bodyPr/>
        <a:lstStyle/>
        <a:p>
          <a:pPr>
            <a:buNone/>
          </a:pPr>
          <a:r>
            <a:rPr lang="en-US" sz="2000" b="1" dirty="0">
              <a:solidFill>
                <a:srgbClr val="FFFFFF"/>
              </a:solidFill>
              <a:latin typeface="Noto Sans" panose="020B0502040504020204" pitchFamily="34" charset="0"/>
              <a:ea typeface="+mn-ea"/>
              <a:cs typeface="+mn-cs"/>
            </a:rPr>
            <a:t>POTENTIAL BENEFITS</a:t>
          </a:r>
        </a:p>
      </dgm:t>
    </dgm:pt>
    <dgm:pt modelId="{4572EE69-2934-4A4C-8E12-15BE7238E6EB}" type="parTrans" cxnId="{849B8ECF-4A03-A74C-B33E-48B14E9234AA}">
      <dgm:prSet/>
      <dgm:spPr/>
      <dgm:t>
        <a:bodyPr/>
        <a:lstStyle/>
        <a:p>
          <a:endParaRPr lang="en-US"/>
        </a:p>
      </dgm:t>
    </dgm:pt>
    <dgm:pt modelId="{26F5D878-97C7-6A48-8777-CA4B8FC602EF}" type="sibTrans" cxnId="{849B8ECF-4A03-A74C-B33E-48B14E9234AA}">
      <dgm:prSet/>
      <dgm:spPr/>
      <dgm:t>
        <a:bodyPr/>
        <a:lstStyle/>
        <a:p>
          <a:endParaRPr lang="en-US"/>
        </a:p>
      </dgm:t>
    </dgm:pt>
    <dgm:pt modelId="{AB1154E5-24D9-B04D-9289-B75715D261B1}">
      <dgm:prSet custT="1"/>
      <dgm:spPr>
        <a:solidFill>
          <a:schemeClr val="tx2">
            <a:lumMod val="60000"/>
            <a:lumOff val="40000"/>
          </a:schemeClr>
        </a:solidFill>
        <a:ln>
          <a:noFill/>
        </a:ln>
      </dgm:spPr>
      <dgm:t>
        <a:bodyPr/>
        <a:lstStyle/>
        <a:p>
          <a:pPr>
            <a:buFont typeface="Arial" panose="020B0604020202020204" pitchFamily="34" charset="0"/>
            <a:buChar char="•"/>
          </a:pPr>
          <a:r>
            <a:rPr lang="en-GB" sz="1400" b="1" dirty="0"/>
            <a:t>Less waste (time, resources, money)</a:t>
          </a:r>
        </a:p>
      </dgm:t>
    </dgm:pt>
    <dgm:pt modelId="{88F53C49-932B-7A48-962A-2EE4F055B0E5}" type="parTrans" cxnId="{84829DD3-4C4C-9A43-B4AF-8B9A2DDFAB5C}">
      <dgm:prSet/>
      <dgm:spPr>
        <a:ln w="38100">
          <a:solidFill>
            <a:schemeClr val="tx2">
              <a:lumMod val="60000"/>
              <a:lumOff val="40000"/>
            </a:schemeClr>
          </a:solidFill>
        </a:ln>
      </dgm:spPr>
      <dgm:t>
        <a:bodyPr/>
        <a:lstStyle/>
        <a:p>
          <a:endParaRPr lang="en-GB"/>
        </a:p>
      </dgm:t>
    </dgm:pt>
    <dgm:pt modelId="{FAC1C800-B4A7-1142-A5D9-C8860AFE0D09}" type="sibTrans" cxnId="{84829DD3-4C4C-9A43-B4AF-8B9A2DDFAB5C}">
      <dgm:prSet/>
      <dgm:spPr/>
      <dgm:t>
        <a:bodyPr/>
        <a:lstStyle/>
        <a:p>
          <a:endParaRPr lang="en-GB"/>
        </a:p>
      </dgm:t>
    </dgm:pt>
    <dgm:pt modelId="{19ED448A-8614-1D4B-8487-525D30366E49}">
      <dgm:prSet custT="1"/>
      <dgm:spPr>
        <a:solidFill>
          <a:schemeClr val="tx2">
            <a:lumMod val="60000"/>
            <a:lumOff val="40000"/>
          </a:schemeClr>
        </a:solidFill>
        <a:ln>
          <a:noFill/>
        </a:ln>
      </dgm:spPr>
      <dgm:t>
        <a:bodyPr/>
        <a:lstStyle/>
        <a:p>
          <a:pPr>
            <a:buFont typeface="Arial" panose="020B0604020202020204" pitchFamily="34" charset="0"/>
            <a:buChar char="•"/>
          </a:pPr>
          <a:r>
            <a:rPr lang="en-GB" sz="1400" b="1" dirty="0"/>
            <a:t>Increased operational efficiency</a:t>
          </a:r>
        </a:p>
      </dgm:t>
    </dgm:pt>
    <dgm:pt modelId="{B0A936AA-7843-1344-B882-50313E4A7FD4}" type="parTrans" cxnId="{A4C99445-DEFE-5F4B-BCF6-CCC1878E726D}">
      <dgm:prSet/>
      <dgm:spPr>
        <a:ln w="38100">
          <a:solidFill>
            <a:schemeClr val="tx2">
              <a:lumMod val="60000"/>
              <a:lumOff val="40000"/>
            </a:schemeClr>
          </a:solidFill>
        </a:ln>
      </dgm:spPr>
      <dgm:t>
        <a:bodyPr/>
        <a:lstStyle/>
        <a:p>
          <a:endParaRPr lang="en-GB"/>
        </a:p>
      </dgm:t>
    </dgm:pt>
    <dgm:pt modelId="{DB1376B4-3E95-EE4C-B3C3-19156EAD0AE2}" type="sibTrans" cxnId="{A4C99445-DEFE-5F4B-BCF6-CCC1878E726D}">
      <dgm:prSet/>
      <dgm:spPr/>
      <dgm:t>
        <a:bodyPr/>
        <a:lstStyle/>
        <a:p>
          <a:endParaRPr lang="en-GB"/>
        </a:p>
      </dgm:t>
    </dgm:pt>
    <dgm:pt modelId="{93897B79-DE86-1849-A05F-C0DF3DBADABC}">
      <dgm:prSet custT="1"/>
      <dgm:spPr>
        <a:solidFill>
          <a:schemeClr val="tx2">
            <a:lumMod val="60000"/>
            <a:lumOff val="40000"/>
          </a:schemeClr>
        </a:solidFill>
        <a:ln>
          <a:noFill/>
        </a:ln>
      </dgm:spPr>
      <dgm:t>
        <a:bodyPr/>
        <a:lstStyle/>
        <a:p>
          <a:pPr>
            <a:buFont typeface="Arial" panose="020B0604020202020204" pitchFamily="34" charset="0"/>
            <a:buChar char="•"/>
          </a:pPr>
          <a:r>
            <a:rPr lang="en-GB" sz="1400" b="1" dirty="0"/>
            <a:t>Increased customer satisfaction</a:t>
          </a:r>
        </a:p>
      </dgm:t>
    </dgm:pt>
    <dgm:pt modelId="{805641DF-BBEE-9545-B25B-85659A7A9BF3}" type="parTrans" cxnId="{02B23D01-EF5D-544B-A79A-48C6F4D70A0F}">
      <dgm:prSet/>
      <dgm:spPr>
        <a:ln w="38100">
          <a:solidFill>
            <a:schemeClr val="tx2">
              <a:lumMod val="60000"/>
              <a:lumOff val="40000"/>
            </a:schemeClr>
          </a:solidFill>
        </a:ln>
      </dgm:spPr>
      <dgm:t>
        <a:bodyPr/>
        <a:lstStyle/>
        <a:p>
          <a:endParaRPr lang="en-GB"/>
        </a:p>
      </dgm:t>
    </dgm:pt>
    <dgm:pt modelId="{8D416671-0522-0F48-9A8F-2BFF408AB014}" type="sibTrans" cxnId="{02B23D01-EF5D-544B-A79A-48C6F4D70A0F}">
      <dgm:prSet/>
      <dgm:spPr/>
      <dgm:t>
        <a:bodyPr/>
        <a:lstStyle/>
        <a:p>
          <a:endParaRPr lang="en-GB"/>
        </a:p>
      </dgm:t>
    </dgm:pt>
    <dgm:pt modelId="{706BD30B-190C-8A4A-8880-D975C44E39E2}">
      <dgm:prSet custT="1"/>
      <dgm:spPr>
        <a:solidFill>
          <a:schemeClr val="tx2">
            <a:lumMod val="60000"/>
            <a:lumOff val="40000"/>
          </a:schemeClr>
        </a:solidFill>
        <a:ln>
          <a:noFill/>
        </a:ln>
      </dgm:spPr>
      <dgm:t>
        <a:bodyPr/>
        <a:lstStyle/>
        <a:p>
          <a:pPr>
            <a:buFont typeface="Arial" panose="020B0604020202020204" pitchFamily="34" charset="0"/>
            <a:buChar char="•"/>
          </a:pPr>
          <a:r>
            <a:rPr lang="en-GB" sz="1400" b="1" dirty="0"/>
            <a:t>Improved learning &amp; knowledge sharing </a:t>
          </a:r>
        </a:p>
      </dgm:t>
    </dgm:pt>
    <dgm:pt modelId="{9B1DF6D6-8F5C-9E43-AEFC-FF48ADA7A571}" type="parTrans" cxnId="{F7D932DF-695E-6A41-AD81-57812C8F070B}">
      <dgm:prSet/>
      <dgm:spPr>
        <a:ln w="38100">
          <a:solidFill>
            <a:schemeClr val="tx2">
              <a:lumMod val="60000"/>
              <a:lumOff val="40000"/>
            </a:schemeClr>
          </a:solidFill>
        </a:ln>
      </dgm:spPr>
      <dgm:t>
        <a:bodyPr/>
        <a:lstStyle/>
        <a:p>
          <a:endParaRPr lang="en-GB"/>
        </a:p>
      </dgm:t>
    </dgm:pt>
    <dgm:pt modelId="{08C6582C-6475-9149-9BA3-B20AE5561FAE}" type="sibTrans" cxnId="{F7D932DF-695E-6A41-AD81-57812C8F070B}">
      <dgm:prSet/>
      <dgm:spPr/>
      <dgm:t>
        <a:bodyPr/>
        <a:lstStyle/>
        <a:p>
          <a:endParaRPr lang="en-GB"/>
        </a:p>
      </dgm:t>
    </dgm:pt>
    <dgm:pt modelId="{500B9AB9-DEF7-CA4D-BB6F-B2FE08CDD0EB}">
      <dgm:prSet custT="1"/>
      <dgm:spPr>
        <a:solidFill>
          <a:schemeClr val="tx2">
            <a:lumMod val="60000"/>
            <a:lumOff val="40000"/>
          </a:schemeClr>
        </a:solidFill>
        <a:ln>
          <a:noFill/>
        </a:ln>
      </dgm:spPr>
      <dgm:t>
        <a:bodyPr/>
        <a:lstStyle/>
        <a:p>
          <a:pPr>
            <a:buFont typeface="Arial" panose="020B0604020202020204" pitchFamily="34" charset="0"/>
            <a:buChar char="•"/>
          </a:pPr>
          <a:r>
            <a:rPr lang="en-GB" sz="1400" b="1" dirty="0"/>
            <a:t>Increased product/service quality</a:t>
          </a:r>
        </a:p>
      </dgm:t>
    </dgm:pt>
    <dgm:pt modelId="{ED38DEBF-34B0-4B4C-8F0A-DF858B01C5BC}" type="parTrans" cxnId="{8F145D78-CC66-9644-A898-22BDB9B433C2}">
      <dgm:prSet/>
      <dgm:spPr>
        <a:ln w="38100">
          <a:solidFill>
            <a:schemeClr val="tx2">
              <a:lumMod val="60000"/>
              <a:lumOff val="40000"/>
            </a:schemeClr>
          </a:solidFill>
        </a:ln>
      </dgm:spPr>
      <dgm:t>
        <a:bodyPr/>
        <a:lstStyle/>
        <a:p>
          <a:endParaRPr lang="en-GB"/>
        </a:p>
      </dgm:t>
    </dgm:pt>
    <dgm:pt modelId="{140F8F95-39F2-8748-B78D-294EBFA374AF}" type="sibTrans" cxnId="{8F145D78-CC66-9644-A898-22BDB9B433C2}">
      <dgm:prSet/>
      <dgm:spPr/>
      <dgm:t>
        <a:bodyPr/>
        <a:lstStyle/>
        <a:p>
          <a:endParaRPr lang="en-GB"/>
        </a:p>
      </dgm:t>
    </dgm:pt>
    <dgm:pt modelId="{14A01061-1531-074F-8C39-7A33F635A373}">
      <dgm:prSet custT="1"/>
      <dgm:spPr>
        <a:solidFill>
          <a:schemeClr val="tx2">
            <a:lumMod val="60000"/>
            <a:lumOff val="40000"/>
          </a:schemeClr>
        </a:solidFill>
        <a:ln>
          <a:noFill/>
        </a:ln>
      </dgm:spPr>
      <dgm:t>
        <a:bodyPr/>
        <a:lstStyle/>
        <a:p>
          <a:pPr>
            <a:buFont typeface="Arial" panose="020B0604020202020204" pitchFamily="34" charset="0"/>
            <a:buChar char="•"/>
          </a:pPr>
          <a:r>
            <a:rPr lang="en-GB" sz="1400" b="1" dirty="0"/>
            <a:t>Shorter feedback loop &amp; time to value creation</a:t>
          </a:r>
        </a:p>
      </dgm:t>
    </dgm:pt>
    <dgm:pt modelId="{ABDE458F-015B-8F4C-A1AA-A428BE6A1EBE}" type="parTrans" cxnId="{46E5D79D-8CCA-E440-93B5-3A0E15614C66}">
      <dgm:prSet/>
      <dgm:spPr>
        <a:ln w="38100">
          <a:solidFill>
            <a:schemeClr val="tx2">
              <a:lumMod val="60000"/>
              <a:lumOff val="40000"/>
            </a:schemeClr>
          </a:solidFill>
        </a:ln>
      </dgm:spPr>
      <dgm:t>
        <a:bodyPr/>
        <a:lstStyle/>
        <a:p>
          <a:endParaRPr lang="en-GB"/>
        </a:p>
      </dgm:t>
    </dgm:pt>
    <dgm:pt modelId="{4625ED74-52D5-8B4C-A6EB-907A53B44C85}" type="sibTrans" cxnId="{46E5D79D-8CCA-E440-93B5-3A0E15614C66}">
      <dgm:prSet/>
      <dgm:spPr/>
      <dgm:t>
        <a:bodyPr/>
        <a:lstStyle/>
        <a:p>
          <a:endParaRPr lang="en-GB"/>
        </a:p>
      </dgm:t>
    </dgm:pt>
    <dgm:pt modelId="{A6BF0570-BA64-7E4F-A5EC-EAF7043078C7}" type="pres">
      <dgm:prSet presAssocID="{7E84B9CA-ADE0-304A-897A-18B07726EB75}" presName="Name0" presStyleCnt="0">
        <dgm:presLayoutVars>
          <dgm:chMax val="1"/>
          <dgm:chPref val="1"/>
          <dgm:dir/>
          <dgm:animOne val="branch"/>
          <dgm:animLvl val="lvl"/>
        </dgm:presLayoutVars>
      </dgm:prSet>
      <dgm:spPr/>
    </dgm:pt>
    <dgm:pt modelId="{D05AFF62-5381-AF41-83D4-8C7BB50DDD21}" type="pres">
      <dgm:prSet presAssocID="{472063DF-D378-D041-BB57-46118BD730A3}" presName="singleCycle" presStyleCnt="0"/>
      <dgm:spPr/>
    </dgm:pt>
    <dgm:pt modelId="{5518A75A-A88D-D741-B8CF-FF0F397E6019}" type="pres">
      <dgm:prSet presAssocID="{472063DF-D378-D041-BB57-46118BD730A3}" presName="singleCenter" presStyleLbl="node1" presStyleIdx="0" presStyleCnt="8" custScaleX="110000" custScaleY="110000" custLinFactNeighborX="0" custLinFactNeighborY="-2435">
        <dgm:presLayoutVars>
          <dgm:chMax val="7"/>
          <dgm:chPref val="7"/>
        </dgm:presLayoutVars>
      </dgm:prSet>
      <dgm:spPr>
        <a:prstGeom prst="ellipse">
          <a:avLst/>
        </a:prstGeom>
      </dgm:spPr>
    </dgm:pt>
    <dgm:pt modelId="{09444C9C-AC94-844A-8EE7-D7E6FB703FFB}" type="pres">
      <dgm:prSet presAssocID="{96A8E437-2F8D-A040-8FEB-A46A3073AB14}" presName="Name56" presStyleLbl="parChTrans1D2" presStyleIdx="0" presStyleCnt="7"/>
      <dgm:spPr/>
    </dgm:pt>
    <dgm:pt modelId="{1A6A6043-FEC9-6843-BE16-AA28C0197E3C}" type="pres">
      <dgm:prSet presAssocID="{BCAE66DF-A625-124A-8D31-5101589925DD}" presName="text0" presStyleLbl="node1" presStyleIdx="1" presStyleCnt="8" custScaleX="145998" custScaleY="81055" custRadScaleRad="87795" custRadScaleInc="167">
        <dgm:presLayoutVars>
          <dgm:bulletEnabled val="1"/>
        </dgm:presLayoutVars>
      </dgm:prSet>
      <dgm:spPr/>
    </dgm:pt>
    <dgm:pt modelId="{D03A8933-8A61-254A-8A04-3C21BB771587}" type="pres">
      <dgm:prSet presAssocID="{88F53C49-932B-7A48-962A-2EE4F055B0E5}" presName="Name56" presStyleLbl="parChTrans1D2" presStyleIdx="1" presStyleCnt="7"/>
      <dgm:spPr/>
    </dgm:pt>
    <dgm:pt modelId="{DAD00853-FC8E-F241-B741-60CA0F9FA00C}" type="pres">
      <dgm:prSet presAssocID="{AB1154E5-24D9-B04D-9289-B75715D261B1}" presName="text0" presStyleLbl="node1" presStyleIdx="2" presStyleCnt="8" custScaleX="130550" custScaleY="81722">
        <dgm:presLayoutVars>
          <dgm:bulletEnabled val="1"/>
        </dgm:presLayoutVars>
      </dgm:prSet>
      <dgm:spPr/>
    </dgm:pt>
    <dgm:pt modelId="{91FCC180-4DC5-274A-ADC9-EEDD0C0A5E98}" type="pres">
      <dgm:prSet presAssocID="{B0A936AA-7843-1344-B882-50313E4A7FD4}" presName="Name56" presStyleLbl="parChTrans1D2" presStyleIdx="2" presStyleCnt="7"/>
      <dgm:spPr/>
    </dgm:pt>
    <dgm:pt modelId="{76F6AD12-9281-FD45-A360-44D2791D1762}" type="pres">
      <dgm:prSet presAssocID="{19ED448A-8614-1D4B-8487-525D30366E49}" presName="text0" presStyleLbl="node1" presStyleIdx="3" presStyleCnt="8" custScaleX="130550" custScaleY="81722">
        <dgm:presLayoutVars>
          <dgm:bulletEnabled val="1"/>
        </dgm:presLayoutVars>
      </dgm:prSet>
      <dgm:spPr/>
    </dgm:pt>
    <dgm:pt modelId="{F111F660-8281-2045-938F-B2AC0690EF04}" type="pres">
      <dgm:prSet presAssocID="{805641DF-BBEE-9545-B25B-85659A7A9BF3}" presName="Name56" presStyleLbl="parChTrans1D2" presStyleIdx="3" presStyleCnt="7"/>
      <dgm:spPr/>
    </dgm:pt>
    <dgm:pt modelId="{DFE807E3-476E-D14D-BBA0-7A3DA83D6F8F}" type="pres">
      <dgm:prSet presAssocID="{93897B79-DE86-1849-A05F-C0DF3DBADABC}" presName="text0" presStyleLbl="node1" presStyleIdx="4" presStyleCnt="8" custScaleX="130550" custScaleY="81722">
        <dgm:presLayoutVars>
          <dgm:bulletEnabled val="1"/>
        </dgm:presLayoutVars>
      </dgm:prSet>
      <dgm:spPr/>
    </dgm:pt>
    <dgm:pt modelId="{5E05A0C8-7318-C448-A827-9841D129BDBD}" type="pres">
      <dgm:prSet presAssocID="{9B1DF6D6-8F5C-9E43-AEFC-FF48ADA7A571}" presName="Name56" presStyleLbl="parChTrans1D2" presStyleIdx="4" presStyleCnt="7"/>
      <dgm:spPr/>
    </dgm:pt>
    <dgm:pt modelId="{4071959C-57E1-D042-B6F7-5C3A1814CD79}" type="pres">
      <dgm:prSet presAssocID="{706BD30B-190C-8A4A-8880-D975C44E39E2}" presName="text0" presStyleLbl="node1" presStyleIdx="5" presStyleCnt="8" custScaleX="130550" custScaleY="81722">
        <dgm:presLayoutVars>
          <dgm:bulletEnabled val="1"/>
        </dgm:presLayoutVars>
      </dgm:prSet>
      <dgm:spPr/>
    </dgm:pt>
    <dgm:pt modelId="{F41DB63C-AF7F-044A-B51E-F7EECEF71AE0}" type="pres">
      <dgm:prSet presAssocID="{ED38DEBF-34B0-4B4C-8F0A-DF858B01C5BC}" presName="Name56" presStyleLbl="parChTrans1D2" presStyleIdx="5" presStyleCnt="7"/>
      <dgm:spPr/>
    </dgm:pt>
    <dgm:pt modelId="{D3FB49C7-4CC6-784E-8921-E83C505F3D9A}" type="pres">
      <dgm:prSet presAssocID="{500B9AB9-DEF7-CA4D-BB6F-B2FE08CDD0EB}" presName="text0" presStyleLbl="node1" presStyleIdx="6" presStyleCnt="8" custScaleX="130550" custScaleY="81722">
        <dgm:presLayoutVars>
          <dgm:bulletEnabled val="1"/>
        </dgm:presLayoutVars>
      </dgm:prSet>
      <dgm:spPr/>
    </dgm:pt>
    <dgm:pt modelId="{924D1E29-D499-8448-BE69-1DDBCFE57382}" type="pres">
      <dgm:prSet presAssocID="{ABDE458F-015B-8F4C-A1AA-A428BE6A1EBE}" presName="Name56" presStyleLbl="parChTrans1D2" presStyleIdx="6" presStyleCnt="7"/>
      <dgm:spPr/>
    </dgm:pt>
    <dgm:pt modelId="{27A06B71-50C1-C444-817E-E10DAD452209}" type="pres">
      <dgm:prSet presAssocID="{14A01061-1531-074F-8C39-7A33F635A373}" presName="text0" presStyleLbl="node1" presStyleIdx="7" presStyleCnt="8" custScaleX="130550" custScaleY="81722">
        <dgm:presLayoutVars>
          <dgm:bulletEnabled val="1"/>
        </dgm:presLayoutVars>
      </dgm:prSet>
      <dgm:spPr/>
    </dgm:pt>
  </dgm:ptLst>
  <dgm:cxnLst>
    <dgm:cxn modelId="{02B23D01-EF5D-544B-A79A-48C6F4D70A0F}" srcId="{472063DF-D378-D041-BB57-46118BD730A3}" destId="{93897B79-DE86-1849-A05F-C0DF3DBADABC}" srcOrd="3" destOrd="0" parTransId="{805641DF-BBEE-9545-B25B-85659A7A9BF3}" sibTransId="{8D416671-0522-0F48-9A8F-2BFF408AB014}"/>
    <dgm:cxn modelId="{C3C85A14-756B-B048-AAD9-F25BFAACC3E2}" srcId="{472063DF-D378-D041-BB57-46118BD730A3}" destId="{BCAE66DF-A625-124A-8D31-5101589925DD}" srcOrd="0" destOrd="0" parTransId="{96A8E437-2F8D-A040-8FEB-A46A3073AB14}" sibTransId="{03E6FCEE-139E-9E49-A853-4B5EFD5024F7}"/>
    <dgm:cxn modelId="{8E7A3219-8437-294F-B673-D08A7BAA0028}" type="presOf" srcId="{96A8E437-2F8D-A040-8FEB-A46A3073AB14}" destId="{09444C9C-AC94-844A-8EE7-D7E6FB703FFB}" srcOrd="0" destOrd="0" presId="urn:microsoft.com/office/officeart/2008/layout/RadialCluster"/>
    <dgm:cxn modelId="{674D7D39-BAA1-A946-96E6-B5BC5D1183E5}" type="presOf" srcId="{BCAE66DF-A625-124A-8D31-5101589925DD}" destId="{1A6A6043-FEC9-6843-BE16-AA28C0197E3C}" srcOrd="0" destOrd="0" presId="urn:microsoft.com/office/officeart/2008/layout/RadialCluster"/>
    <dgm:cxn modelId="{9E760F3C-243E-3349-A6F3-0E4EBF613775}" type="presOf" srcId="{88F53C49-932B-7A48-962A-2EE4F055B0E5}" destId="{D03A8933-8A61-254A-8A04-3C21BB771587}" srcOrd="0" destOrd="0" presId="urn:microsoft.com/office/officeart/2008/layout/RadialCluster"/>
    <dgm:cxn modelId="{A4C99445-DEFE-5F4B-BCF6-CCC1878E726D}" srcId="{472063DF-D378-D041-BB57-46118BD730A3}" destId="{19ED448A-8614-1D4B-8487-525D30366E49}" srcOrd="2" destOrd="0" parTransId="{B0A936AA-7843-1344-B882-50313E4A7FD4}" sibTransId="{DB1376B4-3E95-EE4C-B3C3-19156EAD0AE2}"/>
    <dgm:cxn modelId="{F69A4F55-2AC9-044A-8391-5F80E1227C12}" type="presOf" srcId="{ED38DEBF-34B0-4B4C-8F0A-DF858B01C5BC}" destId="{F41DB63C-AF7F-044A-B51E-F7EECEF71AE0}" srcOrd="0" destOrd="0" presId="urn:microsoft.com/office/officeart/2008/layout/RadialCluster"/>
    <dgm:cxn modelId="{BE7F635C-C844-2141-9142-B815D308498D}" type="presOf" srcId="{ABDE458F-015B-8F4C-A1AA-A428BE6A1EBE}" destId="{924D1E29-D499-8448-BE69-1DDBCFE57382}" srcOrd="0" destOrd="0" presId="urn:microsoft.com/office/officeart/2008/layout/RadialCluster"/>
    <dgm:cxn modelId="{BEA5F16E-D093-F049-8FD5-BCF87D79880F}" type="presOf" srcId="{93897B79-DE86-1849-A05F-C0DF3DBADABC}" destId="{DFE807E3-476E-D14D-BBA0-7A3DA83D6F8F}" srcOrd="0" destOrd="0" presId="urn:microsoft.com/office/officeart/2008/layout/RadialCluster"/>
    <dgm:cxn modelId="{8F145D78-CC66-9644-A898-22BDB9B433C2}" srcId="{472063DF-D378-D041-BB57-46118BD730A3}" destId="{500B9AB9-DEF7-CA4D-BB6F-B2FE08CDD0EB}" srcOrd="5" destOrd="0" parTransId="{ED38DEBF-34B0-4B4C-8F0A-DF858B01C5BC}" sibTransId="{140F8F95-39F2-8748-B78D-294EBFA374AF}"/>
    <dgm:cxn modelId="{FEAB7385-7114-EF45-8EDE-A5D0A5ABF000}" type="presOf" srcId="{706BD30B-190C-8A4A-8880-D975C44E39E2}" destId="{4071959C-57E1-D042-B6F7-5C3A1814CD79}" srcOrd="0" destOrd="0" presId="urn:microsoft.com/office/officeart/2008/layout/RadialCluster"/>
    <dgm:cxn modelId="{46E5D79D-8CCA-E440-93B5-3A0E15614C66}" srcId="{472063DF-D378-D041-BB57-46118BD730A3}" destId="{14A01061-1531-074F-8C39-7A33F635A373}" srcOrd="6" destOrd="0" parTransId="{ABDE458F-015B-8F4C-A1AA-A428BE6A1EBE}" sibTransId="{4625ED74-52D5-8B4C-A6EB-907A53B44C85}"/>
    <dgm:cxn modelId="{86BD41A5-5890-7B4A-973B-F079DC3BD9DA}" type="presOf" srcId="{805641DF-BBEE-9545-B25B-85659A7A9BF3}" destId="{F111F660-8281-2045-938F-B2AC0690EF04}" srcOrd="0" destOrd="0" presId="urn:microsoft.com/office/officeart/2008/layout/RadialCluster"/>
    <dgm:cxn modelId="{383780AB-043B-8145-8D1A-05AA819FE429}" type="presOf" srcId="{9B1DF6D6-8F5C-9E43-AEFC-FF48ADA7A571}" destId="{5E05A0C8-7318-C448-A827-9841D129BDBD}" srcOrd="0" destOrd="0" presId="urn:microsoft.com/office/officeart/2008/layout/RadialCluster"/>
    <dgm:cxn modelId="{4DC4CAB1-4CD1-7B44-9EA9-5488CFA7A038}" type="presOf" srcId="{14A01061-1531-074F-8C39-7A33F635A373}" destId="{27A06B71-50C1-C444-817E-E10DAD452209}" srcOrd="0" destOrd="0" presId="urn:microsoft.com/office/officeart/2008/layout/RadialCluster"/>
    <dgm:cxn modelId="{6095B3BC-EECB-D240-8673-BEA998C312C3}" type="presOf" srcId="{472063DF-D378-D041-BB57-46118BD730A3}" destId="{5518A75A-A88D-D741-B8CF-FF0F397E6019}" srcOrd="0" destOrd="0" presId="urn:microsoft.com/office/officeart/2008/layout/RadialCluster"/>
    <dgm:cxn modelId="{5C0AC7C0-9FF6-A545-A9D6-EDFB9A96E06D}" type="presOf" srcId="{7E84B9CA-ADE0-304A-897A-18B07726EB75}" destId="{A6BF0570-BA64-7E4F-A5EC-EAF7043078C7}" srcOrd="0" destOrd="0" presId="urn:microsoft.com/office/officeart/2008/layout/RadialCluster"/>
    <dgm:cxn modelId="{849B8ECF-4A03-A74C-B33E-48B14E9234AA}" srcId="{7E84B9CA-ADE0-304A-897A-18B07726EB75}" destId="{472063DF-D378-D041-BB57-46118BD730A3}" srcOrd="0" destOrd="0" parTransId="{4572EE69-2934-4A4C-8E12-15BE7238E6EB}" sibTransId="{26F5D878-97C7-6A48-8777-CA4B8FC602EF}"/>
    <dgm:cxn modelId="{84829DD3-4C4C-9A43-B4AF-8B9A2DDFAB5C}" srcId="{472063DF-D378-D041-BB57-46118BD730A3}" destId="{AB1154E5-24D9-B04D-9289-B75715D261B1}" srcOrd="1" destOrd="0" parTransId="{88F53C49-932B-7A48-962A-2EE4F055B0E5}" sibTransId="{FAC1C800-B4A7-1142-A5D9-C8860AFE0D09}"/>
    <dgm:cxn modelId="{F7D932DF-695E-6A41-AD81-57812C8F070B}" srcId="{472063DF-D378-D041-BB57-46118BD730A3}" destId="{706BD30B-190C-8A4A-8880-D975C44E39E2}" srcOrd="4" destOrd="0" parTransId="{9B1DF6D6-8F5C-9E43-AEFC-FF48ADA7A571}" sibTransId="{08C6582C-6475-9149-9BA3-B20AE5561FAE}"/>
    <dgm:cxn modelId="{03E1CCEC-C8C4-D549-97AE-CC2F7EF42D2A}" type="presOf" srcId="{AB1154E5-24D9-B04D-9289-B75715D261B1}" destId="{DAD00853-FC8E-F241-B741-60CA0F9FA00C}" srcOrd="0" destOrd="0" presId="urn:microsoft.com/office/officeart/2008/layout/RadialCluster"/>
    <dgm:cxn modelId="{37B771F1-4E4E-F349-8EAE-5A136E89C3BC}" type="presOf" srcId="{19ED448A-8614-1D4B-8487-525D30366E49}" destId="{76F6AD12-9281-FD45-A360-44D2791D1762}" srcOrd="0" destOrd="0" presId="urn:microsoft.com/office/officeart/2008/layout/RadialCluster"/>
    <dgm:cxn modelId="{D258FEF6-6C4E-F446-96EF-F7EF6398E585}" type="presOf" srcId="{500B9AB9-DEF7-CA4D-BB6F-B2FE08CDD0EB}" destId="{D3FB49C7-4CC6-784E-8921-E83C505F3D9A}" srcOrd="0" destOrd="0" presId="urn:microsoft.com/office/officeart/2008/layout/RadialCluster"/>
    <dgm:cxn modelId="{E369F6FF-25C8-5E4A-BD8A-FE631EE0BCE8}" type="presOf" srcId="{B0A936AA-7843-1344-B882-50313E4A7FD4}" destId="{91FCC180-4DC5-274A-ADC9-EEDD0C0A5E98}" srcOrd="0" destOrd="0" presId="urn:microsoft.com/office/officeart/2008/layout/RadialCluster"/>
    <dgm:cxn modelId="{A4D443A7-A3B7-9E48-BA30-AF1C5174CB2E}" type="presParOf" srcId="{A6BF0570-BA64-7E4F-A5EC-EAF7043078C7}" destId="{D05AFF62-5381-AF41-83D4-8C7BB50DDD21}" srcOrd="0" destOrd="0" presId="urn:microsoft.com/office/officeart/2008/layout/RadialCluster"/>
    <dgm:cxn modelId="{4495D5E8-772C-7F47-9DD6-CC2B95CCFD29}" type="presParOf" srcId="{D05AFF62-5381-AF41-83D4-8C7BB50DDD21}" destId="{5518A75A-A88D-D741-B8CF-FF0F397E6019}" srcOrd="0" destOrd="0" presId="urn:microsoft.com/office/officeart/2008/layout/RadialCluster"/>
    <dgm:cxn modelId="{376511C9-1CD5-C84E-A101-8E9A5DDFCC1D}" type="presParOf" srcId="{D05AFF62-5381-AF41-83D4-8C7BB50DDD21}" destId="{09444C9C-AC94-844A-8EE7-D7E6FB703FFB}" srcOrd="1" destOrd="0" presId="urn:microsoft.com/office/officeart/2008/layout/RadialCluster"/>
    <dgm:cxn modelId="{DD65FC28-66EA-F441-8556-49C3C9F6C316}" type="presParOf" srcId="{D05AFF62-5381-AF41-83D4-8C7BB50DDD21}" destId="{1A6A6043-FEC9-6843-BE16-AA28C0197E3C}" srcOrd="2" destOrd="0" presId="urn:microsoft.com/office/officeart/2008/layout/RadialCluster"/>
    <dgm:cxn modelId="{7F5C4A75-D17A-8742-889B-1815DFE59429}" type="presParOf" srcId="{D05AFF62-5381-AF41-83D4-8C7BB50DDD21}" destId="{D03A8933-8A61-254A-8A04-3C21BB771587}" srcOrd="3" destOrd="0" presId="urn:microsoft.com/office/officeart/2008/layout/RadialCluster"/>
    <dgm:cxn modelId="{5233E94B-74C8-634F-8670-A54035CFDA61}" type="presParOf" srcId="{D05AFF62-5381-AF41-83D4-8C7BB50DDD21}" destId="{DAD00853-FC8E-F241-B741-60CA0F9FA00C}" srcOrd="4" destOrd="0" presId="urn:microsoft.com/office/officeart/2008/layout/RadialCluster"/>
    <dgm:cxn modelId="{00933138-4DFE-3D47-BEAC-58110ACBCD51}" type="presParOf" srcId="{D05AFF62-5381-AF41-83D4-8C7BB50DDD21}" destId="{91FCC180-4DC5-274A-ADC9-EEDD0C0A5E98}" srcOrd="5" destOrd="0" presId="urn:microsoft.com/office/officeart/2008/layout/RadialCluster"/>
    <dgm:cxn modelId="{319B0C27-C3A4-F64F-96C2-F5E0D9AE99B2}" type="presParOf" srcId="{D05AFF62-5381-AF41-83D4-8C7BB50DDD21}" destId="{76F6AD12-9281-FD45-A360-44D2791D1762}" srcOrd="6" destOrd="0" presId="urn:microsoft.com/office/officeart/2008/layout/RadialCluster"/>
    <dgm:cxn modelId="{8C9688BA-0DD8-7E43-B565-EE82673C8215}" type="presParOf" srcId="{D05AFF62-5381-AF41-83D4-8C7BB50DDD21}" destId="{F111F660-8281-2045-938F-B2AC0690EF04}" srcOrd="7" destOrd="0" presId="urn:microsoft.com/office/officeart/2008/layout/RadialCluster"/>
    <dgm:cxn modelId="{2DB22E3E-8268-3145-9BD9-9F68C7692278}" type="presParOf" srcId="{D05AFF62-5381-AF41-83D4-8C7BB50DDD21}" destId="{DFE807E3-476E-D14D-BBA0-7A3DA83D6F8F}" srcOrd="8" destOrd="0" presId="urn:microsoft.com/office/officeart/2008/layout/RadialCluster"/>
    <dgm:cxn modelId="{7C0411D2-A7D8-3E42-996C-371052C2BC3A}" type="presParOf" srcId="{D05AFF62-5381-AF41-83D4-8C7BB50DDD21}" destId="{5E05A0C8-7318-C448-A827-9841D129BDBD}" srcOrd="9" destOrd="0" presId="urn:microsoft.com/office/officeart/2008/layout/RadialCluster"/>
    <dgm:cxn modelId="{77596F88-E676-6D4B-9236-4616307AAC41}" type="presParOf" srcId="{D05AFF62-5381-AF41-83D4-8C7BB50DDD21}" destId="{4071959C-57E1-D042-B6F7-5C3A1814CD79}" srcOrd="10" destOrd="0" presId="urn:microsoft.com/office/officeart/2008/layout/RadialCluster"/>
    <dgm:cxn modelId="{30096414-18B0-D54F-BFD6-D8A62F29CF28}" type="presParOf" srcId="{D05AFF62-5381-AF41-83D4-8C7BB50DDD21}" destId="{F41DB63C-AF7F-044A-B51E-F7EECEF71AE0}" srcOrd="11" destOrd="0" presId="urn:microsoft.com/office/officeart/2008/layout/RadialCluster"/>
    <dgm:cxn modelId="{541AA96C-CE37-AB4E-9A2F-0A7B717E85F1}" type="presParOf" srcId="{D05AFF62-5381-AF41-83D4-8C7BB50DDD21}" destId="{D3FB49C7-4CC6-784E-8921-E83C505F3D9A}" srcOrd="12" destOrd="0" presId="urn:microsoft.com/office/officeart/2008/layout/RadialCluster"/>
    <dgm:cxn modelId="{08B2DF3E-6923-3249-AE91-F6142A5FFC13}" type="presParOf" srcId="{D05AFF62-5381-AF41-83D4-8C7BB50DDD21}" destId="{924D1E29-D499-8448-BE69-1DDBCFE57382}" srcOrd="13" destOrd="0" presId="urn:microsoft.com/office/officeart/2008/layout/RadialCluster"/>
    <dgm:cxn modelId="{85CEEC1C-8C3D-AB4E-9505-83AFAFD09C29}" type="presParOf" srcId="{D05AFF62-5381-AF41-83D4-8C7BB50DDD21}" destId="{27A06B71-50C1-C444-817E-E10DAD452209}"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E84B9CA-ADE0-304A-897A-18B07726EB75}"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0947E41D-3CBA-C64D-8DDD-E679BE0238F0}">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Plan the walk</a:t>
          </a:r>
        </a:p>
      </dgm:t>
    </dgm:pt>
    <dgm:pt modelId="{9C03113F-7B67-B44B-8A78-1740CF5E3E9D}" type="parTrans" cxnId="{DD807DF0-7EE2-7742-9F87-CCEF0F50FE51}">
      <dgm:prSet/>
      <dgm:spPr/>
      <dgm:t>
        <a:bodyPr/>
        <a:lstStyle/>
        <a:p>
          <a:endParaRPr lang="en-US" sz="1400"/>
        </a:p>
      </dgm:t>
    </dgm:pt>
    <dgm:pt modelId="{F7AD577B-AC8F-5E42-AD85-26E75B54E74F}" type="sibTrans" cxnId="{DD807DF0-7EE2-7742-9F87-CCEF0F50FE51}">
      <dgm:prSet custT="1"/>
      <dgm:spPr>
        <a:solidFill>
          <a:schemeClr val="bg1">
            <a:lumMod val="75000"/>
          </a:schemeClr>
        </a:solidFill>
        <a:ln>
          <a:noFill/>
        </a:ln>
      </dgm:spPr>
      <dgm:t>
        <a:bodyPr/>
        <a:lstStyle/>
        <a:p>
          <a:endParaRPr lang="en-US" sz="1400"/>
        </a:p>
      </dgm:t>
    </dgm:pt>
    <dgm:pt modelId="{1145106A-64F1-954D-8B08-FFF9C20D8593}">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Prepare the team</a:t>
          </a:r>
        </a:p>
      </dgm:t>
    </dgm:pt>
    <dgm:pt modelId="{C8E0933E-30EB-1E4A-BF66-0A37F1A449C7}" type="parTrans" cxnId="{762F8B03-618A-D042-A790-9AAC1897A7D3}">
      <dgm:prSet/>
      <dgm:spPr/>
      <dgm:t>
        <a:bodyPr/>
        <a:lstStyle/>
        <a:p>
          <a:endParaRPr lang="en-GB" sz="1600"/>
        </a:p>
      </dgm:t>
    </dgm:pt>
    <dgm:pt modelId="{3EA3F7C2-11F1-7B4D-B2A4-971AD7FFFB59}" type="sibTrans" cxnId="{762F8B03-618A-D042-A790-9AAC1897A7D3}">
      <dgm:prSet custT="1"/>
      <dgm:spPr>
        <a:solidFill>
          <a:schemeClr val="bg1">
            <a:lumMod val="75000"/>
          </a:schemeClr>
        </a:solidFill>
      </dgm:spPr>
      <dgm:t>
        <a:bodyPr/>
        <a:lstStyle/>
        <a:p>
          <a:endParaRPr lang="en-GB" sz="1800"/>
        </a:p>
      </dgm:t>
    </dgm:pt>
    <dgm:pt modelId="{A286632E-9540-FA4A-8B1E-77F3C577CC93}">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Observe the process</a:t>
          </a:r>
        </a:p>
      </dgm:t>
    </dgm:pt>
    <dgm:pt modelId="{359D24D3-4F84-3846-8C3C-0BEA26F280A0}" type="parTrans" cxnId="{11BBF557-7710-D747-9396-BD1F0F3022DF}">
      <dgm:prSet/>
      <dgm:spPr/>
      <dgm:t>
        <a:bodyPr/>
        <a:lstStyle/>
        <a:p>
          <a:endParaRPr lang="en-GB" sz="1600"/>
        </a:p>
      </dgm:t>
    </dgm:pt>
    <dgm:pt modelId="{A6A7256A-CECE-734E-81B4-BE93A301A3CD}" type="sibTrans" cxnId="{11BBF557-7710-D747-9396-BD1F0F3022DF}">
      <dgm:prSet custT="1"/>
      <dgm:spPr>
        <a:solidFill>
          <a:schemeClr val="bg1">
            <a:lumMod val="75000"/>
          </a:schemeClr>
        </a:solidFill>
      </dgm:spPr>
      <dgm:t>
        <a:bodyPr/>
        <a:lstStyle/>
        <a:p>
          <a:endParaRPr lang="en-GB" sz="1800"/>
        </a:p>
      </dgm:t>
    </dgm:pt>
    <dgm:pt modelId="{437B5F4C-0E0D-6A4B-93F6-1B96BE5CC1E4}">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Choose a topic to focus on</a:t>
          </a:r>
        </a:p>
      </dgm:t>
    </dgm:pt>
    <dgm:pt modelId="{EED4E4EB-2BFF-9C45-BC53-F8FA07E38003}" type="parTrans" cxnId="{052807C9-C6BA-524B-BD9A-935059A8BFDC}">
      <dgm:prSet/>
      <dgm:spPr/>
      <dgm:t>
        <a:bodyPr/>
        <a:lstStyle/>
        <a:p>
          <a:endParaRPr lang="en-GB" sz="1600"/>
        </a:p>
      </dgm:t>
    </dgm:pt>
    <dgm:pt modelId="{313096E8-C25D-394E-B5C8-E7C653BDC805}" type="sibTrans" cxnId="{052807C9-C6BA-524B-BD9A-935059A8BFDC}">
      <dgm:prSet custT="1"/>
      <dgm:spPr>
        <a:solidFill>
          <a:schemeClr val="bg1">
            <a:lumMod val="75000"/>
          </a:schemeClr>
        </a:solidFill>
      </dgm:spPr>
      <dgm:t>
        <a:bodyPr/>
        <a:lstStyle/>
        <a:p>
          <a:endParaRPr lang="en-GB" sz="1800"/>
        </a:p>
      </dgm:t>
    </dgm:pt>
    <dgm:pt modelId="{0546E9C2-15E7-344F-BD45-1BE3AF90B84E}">
      <dgm:prSet custT="1"/>
      <dgm:spPr/>
      <dgm:t>
        <a:bodyPr/>
        <a:lstStyle/>
        <a:p>
          <a:r>
            <a:rPr lang="en-US" sz="1400" b="1" dirty="0">
              <a:solidFill>
                <a:srgbClr val="FFFFFF"/>
              </a:solidFill>
              <a:latin typeface="Noto Sans" panose="020B0502040504020204" pitchFamily="34" charset="0"/>
              <a:ea typeface="+mn-ea"/>
              <a:cs typeface="+mn-cs"/>
            </a:rPr>
            <a:t>Gather and analyze data</a:t>
          </a:r>
          <a:endParaRPr lang="en-GB" sz="1400" dirty="0"/>
        </a:p>
      </dgm:t>
    </dgm:pt>
    <dgm:pt modelId="{FA218121-D4B1-1F43-98AC-B38CEF21B4F7}" type="parTrans" cxnId="{E51C0B83-24C3-C44F-B52D-A8E65BD1973E}">
      <dgm:prSet/>
      <dgm:spPr/>
      <dgm:t>
        <a:bodyPr/>
        <a:lstStyle/>
        <a:p>
          <a:endParaRPr lang="en-GB"/>
        </a:p>
      </dgm:t>
    </dgm:pt>
    <dgm:pt modelId="{38E47F94-4F5F-8D47-8813-FD63E43517A7}" type="sibTrans" cxnId="{E51C0B83-24C3-C44F-B52D-A8E65BD1973E}">
      <dgm:prSet/>
      <dgm:spPr>
        <a:solidFill>
          <a:schemeClr val="bg2">
            <a:lumMod val="75000"/>
          </a:schemeClr>
        </a:solidFill>
      </dgm:spPr>
      <dgm:t>
        <a:bodyPr/>
        <a:lstStyle/>
        <a:p>
          <a:endParaRPr lang="en-GB"/>
        </a:p>
      </dgm:t>
    </dgm:pt>
    <dgm:pt modelId="{251D1DC0-9760-614B-8D03-BAE26E422DD1}">
      <dgm:prSet custT="1"/>
      <dgm:spPr/>
      <dgm:t>
        <a:bodyPr/>
        <a:lstStyle/>
        <a:p>
          <a:r>
            <a:rPr lang="en-GB" sz="1400" b="1" dirty="0"/>
            <a:t>Decide on proceeding actions</a:t>
          </a:r>
        </a:p>
      </dgm:t>
    </dgm:pt>
    <dgm:pt modelId="{867DEBB9-C793-E440-B7F9-17C73808158C}" type="parTrans" cxnId="{27DCFFBF-FEDE-0147-9D04-B4E9FB9F9C5D}">
      <dgm:prSet/>
      <dgm:spPr/>
      <dgm:t>
        <a:bodyPr/>
        <a:lstStyle/>
        <a:p>
          <a:endParaRPr lang="en-GB"/>
        </a:p>
      </dgm:t>
    </dgm:pt>
    <dgm:pt modelId="{6E53FC50-35F5-A24D-8F37-63BF343759F7}" type="sibTrans" cxnId="{27DCFFBF-FEDE-0147-9D04-B4E9FB9F9C5D}">
      <dgm:prSet/>
      <dgm:spPr>
        <a:solidFill>
          <a:schemeClr val="bg2">
            <a:lumMod val="75000"/>
          </a:schemeClr>
        </a:solidFill>
      </dgm:spPr>
      <dgm:t>
        <a:bodyPr/>
        <a:lstStyle/>
        <a:p>
          <a:endParaRPr lang="en-GB"/>
        </a:p>
      </dgm:t>
    </dgm:pt>
    <dgm:pt modelId="{E3213D4D-C911-9442-939E-E964A693E79B}" type="pres">
      <dgm:prSet presAssocID="{7E84B9CA-ADE0-304A-897A-18B07726EB75}" presName="cycle" presStyleCnt="0">
        <dgm:presLayoutVars>
          <dgm:dir/>
          <dgm:resizeHandles val="exact"/>
        </dgm:presLayoutVars>
      </dgm:prSet>
      <dgm:spPr/>
    </dgm:pt>
    <dgm:pt modelId="{60B32726-B542-6449-9FAA-D7EED3559052}" type="pres">
      <dgm:prSet presAssocID="{437B5F4C-0E0D-6A4B-93F6-1B96BE5CC1E4}" presName="node" presStyleLbl="node1" presStyleIdx="0" presStyleCnt="6">
        <dgm:presLayoutVars>
          <dgm:bulletEnabled val="1"/>
        </dgm:presLayoutVars>
      </dgm:prSet>
      <dgm:spPr/>
    </dgm:pt>
    <dgm:pt modelId="{0C76859E-88CD-C04B-8F41-FB8967AB4A31}" type="pres">
      <dgm:prSet presAssocID="{313096E8-C25D-394E-B5C8-E7C653BDC805}" presName="sibTrans" presStyleLbl="sibTrans2D1" presStyleIdx="0" presStyleCnt="6"/>
      <dgm:spPr/>
    </dgm:pt>
    <dgm:pt modelId="{2A28532C-1264-E44D-93F4-495B955E5F36}" type="pres">
      <dgm:prSet presAssocID="{313096E8-C25D-394E-B5C8-E7C653BDC805}" presName="connectorText" presStyleLbl="sibTrans2D1" presStyleIdx="0" presStyleCnt="6"/>
      <dgm:spPr/>
    </dgm:pt>
    <dgm:pt modelId="{6B4D9722-DE57-784B-8176-D5BE5FCB961D}" type="pres">
      <dgm:prSet presAssocID="{0947E41D-3CBA-C64D-8DDD-E679BE0238F0}" presName="node" presStyleLbl="node1" presStyleIdx="1" presStyleCnt="6" custScaleX="103937" custScaleY="103937">
        <dgm:presLayoutVars>
          <dgm:bulletEnabled val="1"/>
        </dgm:presLayoutVars>
      </dgm:prSet>
      <dgm:spPr>
        <a:xfrm>
          <a:off x="3930351" y="-16028"/>
          <a:ext cx="1868981" cy="1868981"/>
        </a:xfrm>
        <a:prstGeom prst="ellipse">
          <a:avLst/>
        </a:prstGeom>
      </dgm:spPr>
    </dgm:pt>
    <dgm:pt modelId="{CA3FBE33-4AFF-B24F-8E94-5403662E826D}" type="pres">
      <dgm:prSet presAssocID="{F7AD577B-AC8F-5E42-AD85-26E75B54E74F}" presName="sibTrans" presStyleLbl="sibTrans2D1" presStyleIdx="1" presStyleCnt="6"/>
      <dgm:spPr/>
    </dgm:pt>
    <dgm:pt modelId="{E0ED2DE6-49F3-964E-9D70-10513ECA1DC1}" type="pres">
      <dgm:prSet presAssocID="{F7AD577B-AC8F-5E42-AD85-26E75B54E74F}" presName="connectorText" presStyleLbl="sibTrans2D1" presStyleIdx="1" presStyleCnt="6"/>
      <dgm:spPr/>
    </dgm:pt>
    <dgm:pt modelId="{74BF3BEF-F948-4744-9CBE-AE340D17413E}" type="pres">
      <dgm:prSet presAssocID="{1145106A-64F1-954D-8B08-FFF9C20D8593}" presName="node" presStyleLbl="node1" presStyleIdx="2" presStyleCnt="6">
        <dgm:presLayoutVars>
          <dgm:bulletEnabled val="1"/>
        </dgm:presLayoutVars>
      </dgm:prSet>
      <dgm:spPr/>
    </dgm:pt>
    <dgm:pt modelId="{50A7819E-7ECF-BF4C-B89E-465C53824FF6}" type="pres">
      <dgm:prSet presAssocID="{3EA3F7C2-11F1-7B4D-B2A4-971AD7FFFB59}" presName="sibTrans" presStyleLbl="sibTrans2D1" presStyleIdx="2" presStyleCnt="6"/>
      <dgm:spPr/>
    </dgm:pt>
    <dgm:pt modelId="{2C2C9A8C-517E-8F49-A7E4-DB84417291FF}" type="pres">
      <dgm:prSet presAssocID="{3EA3F7C2-11F1-7B4D-B2A4-971AD7FFFB59}" presName="connectorText" presStyleLbl="sibTrans2D1" presStyleIdx="2" presStyleCnt="6"/>
      <dgm:spPr/>
    </dgm:pt>
    <dgm:pt modelId="{A2A04629-224D-2E44-A8B5-E609CABC158C}" type="pres">
      <dgm:prSet presAssocID="{A286632E-9540-FA4A-8B1E-77F3C577CC93}" presName="node" presStyleLbl="node1" presStyleIdx="3" presStyleCnt="6">
        <dgm:presLayoutVars>
          <dgm:bulletEnabled val="1"/>
        </dgm:presLayoutVars>
      </dgm:prSet>
      <dgm:spPr/>
    </dgm:pt>
    <dgm:pt modelId="{FB80F580-E9A8-384B-A2F8-225E1AE66E16}" type="pres">
      <dgm:prSet presAssocID="{A6A7256A-CECE-734E-81B4-BE93A301A3CD}" presName="sibTrans" presStyleLbl="sibTrans2D1" presStyleIdx="3" presStyleCnt="6"/>
      <dgm:spPr/>
    </dgm:pt>
    <dgm:pt modelId="{667B8021-4594-914C-92BC-CA2D66881351}" type="pres">
      <dgm:prSet presAssocID="{A6A7256A-CECE-734E-81B4-BE93A301A3CD}" presName="connectorText" presStyleLbl="sibTrans2D1" presStyleIdx="3" presStyleCnt="6"/>
      <dgm:spPr/>
    </dgm:pt>
    <dgm:pt modelId="{7EB17EE7-834E-9A4D-9E1B-2E20DD076985}" type="pres">
      <dgm:prSet presAssocID="{0546E9C2-15E7-344F-BD45-1BE3AF90B84E}" presName="node" presStyleLbl="node1" presStyleIdx="4" presStyleCnt="6">
        <dgm:presLayoutVars>
          <dgm:bulletEnabled val="1"/>
        </dgm:presLayoutVars>
      </dgm:prSet>
      <dgm:spPr/>
    </dgm:pt>
    <dgm:pt modelId="{1044E282-1DC2-9947-A8FC-AAF5E847CFC4}" type="pres">
      <dgm:prSet presAssocID="{38E47F94-4F5F-8D47-8813-FD63E43517A7}" presName="sibTrans" presStyleLbl="sibTrans2D1" presStyleIdx="4" presStyleCnt="6"/>
      <dgm:spPr/>
    </dgm:pt>
    <dgm:pt modelId="{28AD2327-5FA8-0F40-9997-FFE21425F405}" type="pres">
      <dgm:prSet presAssocID="{38E47F94-4F5F-8D47-8813-FD63E43517A7}" presName="connectorText" presStyleLbl="sibTrans2D1" presStyleIdx="4" presStyleCnt="6"/>
      <dgm:spPr/>
    </dgm:pt>
    <dgm:pt modelId="{0F0F41FB-2527-A947-AE5B-94C6A8C64507}" type="pres">
      <dgm:prSet presAssocID="{251D1DC0-9760-614B-8D03-BAE26E422DD1}" presName="node" presStyleLbl="node1" presStyleIdx="5" presStyleCnt="6">
        <dgm:presLayoutVars>
          <dgm:bulletEnabled val="1"/>
        </dgm:presLayoutVars>
      </dgm:prSet>
      <dgm:spPr/>
    </dgm:pt>
    <dgm:pt modelId="{1E97971A-E6EF-784B-AD10-2F804DCEE8FB}" type="pres">
      <dgm:prSet presAssocID="{6E53FC50-35F5-A24D-8F37-63BF343759F7}" presName="sibTrans" presStyleLbl="sibTrans2D1" presStyleIdx="5" presStyleCnt="6"/>
      <dgm:spPr/>
    </dgm:pt>
    <dgm:pt modelId="{5DA8E64A-9452-6447-B6D2-0AA5E8EF76A2}" type="pres">
      <dgm:prSet presAssocID="{6E53FC50-35F5-A24D-8F37-63BF343759F7}" presName="connectorText" presStyleLbl="sibTrans2D1" presStyleIdx="5" presStyleCnt="6"/>
      <dgm:spPr/>
    </dgm:pt>
  </dgm:ptLst>
  <dgm:cxnLst>
    <dgm:cxn modelId="{15811100-926B-9444-BF39-B4A1B5766A7E}" type="presOf" srcId="{251D1DC0-9760-614B-8D03-BAE26E422DD1}" destId="{0F0F41FB-2527-A947-AE5B-94C6A8C64507}" srcOrd="0" destOrd="0" presId="urn:microsoft.com/office/officeart/2005/8/layout/cycle2"/>
    <dgm:cxn modelId="{762F8B03-618A-D042-A790-9AAC1897A7D3}" srcId="{7E84B9CA-ADE0-304A-897A-18B07726EB75}" destId="{1145106A-64F1-954D-8B08-FFF9C20D8593}" srcOrd="2" destOrd="0" parTransId="{C8E0933E-30EB-1E4A-BF66-0A37F1A449C7}" sibTransId="{3EA3F7C2-11F1-7B4D-B2A4-971AD7FFFB59}"/>
    <dgm:cxn modelId="{065DF804-2236-1845-BB15-DF0216D67085}" type="presOf" srcId="{6E53FC50-35F5-A24D-8F37-63BF343759F7}" destId="{5DA8E64A-9452-6447-B6D2-0AA5E8EF76A2}" srcOrd="1" destOrd="0" presId="urn:microsoft.com/office/officeart/2005/8/layout/cycle2"/>
    <dgm:cxn modelId="{9042EF17-8BB2-544A-9D96-F4EDE712B72A}" type="presOf" srcId="{38E47F94-4F5F-8D47-8813-FD63E43517A7}" destId="{1044E282-1DC2-9947-A8FC-AAF5E847CFC4}" srcOrd="0" destOrd="0" presId="urn:microsoft.com/office/officeart/2005/8/layout/cycle2"/>
    <dgm:cxn modelId="{2DBB742D-A9BA-F44D-A3FF-7A5729859F67}" type="presOf" srcId="{313096E8-C25D-394E-B5C8-E7C653BDC805}" destId="{2A28532C-1264-E44D-93F4-495B955E5F36}" srcOrd="1" destOrd="0" presId="urn:microsoft.com/office/officeart/2005/8/layout/cycle2"/>
    <dgm:cxn modelId="{921B4A40-E8BF-BA4B-B928-DE0EAF935444}" type="presOf" srcId="{7E84B9CA-ADE0-304A-897A-18B07726EB75}" destId="{E3213D4D-C911-9442-939E-E964A693E79B}" srcOrd="0" destOrd="0" presId="urn:microsoft.com/office/officeart/2005/8/layout/cycle2"/>
    <dgm:cxn modelId="{9CF6CD4D-53E9-654F-B7BD-7522B2157A02}" type="presOf" srcId="{A6A7256A-CECE-734E-81B4-BE93A301A3CD}" destId="{667B8021-4594-914C-92BC-CA2D66881351}" srcOrd="1" destOrd="0" presId="urn:microsoft.com/office/officeart/2005/8/layout/cycle2"/>
    <dgm:cxn modelId="{9F8EB854-19A9-994A-B0A3-C9C8A0DCA38D}" type="presOf" srcId="{6E53FC50-35F5-A24D-8F37-63BF343759F7}" destId="{1E97971A-E6EF-784B-AD10-2F804DCEE8FB}" srcOrd="0" destOrd="0" presId="urn:microsoft.com/office/officeart/2005/8/layout/cycle2"/>
    <dgm:cxn modelId="{11BBF557-7710-D747-9396-BD1F0F3022DF}" srcId="{7E84B9CA-ADE0-304A-897A-18B07726EB75}" destId="{A286632E-9540-FA4A-8B1E-77F3C577CC93}" srcOrd="3" destOrd="0" parTransId="{359D24D3-4F84-3846-8C3C-0BEA26F280A0}" sibTransId="{A6A7256A-CECE-734E-81B4-BE93A301A3CD}"/>
    <dgm:cxn modelId="{B565C76B-1A1F-9149-9A7B-8322076D0925}" type="presOf" srcId="{38E47F94-4F5F-8D47-8813-FD63E43517A7}" destId="{28AD2327-5FA8-0F40-9997-FFE21425F405}" srcOrd="1" destOrd="0" presId="urn:microsoft.com/office/officeart/2005/8/layout/cycle2"/>
    <dgm:cxn modelId="{D3134D7D-7668-4E49-BA92-026762BFB863}" type="presOf" srcId="{A286632E-9540-FA4A-8B1E-77F3C577CC93}" destId="{A2A04629-224D-2E44-A8B5-E609CABC158C}" srcOrd="0" destOrd="0" presId="urn:microsoft.com/office/officeart/2005/8/layout/cycle2"/>
    <dgm:cxn modelId="{84FB8B7E-AA6D-324B-B725-235DA44D2ED9}" type="presOf" srcId="{3EA3F7C2-11F1-7B4D-B2A4-971AD7FFFB59}" destId="{2C2C9A8C-517E-8F49-A7E4-DB84417291FF}" srcOrd="1" destOrd="0" presId="urn:microsoft.com/office/officeart/2005/8/layout/cycle2"/>
    <dgm:cxn modelId="{E51C0B83-24C3-C44F-B52D-A8E65BD1973E}" srcId="{7E84B9CA-ADE0-304A-897A-18B07726EB75}" destId="{0546E9C2-15E7-344F-BD45-1BE3AF90B84E}" srcOrd="4" destOrd="0" parTransId="{FA218121-D4B1-1F43-98AC-B38CEF21B4F7}" sibTransId="{38E47F94-4F5F-8D47-8813-FD63E43517A7}"/>
    <dgm:cxn modelId="{9654F597-0C5B-EA4F-8BA7-8321003A4F25}" type="presOf" srcId="{313096E8-C25D-394E-B5C8-E7C653BDC805}" destId="{0C76859E-88CD-C04B-8F41-FB8967AB4A31}" srcOrd="0" destOrd="0" presId="urn:microsoft.com/office/officeart/2005/8/layout/cycle2"/>
    <dgm:cxn modelId="{3F71ADB3-D085-C643-A385-637AA115BCCB}" type="presOf" srcId="{0546E9C2-15E7-344F-BD45-1BE3AF90B84E}" destId="{7EB17EE7-834E-9A4D-9E1B-2E20DD076985}" srcOrd="0" destOrd="0" presId="urn:microsoft.com/office/officeart/2005/8/layout/cycle2"/>
    <dgm:cxn modelId="{27DCFFBF-FEDE-0147-9D04-B4E9FB9F9C5D}" srcId="{7E84B9CA-ADE0-304A-897A-18B07726EB75}" destId="{251D1DC0-9760-614B-8D03-BAE26E422DD1}" srcOrd="5" destOrd="0" parTransId="{867DEBB9-C793-E440-B7F9-17C73808158C}" sibTransId="{6E53FC50-35F5-A24D-8F37-63BF343759F7}"/>
    <dgm:cxn modelId="{107510C1-1F52-6B4F-A12F-0BFCA3C25A3D}" type="presOf" srcId="{0947E41D-3CBA-C64D-8DDD-E679BE0238F0}" destId="{6B4D9722-DE57-784B-8176-D5BE5FCB961D}" srcOrd="0" destOrd="0" presId="urn:microsoft.com/office/officeart/2005/8/layout/cycle2"/>
    <dgm:cxn modelId="{052807C9-C6BA-524B-BD9A-935059A8BFDC}" srcId="{7E84B9CA-ADE0-304A-897A-18B07726EB75}" destId="{437B5F4C-0E0D-6A4B-93F6-1B96BE5CC1E4}" srcOrd="0" destOrd="0" parTransId="{EED4E4EB-2BFF-9C45-BC53-F8FA07E38003}" sibTransId="{313096E8-C25D-394E-B5C8-E7C653BDC805}"/>
    <dgm:cxn modelId="{353DEACD-0A82-614F-A949-3381E0AB67F0}" type="presOf" srcId="{A6A7256A-CECE-734E-81B4-BE93A301A3CD}" destId="{FB80F580-E9A8-384B-A2F8-225E1AE66E16}" srcOrd="0" destOrd="0" presId="urn:microsoft.com/office/officeart/2005/8/layout/cycle2"/>
    <dgm:cxn modelId="{8DFE10DC-B032-4E41-9223-B351BA0AA98D}" type="presOf" srcId="{F7AD577B-AC8F-5E42-AD85-26E75B54E74F}" destId="{E0ED2DE6-49F3-964E-9D70-10513ECA1DC1}" srcOrd="1" destOrd="0" presId="urn:microsoft.com/office/officeart/2005/8/layout/cycle2"/>
    <dgm:cxn modelId="{014956ED-BEEB-9B44-B436-052E36077AF3}" type="presOf" srcId="{F7AD577B-AC8F-5E42-AD85-26E75B54E74F}" destId="{CA3FBE33-4AFF-B24F-8E94-5403662E826D}" srcOrd="0" destOrd="0" presId="urn:microsoft.com/office/officeart/2005/8/layout/cycle2"/>
    <dgm:cxn modelId="{DD807DF0-7EE2-7742-9F87-CCEF0F50FE51}" srcId="{7E84B9CA-ADE0-304A-897A-18B07726EB75}" destId="{0947E41D-3CBA-C64D-8DDD-E679BE0238F0}" srcOrd="1" destOrd="0" parTransId="{9C03113F-7B67-B44B-8A78-1740CF5E3E9D}" sibTransId="{F7AD577B-AC8F-5E42-AD85-26E75B54E74F}"/>
    <dgm:cxn modelId="{C872A6F1-ED0F-A844-A3A7-748B67EF9531}" type="presOf" srcId="{3EA3F7C2-11F1-7B4D-B2A4-971AD7FFFB59}" destId="{50A7819E-7ECF-BF4C-B89E-465C53824FF6}" srcOrd="0" destOrd="0" presId="urn:microsoft.com/office/officeart/2005/8/layout/cycle2"/>
    <dgm:cxn modelId="{67B38AF6-686E-5641-9CAC-EA1093B32644}" type="presOf" srcId="{1145106A-64F1-954D-8B08-FFF9C20D8593}" destId="{74BF3BEF-F948-4744-9CBE-AE340D17413E}" srcOrd="0" destOrd="0" presId="urn:microsoft.com/office/officeart/2005/8/layout/cycle2"/>
    <dgm:cxn modelId="{EAD3D8F7-8653-F248-9295-684D745C7B69}" type="presOf" srcId="{437B5F4C-0E0D-6A4B-93F6-1B96BE5CC1E4}" destId="{60B32726-B542-6449-9FAA-D7EED3559052}" srcOrd="0" destOrd="0" presId="urn:microsoft.com/office/officeart/2005/8/layout/cycle2"/>
    <dgm:cxn modelId="{F6FA6D7F-50ED-B64F-B418-3C4A9DB3A160}" type="presParOf" srcId="{E3213D4D-C911-9442-939E-E964A693E79B}" destId="{60B32726-B542-6449-9FAA-D7EED3559052}" srcOrd="0" destOrd="0" presId="urn:microsoft.com/office/officeart/2005/8/layout/cycle2"/>
    <dgm:cxn modelId="{F8A18364-F752-624E-8DAA-30257A81B272}" type="presParOf" srcId="{E3213D4D-C911-9442-939E-E964A693E79B}" destId="{0C76859E-88CD-C04B-8F41-FB8967AB4A31}" srcOrd="1" destOrd="0" presId="urn:microsoft.com/office/officeart/2005/8/layout/cycle2"/>
    <dgm:cxn modelId="{F82105FB-A565-D142-A422-40C80757C4DC}" type="presParOf" srcId="{0C76859E-88CD-C04B-8F41-FB8967AB4A31}" destId="{2A28532C-1264-E44D-93F4-495B955E5F36}" srcOrd="0" destOrd="0" presId="urn:microsoft.com/office/officeart/2005/8/layout/cycle2"/>
    <dgm:cxn modelId="{1FCF4815-6AE4-0949-B379-4D96AC54A6BF}" type="presParOf" srcId="{E3213D4D-C911-9442-939E-E964A693E79B}" destId="{6B4D9722-DE57-784B-8176-D5BE5FCB961D}" srcOrd="2" destOrd="0" presId="urn:microsoft.com/office/officeart/2005/8/layout/cycle2"/>
    <dgm:cxn modelId="{A58B3B08-D862-B647-8FD2-EF334E357B88}" type="presParOf" srcId="{E3213D4D-C911-9442-939E-E964A693E79B}" destId="{CA3FBE33-4AFF-B24F-8E94-5403662E826D}" srcOrd="3" destOrd="0" presId="urn:microsoft.com/office/officeart/2005/8/layout/cycle2"/>
    <dgm:cxn modelId="{562C5D43-2A41-C941-9142-AFFFBC5E3538}" type="presParOf" srcId="{CA3FBE33-4AFF-B24F-8E94-5403662E826D}" destId="{E0ED2DE6-49F3-964E-9D70-10513ECA1DC1}" srcOrd="0" destOrd="0" presId="urn:microsoft.com/office/officeart/2005/8/layout/cycle2"/>
    <dgm:cxn modelId="{FCA6BC17-EA97-CA43-BBE4-4CF3C08FF6E6}" type="presParOf" srcId="{E3213D4D-C911-9442-939E-E964A693E79B}" destId="{74BF3BEF-F948-4744-9CBE-AE340D17413E}" srcOrd="4" destOrd="0" presId="urn:microsoft.com/office/officeart/2005/8/layout/cycle2"/>
    <dgm:cxn modelId="{A41D6D44-29D4-924C-A89E-39F03508801A}" type="presParOf" srcId="{E3213D4D-C911-9442-939E-E964A693E79B}" destId="{50A7819E-7ECF-BF4C-B89E-465C53824FF6}" srcOrd="5" destOrd="0" presId="urn:microsoft.com/office/officeart/2005/8/layout/cycle2"/>
    <dgm:cxn modelId="{646021E6-8E17-CB41-A35C-AF28138B1269}" type="presParOf" srcId="{50A7819E-7ECF-BF4C-B89E-465C53824FF6}" destId="{2C2C9A8C-517E-8F49-A7E4-DB84417291FF}" srcOrd="0" destOrd="0" presId="urn:microsoft.com/office/officeart/2005/8/layout/cycle2"/>
    <dgm:cxn modelId="{9DC2574F-D69D-D949-BF3B-1232BE3D9B68}" type="presParOf" srcId="{E3213D4D-C911-9442-939E-E964A693E79B}" destId="{A2A04629-224D-2E44-A8B5-E609CABC158C}" srcOrd="6" destOrd="0" presId="urn:microsoft.com/office/officeart/2005/8/layout/cycle2"/>
    <dgm:cxn modelId="{4F951EF0-6CA1-8547-ACFB-A65035B0E496}" type="presParOf" srcId="{E3213D4D-C911-9442-939E-E964A693E79B}" destId="{FB80F580-E9A8-384B-A2F8-225E1AE66E16}" srcOrd="7" destOrd="0" presId="urn:microsoft.com/office/officeart/2005/8/layout/cycle2"/>
    <dgm:cxn modelId="{1F06BA16-B2C5-D24C-8774-E9038942F16D}" type="presParOf" srcId="{FB80F580-E9A8-384B-A2F8-225E1AE66E16}" destId="{667B8021-4594-914C-92BC-CA2D66881351}" srcOrd="0" destOrd="0" presId="urn:microsoft.com/office/officeart/2005/8/layout/cycle2"/>
    <dgm:cxn modelId="{19B7A198-0846-4A46-A9B5-9A29E534371F}" type="presParOf" srcId="{E3213D4D-C911-9442-939E-E964A693E79B}" destId="{7EB17EE7-834E-9A4D-9E1B-2E20DD076985}" srcOrd="8" destOrd="0" presId="urn:microsoft.com/office/officeart/2005/8/layout/cycle2"/>
    <dgm:cxn modelId="{B59662BA-E21A-BE4B-9ABE-D698FB21FDB4}" type="presParOf" srcId="{E3213D4D-C911-9442-939E-E964A693E79B}" destId="{1044E282-1DC2-9947-A8FC-AAF5E847CFC4}" srcOrd="9" destOrd="0" presId="urn:microsoft.com/office/officeart/2005/8/layout/cycle2"/>
    <dgm:cxn modelId="{CC2AD324-9E27-A84E-8D97-548BD4C068DA}" type="presParOf" srcId="{1044E282-1DC2-9947-A8FC-AAF5E847CFC4}" destId="{28AD2327-5FA8-0F40-9997-FFE21425F405}" srcOrd="0" destOrd="0" presId="urn:microsoft.com/office/officeart/2005/8/layout/cycle2"/>
    <dgm:cxn modelId="{174ABCC6-AECD-2845-A069-CD500EA4A7A8}" type="presParOf" srcId="{E3213D4D-C911-9442-939E-E964A693E79B}" destId="{0F0F41FB-2527-A947-AE5B-94C6A8C64507}" srcOrd="10" destOrd="0" presId="urn:microsoft.com/office/officeart/2005/8/layout/cycle2"/>
    <dgm:cxn modelId="{F864F39D-129D-0C46-BC72-9623F592B208}" type="presParOf" srcId="{E3213D4D-C911-9442-939E-E964A693E79B}" destId="{1E97971A-E6EF-784B-AD10-2F804DCEE8FB}" srcOrd="11" destOrd="0" presId="urn:microsoft.com/office/officeart/2005/8/layout/cycle2"/>
    <dgm:cxn modelId="{BB3CB196-5506-154B-9BCC-55752015FD27}" type="presParOf" srcId="{1E97971A-E6EF-784B-AD10-2F804DCEE8FB}" destId="{5DA8E64A-9452-6447-B6D2-0AA5E8EF76A2}"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53D2F31-C6FB-2C43-A5AE-1BA3AF2DD36D}" type="doc">
      <dgm:prSet loTypeId="urn:microsoft.com/office/officeart/2005/8/layout/bProcess4" loCatId="" qsTypeId="urn:microsoft.com/office/officeart/2005/8/quickstyle/simple1" qsCatId="simple" csTypeId="urn:microsoft.com/office/officeart/2005/8/colors/accent1_2" csCatId="accent1" phldr="1"/>
      <dgm:spPr/>
      <dgm:t>
        <a:bodyPr/>
        <a:lstStyle/>
        <a:p>
          <a:endParaRPr lang="en-GB"/>
        </a:p>
      </dgm:t>
    </dgm:pt>
    <dgm:pt modelId="{27CF2B59-65D0-284C-8DB7-7C0E9DFB38B1}">
      <dgm:prSet phldrT="[Text]" custT="1"/>
      <dgm:spPr/>
      <dgm:t>
        <a:bodyPr/>
        <a:lstStyle/>
        <a:p>
          <a:r>
            <a:rPr lang="en-US" sz="1800" b="0" dirty="0"/>
            <a:t>1. Identify the problem</a:t>
          </a:r>
          <a:endParaRPr lang="en-GB" sz="1800" b="0" dirty="0"/>
        </a:p>
      </dgm:t>
    </dgm:pt>
    <dgm:pt modelId="{2AAD01FC-BA71-3445-B61D-534492ECE7F9}" type="parTrans" cxnId="{C9347DAF-A8BA-A044-954F-99B890589F43}">
      <dgm:prSet/>
      <dgm:spPr/>
      <dgm:t>
        <a:bodyPr/>
        <a:lstStyle/>
        <a:p>
          <a:endParaRPr lang="en-GB"/>
        </a:p>
      </dgm:t>
    </dgm:pt>
    <dgm:pt modelId="{6DCF7FEE-9D29-F046-9E69-B4AAF4166C26}" type="sibTrans" cxnId="{C9347DAF-A8BA-A044-954F-99B890589F43}">
      <dgm:prSet/>
      <dgm:spPr/>
      <dgm:t>
        <a:bodyPr/>
        <a:lstStyle/>
        <a:p>
          <a:endParaRPr lang="en-GB"/>
        </a:p>
      </dgm:t>
    </dgm:pt>
    <dgm:pt modelId="{138B1470-2886-7E40-A204-028B57E1617C}">
      <dgm:prSet phldrT="[Text]" custT="1"/>
      <dgm:spPr/>
      <dgm:t>
        <a:bodyPr/>
        <a:lstStyle/>
        <a:p>
          <a:r>
            <a:rPr lang="en-US" sz="1800" b="0" dirty="0"/>
            <a:t>2. Choose the team</a:t>
          </a:r>
          <a:endParaRPr lang="en-GB" sz="1800" b="0" dirty="0"/>
        </a:p>
      </dgm:t>
    </dgm:pt>
    <dgm:pt modelId="{A97F8A66-E95F-CD41-AB94-C69948E3386C}" type="parTrans" cxnId="{7E68B46C-F111-C946-93DD-F47C2DEE4F85}">
      <dgm:prSet/>
      <dgm:spPr/>
      <dgm:t>
        <a:bodyPr/>
        <a:lstStyle/>
        <a:p>
          <a:endParaRPr lang="en-GB"/>
        </a:p>
      </dgm:t>
    </dgm:pt>
    <dgm:pt modelId="{F63DBA80-E4CA-234D-A9D3-424E045E9187}" type="sibTrans" cxnId="{7E68B46C-F111-C946-93DD-F47C2DEE4F85}">
      <dgm:prSet/>
      <dgm:spPr/>
      <dgm:t>
        <a:bodyPr/>
        <a:lstStyle/>
        <a:p>
          <a:endParaRPr lang="en-GB"/>
        </a:p>
      </dgm:t>
    </dgm:pt>
    <dgm:pt modelId="{E9C97029-0BC7-8343-B1A3-EC80A0D13A91}">
      <dgm:prSet phldrT="[Text]" custT="1"/>
      <dgm:spPr/>
      <dgm:t>
        <a:bodyPr/>
        <a:lstStyle/>
        <a:p>
          <a:r>
            <a:rPr lang="en-US" sz="1800" b="0" dirty="0"/>
            <a:t>3. Define the scope </a:t>
          </a:r>
          <a:endParaRPr lang="en-GB" sz="1800" b="0" dirty="0"/>
        </a:p>
      </dgm:t>
    </dgm:pt>
    <dgm:pt modelId="{221AE530-C943-1D4D-AE39-E9FCD9A0AEB0}" type="parTrans" cxnId="{999BEFF5-E65C-2547-9315-5B89B0DD5EC3}">
      <dgm:prSet/>
      <dgm:spPr/>
      <dgm:t>
        <a:bodyPr/>
        <a:lstStyle/>
        <a:p>
          <a:endParaRPr lang="en-GB"/>
        </a:p>
      </dgm:t>
    </dgm:pt>
    <dgm:pt modelId="{E6D8CF61-518A-DA4C-A384-212777B49875}" type="sibTrans" cxnId="{999BEFF5-E65C-2547-9315-5B89B0DD5EC3}">
      <dgm:prSet/>
      <dgm:spPr/>
      <dgm:t>
        <a:bodyPr/>
        <a:lstStyle/>
        <a:p>
          <a:endParaRPr lang="en-GB"/>
        </a:p>
      </dgm:t>
    </dgm:pt>
    <dgm:pt modelId="{693C471D-BE39-A248-AFCE-C5BB491279AF}">
      <dgm:prSet phldrT="[Text]" custT="1"/>
      <dgm:spPr/>
      <dgm:t>
        <a:bodyPr/>
        <a:lstStyle/>
        <a:p>
          <a:r>
            <a:rPr lang="en-US" sz="1800" b="0" dirty="0"/>
            <a:t>4. Create a timeline </a:t>
          </a:r>
          <a:br>
            <a:rPr lang="en-US" sz="1800" b="0" dirty="0"/>
          </a:br>
          <a:endParaRPr lang="en-GB" sz="1800" b="0" dirty="0"/>
        </a:p>
      </dgm:t>
    </dgm:pt>
    <dgm:pt modelId="{9B0DF6A6-7183-8040-A090-05108BF4D2F4}" type="parTrans" cxnId="{3DC830A0-1557-2E47-A2EB-E5FF7CA6B015}">
      <dgm:prSet/>
      <dgm:spPr/>
      <dgm:t>
        <a:bodyPr/>
        <a:lstStyle/>
        <a:p>
          <a:endParaRPr lang="en-GB"/>
        </a:p>
      </dgm:t>
    </dgm:pt>
    <dgm:pt modelId="{4C656486-88AF-1745-B586-7F0D7591025E}" type="sibTrans" cxnId="{3DC830A0-1557-2E47-A2EB-E5FF7CA6B015}">
      <dgm:prSet/>
      <dgm:spPr/>
      <dgm:t>
        <a:bodyPr/>
        <a:lstStyle/>
        <a:p>
          <a:endParaRPr lang="en-GB"/>
        </a:p>
      </dgm:t>
    </dgm:pt>
    <dgm:pt modelId="{8D79B9F2-354E-D84E-BCF9-7BB5C6AA8A5E}">
      <dgm:prSet phldrT="[Text]" custT="1"/>
      <dgm:spPr/>
      <dgm:t>
        <a:bodyPr/>
        <a:lstStyle/>
        <a:p>
          <a:r>
            <a:rPr lang="en-US" sz="1800" b="0" dirty="0"/>
            <a:t>5. Add project data</a:t>
          </a:r>
          <a:endParaRPr lang="en-GB" sz="1800" b="0" dirty="0"/>
        </a:p>
      </dgm:t>
    </dgm:pt>
    <dgm:pt modelId="{DAD3FCA2-5D36-9743-8917-65C2396CAE64}" type="parTrans" cxnId="{BD214887-8FB9-FB46-9189-8B6044116FBA}">
      <dgm:prSet/>
      <dgm:spPr/>
      <dgm:t>
        <a:bodyPr/>
        <a:lstStyle/>
        <a:p>
          <a:endParaRPr lang="en-GB"/>
        </a:p>
      </dgm:t>
    </dgm:pt>
    <dgm:pt modelId="{42D9E85D-1AE5-5D4D-91CC-D492126CB04F}" type="sibTrans" cxnId="{BD214887-8FB9-FB46-9189-8B6044116FBA}">
      <dgm:prSet/>
      <dgm:spPr/>
      <dgm:t>
        <a:bodyPr/>
        <a:lstStyle/>
        <a:p>
          <a:endParaRPr lang="en-GB"/>
        </a:p>
      </dgm:t>
    </dgm:pt>
    <dgm:pt modelId="{7A5FB11C-85E7-DA4C-B8D6-0FBE5300B092}">
      <dgm:prSet phldrT="[Text]" custT="1"/>
      <dgm:spPr/>
      <dgm:t>
        <a:bodyPr/>
        <a:lstStyle/>
        <a:p>
          <a:r>
            <a:rPr lang="en-US" sz="1800" b="0" dirty="0"/>
            <a:t>6. Map your value stream</a:t>
          </a:r>
          <a:endParaRPr lang="en-GB" sz="1800" b="0" dirty="0"/>
        </a:p>
      </dgm:t>
    </dgm:pt>
    <dgm:pt modelId="{BAEFB11A-F558-0F46-BBE4-7CC98181FBDE}" type="parTrans" cxnId="{5F665144-5604-4644-92DD-906757013133}">
      <dgm:prSet/>
      <dgm:spPr/>
      <dgm:t>
        <a:bodyPr/>
        <a:lstStyle/>
        <a:p>
          <a:endParaRPr lang="en-GB"/>
        </a:p>
      </dgm:t>
    </dgm:pt>
    <dgm:pt modelId="{A0DF94E1-F02E-A042-8AF1-7888A374196B}" type="sibTrans" cxnId="{5F665144-5604-4644-92DD-906757013133}">
      <dgm:prSet/>
      <dgm:spPr/>
      <dgm:t>
        <a:bodyPr/>
        <a:lstStyle/>
        <a:p>
          <a:endParaRPr lang="en-GB"/>
        </a:p>
      </dgm:t>
    </dgm:pt>
    <dgm:pt modelId="{ADFE6A6B-18C4-8A49-98F2-0857B76562B9}">
      <dgm:prSet phldrT="[Text]" custT="1"/>
      <dgm:spPr/>
      <dgm:t>
        <a:bodyPr/>
        <a:lstStyle/>
        <a:p>
          <a:r>
            <a:rPr lang="en-US" sz="1800" b="0" dirty="0"/>
            <a:t>7. Analyze the current map</a:t>
          </a:r>
          <a:endParaRPr lang="en-GB" sz="1800" b="0" dirty="0"/>
        </a:p>
      </dgm:t>
    </dgm:pt>
    <dgm:pt modelId="{568E7740-EACF-3148-91C3-AEA7CEF49D67}" type="parTrans" cxnId="{4817FEAA-C1FF-D44F-A36E-DEF6B0E0E1B6}">
      <dgm:prSet/>
      <dgm:spPr/>
      <dgm:t>
        <a:bodyPr/>
        <a:lstStyle/>
        <a:p>
          <a:endParaRPr lang="en-GB"/>
        </a:p>
      </dgm:t>
    </dgm:pt>
    <dgm:pt modelId="{35F9D204-F53E-974A-ACDA-932E52B1D78E}" type="sibTrans" cxnId="{4817FEAA-C1FF-D44F-A36E-DEF6B0E0E1B6}">
      <dgm:prSet/>
      <dgm:spPr/>
      <dgm:t>
        <a:bodyPr/>
        <a:lstStyle/>
        <a:p>
          <a:endParaRPr lang="en-GB"/>
        </a:p>
      </dgm:t>
    </dgm:pt>
    <dgm:pt modelId="{4094CFFF-C687-AA4E-BB88-A782443BCC9A}">
      <dgm:prSet phldrT="[Text]" custT="1"/>
      <dgm:spPr/>
      <dgm:t>
        <a:bodyPr/>
        <a:lstStyle/>
        <a:p>
          <a:r>
            <a:rPr lang="en-US" sz="1800" b="0" dirty="0"/>
            <a:t>8. Design the new map</a:t>
          </a:r>
          <a:endParaRPr lang="en-GB" sz="1800" b="0" dirty="0"/>
        </a:p>
      </dgm:t>
    </dgm:pt>
    <dgm:pt modelId="{6019153D-E4F7-1B44-8FBF-E1D669112E21}" type="parTrans" cxnId="{6FCC323F-1E98-9047-B07D-1EE0CB149247}">
      <dgm:prSet/>
      <dgm:spPr/>
      <dgm:t>
        <a:bodyPr/>
        <a:lstStyle/>
        <a:p>
          <a:endParaRPr lang="en-GB"/>
        </a:p>
      </dgm:t>
    </dgm:pt>
    <dgm:pt modelId="{B1596DCA-E5DF-6247-8747-B03614575473}" type="sibTrans" cxnId="{6FCC323F-1E98-9047-B07D-1EE0CB149247}">
      <dgm:prSet/>
      <dgm:spPr/>
      <dgm:t>
        <a:bodyPr/>
        <a:lstStyle/>
        <a:p>
          <a:endParaRPr lang="en-GB"/>
        </a:p>
      </dgm:t>
    </dgm:pt>
    <dgm:pt modelId="{B99283AD-9B2D-F245-A00A-517BAB2E7208}">
      <dgm:prSet phldrT="[Text]" custT="1"/>
      <dgm:spPr/>
      <dgm:t>
        <a:bodyPr/>
        <a:lstStyle/>
        <a:p>
          <a:r>
            <a:rPr lang="en-US" sz="1800" b="0" dirty="0"/>
            <a:t>9. Implement the new map</a:t>
          </a:r>
          <a:endParaRPr lang="en-GB" sz="1800" b="0" dirty="0"/>
        </a:p>
      </dgm:t>
    </dgm:pt>
    <dgm:pt modelId="{2FB678E2-7746-F64C-988F-7200CB61D9F9}" type="parTrans" cxnId="{C086A895-8035-C249-A14F-DFF16C566ACC}">
      <dgm:prSet/>
      <dgm:spPr/>
      <dgm:t>
        <a:bodyPr/>
        <a:lstStyle/>
        <a:p>
          <a:endParaRPr lang="en-GB"/>
        </a:p>
      </dgm:t>
    </dgm:pt>
    <dgm:pt modelId="{DB5E56F7-F977-D042-A8F9-C5B8B4754FFD}" type="sibTrans" cxnId="{C086A895-8035-C249-A14F-DFF16C566ACC}">
      <dgm:prSet/>
      <dgm:spPr/>
      <dgm:t>
        <a:bodyPr/>
        <a:lstStyle/>
        <a:p>
          <a:endParaRPr lang="en-GB"/>
        </a:p>
      </dgm:t>
    </dgm:pt>
    <dgm:pt modelId="{3BDBC585-0D94-4246-9047-54586E51845D}" type="pres">
      <dgm:prSet presAssocID="{053D2F31-C6FB-2C43-A5AE-1BA3AF2DD36D}" presName="Name0" presStyleCnt="0">
        <dgm:presLayoutVars>
          <dgm:dir/>
          <dgm:resizeHandles/>
        </dgm:presLayoutVars>
      </dgm:prSet>
      <dgm:spPr/>
    </dgm:pt>
    <dgm:pt modelId="{BEADE759-6A3D-ED42-B394-A71D20535E0E}" type="pres">
      <dgm:prSet presAssocID="{27CF2B59-65D0-284C-8DB7-7C0E9DFB38B1}" presName="compNode" presStyleCnt="0"/>
      <dgm:spPr/>
    </dgm:pt>
    <dgm:pt modelId="{39DAF005-7F40-D144-8CC3-97EF51BAA1A6}" type="pres">
      <dgm:prSet presAssocID="{27CF2B59-65D0-284C-8DB7-7C0E9DFB38B1}" presName="dummyConnPt" presStyleCnt="0"/>
      <dgm:spPr/>
    </dgm:pt>
    <dgm:pt modelId="{05A33859-4B9E-C94C-B2F4-3C3D257780B6}" type="pres">
      <dgm:prSet presAssocID="{27CF2B59-65D0-284C-8DB7-7C0E9DFB38B1}" presName="node" presStyleLbl="node1" presStyleIdx="0" presStyleCnt="9" custScaleY="69644">
        <dgm:presLayoutVars>
          <dgm:bulletEnabled val="1"/>
        </dgm:presLayoutVars>
      </dgm:prSet>
      <dgm:spPr/>
    </dgm:pt>
    <dgm:pt modelId="{3EBC43BD-50A5-BA4D-A5D5-2FD884E2580D}" type="pres">
      <dgm:prSet presAssocID="{6DCF7FEE-9D29-F046-9E69-B4AAF4166C26}" presName="sibTrans" presStyleLbl="bgSibTrans2D1" presStyleIdx="0" presStyleCnt="8"/>
      <dgm:spPr/>
    </dgm:pt>
    <dgm:pt modelId="{7139BAAE-6554-9B48-A7FE-02978D9C4749}" type="pres">
      <dgm:prSet presAssocID="{138B1470-2886-7E40-A204-028B57E1617C}" presName="compNode" presStyleCnt="0"/>
      <dgm:spPr/>
    </dgm:pt>
    <dgm:pt modelId="{15A95A4C-2C5F-A04D-B11E-116AF85567A3}" type="pres">
      <dgm:prSet presAssocID="{138B1470-2886-7E40-A204-028B57E1617C}" presName="dummyConnPt" presStyleCnt="0"/>
      <dgm:spPr/>
    </dgm:pt>
    <dgm:pt modelId="{2A7D91EC-32E8-324E-978C-E519FD62430F}" type="pres">
      <dgm:prSet presAssocID="{138B1470-2886-7E40-A204-028B57E1617C}" presName="node" presStyleLbl="node1" presStyleIdx="1" presStyleCnt="9" custScaleY="69644">
        <dgm:presLayoutVars>
          <dgm:bulletEnabled val="1"/>
        </dgm:presLayoutVars>
      </dgm:prSet>
      <dgm:spPr/>
    </dgm:pt>
    <dgm:pt modelId="{CC5CFF82-D146-A94D-AC1F-FA2E43085FC3}" type="pres">
      <dgm:prSet presAssocID="{F63DBA80-E4CA-234D-A9D3-424E045E9187}" presName="sibTrans" presStyleLbl="bgSibTrans2D1" presStyleIdx="1" presStyleCnt="8"/>
      <dgm:spPr/>
    </dgm:pt>
    <dgm:pt modelId="{0D62AB0B-8F9A-AF47-BF81-8B480515641D}" type="pres">
      <dgm:prSet presAssocID="{E9C97029-0BC7-8343-B1A3-EC80A0D13A91}" presName="compNode" presStyleCnt="0"/>
      <dgm:spPr/>
    </dgm:pt>
    <dgm:pt modelId="{2EF8B9C4-81D9-5D42-8816-1BF03C3AA452}" type="pres">
      <dgm:prSet presAssocID="{E9C97029-0BC7-8343-B1A3-EC80A0D13A91}" presName="dummyConnPt" presStyleCnt="0"/>
      <dgm:spPr/>
    </dgm:pt>
    <dgm:pt modelId="{862460A1-AE41-9D4A-B2E3-6B63C206AF11}" type="pres">
      <dgm:prSet presAssocID="{E9C97029-0BC7-8343-B1A3-EC80A0D13A91}" presName="node" presStyleLbl="node1" presStyleIdx="2" presStyleCnt="9" custScaleY="69644">
        <dgm:presLayoutVars>
          <dgm:bulletEnabled val="1"/>
        </dgm:presLayoutVars>
      </dgm:prSet>
      <dgm:spPr/>
    </dgm:pt>
    <dgm:pt modelId="{9068BD2F-D83C-9F45-A202-C89665DB59DB}" type="pres">
      <dgm:prSet presAssocID="{E6D8CF61-518A-DA4C-A384-212777B49875}" presName="sibTrans" presStyleLbl="bgSibTrans2D1" presStyleIdx="2" presStyleCnt="8"/>
      <dgm:spPr/>
    </dgm:pt>
    <dgm:pt modelId="{E0F3244E-A620-6146-997D-4B42C03CF76E}" type="pres">
      <dgm:prSet presAssocID="{693C471D-BE39-A248-AFCE-C5BB491279AF}" presName="compNode" presStyleCnt="0"/>
      <dgm:spPr/>
    </dgm:pt>
    <dgm:pt modelId="{1F4E728E-99C1-154E-93E4-D1E0473084C8}" type="pres">
      <dgm:prSet presAssocID="{693C471D-BE39-A248-AFCE-C5BB491279AF}" presName="dummyConnPt" presStyleCnt="0"/>
      <dgm:spPr/>
    </dgm:pt>
    <dgm:pt modelId="{941AE1AA-37BA-E441-87DC-D788580EB1F3}" type="pres">
      <dgm:prSet presAssocID="{693C471D-BE39-A248-AFCE-C5BB491279AF}" presName="node" presStyleLbl="node1" presStyleIdx="3" presStyleCnt="9" custScaleY="69644">
        <dgm:presLayoutVars>
          <dgm:bulletEnabled val="1"/>
        </dgm:presLayoutVars>
      </dgm:prSet>
      <dgm:spPr/>
    </dgm:pt>
    <dgm:pt modelId="{A2EA1FE1-4EEB-464C-8FC0-EC69A91E5C96}" type="pres">
      <dgm:prSet presAssocID="{4C656486-88AF-1745-B586-7F0D7591025E}" presName="sibTrans" presStyleLbl="bgSibTrans2D1" presStyleIdx="3" presStyleCnt="8"/>
      <dgm:spPr/>
    </dgm:pt>
    <dgm:pt modelId="{F89B04A7-B02C-804F-9DBB-CCB1AA32F2F9}" type="pres">
      <dgm:prSet presAssocID="{8D79B9F2-354E-D84E-BCF9-7BB5C6AA8A5E}" presName="compNode" presStyleCnt="0"/>
      <dgm:spPr/>
    </dgm:pt>
    <dgm:pt modelId="{CCF045C7-E805-F240-BDE7-25619B1A10B8}" type="pres">
      <dgm:prSet presAssocID="{8D79B9F2-354E-D84E-BCF9-7BB5C6AA8A5E}" presName="dummyConnPt" presStyleCnt="0"/>
      <dgm:spPr/>
    </dgm:pt>
    <dgm:pt modelId="{8469C6CF-6734-6E43-A966-D241E171C64B}" type="pres">
      <dgm:prSet presAssocID="{8D79B9F2-354E-D84E-BCF9-7BB5C6AA8A5E}" presName="node" presStyleLbl="node1" presStyleIdx="4" presStyleCnt="9" custScaleY="69644">
        <dgm:presLayoutVars>
          <dgm:bulletEnabled val="1"/>
        </dgm:presLayoutVars>
      </dgm:prSet>
      <dgm:spPr/>
    </dgm:pt>
    <dgm:pt modelId="{E654E87D-06BE-1449-8A9A-E16014E28A03}" type="pres">
      <dgm:prSet presAssocID="{42D9E85D-1AE5-5D4D-91CC-D492126CB04F}" presName="sibTrans" presStyleLbl="bgSibTrans2D1" presStyleIdx="4" presStyleCnt="8"/>
      <dgm:spPr/>
    </dgm:pt>
    <dgm:pt modelId="{D56FFC0A-51F4-044B-AEAA-20281A3F3A75}" type="pres">
      <dgm:prSet presAssocID="{7A5FB11C-85E7-DA4C-B8D6-0FBE5300B092}" presName="compNode" presStyleCnt="0"/>
      <dgm:spPr/>
    </dgm:pt>
    <dgm:pt modelId="{351CD940-42D7-514A-9E7D-D59B4B99F6E6}" type="pres">
      <dgm:prSet presAssocID="{7A5FB11C-85E7-DA4C-B8D6-0FBE5300B092}" presName="dummyConnPt" presStyleCnt="0"/>
      <dgm:spPr/>
    </dgm:pt>
    <dgm:pt modelId="{54D0A77F-C791-9648-A4AE-AB14DAC04BD3}" type="pres">
      <dgm:prSet presAssocID="{7A5FB11C-85E7-DA4C-B8D6-0FBE5300B092}" presName="node" presStyleLbl="node1" presStyleIdx="5" presStyleCnt="9" custScaleY="69644">
        <dgm:presLayoutVars>
          <dgm:bulletEnabled val="1"/>
        </dgm:presLayoutVars>
      </dgm:prSet>
      <dgm:spPr/>
    </dgm:pt>
    <dgm:pt modelId="{061A8B5D-A1D3-5445-8F0A-0CD581620CA0}" type="pres">
      <dgm:prSet presAssocID="{A0DF94E1-F02E-A042-8AF1-7888A374196B}" presName="sibTrans" presStyleLbl="bgSibTrans2D1" presStyleIdx="5" presStyleCnt="8"/>
      <dgm:spPr/>
    </dgm:pt>
    <dgm:pt modelId="{E4A2701A-097E-B540-9A79-82DD97ED9F66}" type="pres">
      <dgm:prSet presAssocID="{ADFE6A6B-18C4-8A49-98F2-0857B76562B9}" presName="compNode" presStyleCnt="0"/>
      <dgm:spPr/>
    </dgm:pt>
    <dgm:pt modelId="{CEB86413-424D-1F4F-9D92-998F79FBA3FC}" type="pres">
      <dgm:prSet presAssocID="{ADFE6A6B-18C4-8A49-98F2-0857B76562B9}" presName="dummyConnPt" presStyleCnt="0"/>
      <dgm:spPr/>
    </dgm:pt>
    <dgm:pt modelId="{A2D3E9C9-E44C-4F40-A5B6-C2B8D95D1FE7}" type="pres">
      <dgm:prSet presAssocID="{ADFE6A6B-18C4-8A49-98F2-0857B76562B9}" presName="node" presStyleLbl="node1" presStyleIdx="6" presStyleCnt="9" custScaleY="69644">
        <dgm:presLayoutVars>
          <dgm:bulletEnabled val="1"/>
        </dgm:presLayoutVars>
      </dgm:prSet>
      <dgm:spPr/>
    </dgm:pt>
    <dgm:pt modelId="{74C907A2-515A-744D-A010-C12F79E3DC43}" type="pres">
      <dgm:prSet presAssocID="{35F9D204-F53E-974A-ACDA-932E52B1D78E}" presName="sibTrans" presStyleLbl="bgSibTrans2D1" presStyleIdx="6" presStyleCnt="8"/>
      <dgm:spPr/>
    </dgm:pt>
    <dgm:pt modelId="{D17FC7A7-B0B1-5246-8DD2-B9784CD32C97}" type="pres">
      <dgm:prSet presAssocID="{4094CFFF-C687-AA4E-BB88-A782443BCC9A}" presName="compNode" presStyleCnt="0"/>
      <dgm:spPr/>
    </dgm:pt>
    <dgm:pt modelId="{F4F22092-2DF1-A845-815C-47CFFEE25673}" type="pres">
      <dgm:prSet presAssocID="{4094CFFF-C687-AA4E-BB88-A782443BCC9A}" presName="dummyConnPt" presStyleCnt="0"/>
      <dgm:spPr/>
    </dgm:pt>
    <dgm:pt modelId="{9BE29230-AD12-A44C-8342-F72D121EA0A4}" type="pres">
      <dgm:prSet presAssocID="{4094CFFF-C687-AA4E-BB88-A782443BCC9A}" presName="node" presStyleLbl="node1" presStyleIdx="7" presStyleCnt="9" custScaleY="69644">
        <dgm:presLayoutVars>
          <dgm:bulletEnabled val="1"/>
        </dgm:presLayoutVars>
      </dgm:prSet>
      <dgm:spPr/>
    </dgm:pt>
    <dgm:pt modelId="{EC05B372-2854-034E-B5C7-454C6511AF6A}" type="pres">
      <dgm:prSet presAssocID="{B1596DCA-E5DF-6247-8747-B03614575473}" presName="sibTrans" presStyleLbl="bgSibTrans2D1" presStyleIdx="7" presStyleCnt="8"/>
      <dgm:spPr/>
    </dgm:pt>
    <dgm:pt modelId="{E069D9EA-63B2-D24C-A10C-06B70AE44D7F}" type="pres">
      <dgm:prSet presAssocID="{B99283AD-9B2D-F245-A00A-517BAB2E7208}" presName="compNode" presStyleCnt="0"/>
      <dgm:spPr/>
    </dgm:pt>
    <dgm:pt modelId="{4D87CAE0-AEAE-FE45-93AD-34D793DAC48C}" type="pres">
      <dgm:prSet presAssocID="{B99283AD-9B2D-F245-A00A-517BAB2E7208}" presName="dummyConnPt" presStyleCnt="0"/>
      <dgm:spPr/>
    </dgm:pt>
    <dgm:pt modelId="{469D1916-2CE1-9641-B98F-D94A0FCE8D91}" type="pres">
      <dgm:prSet presAssocID="{B99283AD-9B2D-F245-A00A-517BAB2E7208}" presName="node" presStyleLbl="node1" presStyleIdx="8" presStyleCnt="9" custScaleY="69644">
        <dgm:presLayoutVars>
          <dgm:bulletEnabled val="1"/>
        </dgm:presLayoutVars>
      </dgm:prSet>
      <dgm:spPr/>
    </dgm:pt>
  </dgm:ptLst>
  <dgm:cxnLst>
    <dgm:cxn modelId="{5EB9650F-E824-5340-9AD2-8D43C9C23A33}" type="presOf" srcId="{4094CFFF-C687-AA4E-BB88-A782443BCC9A}" destId="{9BE29230-AD12-A44C-8342-F72D121EA0A4}" srcOrd="0" destOrd="0" presId="urn:microsoft.com/office/officeart/2005/8/layout/bProcess4"/>
    <dgm:cxn modelId="{04B5E31B-43DB-4F45-9F84-3FC5A99BA6CF}" type="presOf" srcId="{35F9D204-F53E-974A-ACDA-932E52B1D78E}" destId="{74C907A2-515A-744D-A010-C12F79E3DC43}" srcOrd="0" destOrd="0" presId="urn:microsoft.com/office/officeart/2005/8/layout/bProcess4"/>
    <dgm:cxn modelId="{F708011D-8649-C744-A11A-444552542E57}" type="presOf" srcId="{ADFE6A6B-18C4-8A49-98F2-0857B76562B9}" destId="{A2D3E9C9-E44C-4F40-A5B6-C2B8D95D1FE7}" srcOrd="0" destOrd="0" presId="urn:microsoft.com/office/officeart/2005/8/layout/bProcess4"/>
    <dgm:cxn modelId="{B7ED9A38-3CF5-3847-9504-4FEDB67AF295}" type="presOf" srcId="{E6D8CF61-518A-DA4C-A384-212777B49875}" destId="{9068BD2F-D83C-9F45-A202-C89665DB59DB}" srcOrd="0" destOrd="0" presId="urn:microsoft.com/office/officeart/2005/8/layout/bProcess4"/>
    <dgm:cxn modelId="{C331683B-65B9-1341-A5AD-3FB46E61DFEA}" type="presOf" srcId="{B99283AD-9B2D-F245-A00A-517BAB2E7208}" destId="{469D1916-2CE1-9641-B98F-D94A0FCE8D91}" srcOrd="0" destOrd="0" presId="urn:microsoft.com/office/officeart/2005/8/layout/bProcess4"/>
    <dgm:cxn modelId="{6FCC323F-1E98-9047-B07D-1EE0CB149247}" srcId="{053D2F31-C6FB-2C43-A5AE-1BA3AF2DD36D}" destId="{4094CFFF-C687-AA4E-BB88-A782443BCC9A}" srcOrd="7" destOrd="0" parTransId="{6019153D-E4F7-1B44-8FBF-E1D669112E21}" sibTransId="{B1596DCA-E5DF-6247-8747-B03614575473}"/>
    <dgm:cxn modelId="{5F665144-5604-4644-92DD-906757013133}" srcId="{053D2F31-C6FB-2C43-A5AE-1BA3AF2DD36D}" destId="{7A5FB11C-85E7-DA4C-B8D6-0FBE5300B092}" srcOrd="5" destOrd="0" parTransId="{BAEFB11A-F558-0F46-BBE4-7CC98181FBDE}" sibTransId="{A0DF94E1-F02E-A042-8AF1-7888A374196B}"/>
    <dgm:cxn modelId="{E4EC7D6C-ADD1-5A4A-9889-89413AE12F98}" type="presOf" srcId="{7A5FB11C-85E7-DA4C-B8D6-0FBE5300B092}" destId="{54D0A77F-C791-9648-A4AE-AB14DAC04BD3}" srcOrd="0" destOrd="0" presId="urn:microsoft.com/office/officeart/2005/8/layout/bProcess4"/>
    <dgm:cxn modelId="{7E68B46C-F111-C946-93DD-F47C2DEE4F85}" srcId="{053D2F31-C6FB-2C43-A5AE-1BA3AF2DD36D}" destId="{138B1470-2886-7E40-A204-028B57E1617C}" srcOrd="1" destOrd="0" parTransId="{A97F8A66-E95F-CD41-AB94-C69948E3386C}" sibTransId="{F63DBA80-E4CA-234D-A9D3-424E045E9187}"/>
    <dgm:cxn modelId="{CD456074-DEF2-BD43-BB40-AA24DEEDB922}" type="presOf" srcId="{138B1470-2886-7E40-A204-028B57E1617C}" destId="{2A7D91EC-32E8-324E-978C-E519FD62430F}" srcOrd="0" destOrd="0" presId="urn:microsoft.com/office/officeart/2005/8/layout/bProcess4"/>
    <dgm:cxn modelId="{911E137E-C238-0D4C-9EA2-BCDCC16F83E7}" type="presOf" srcId="{693C471D-BE39-A248-AFCE-C5BB491279AF}" destId="{941AE1AA-37BA-E441-87DC-D788580EB1F3}" srcOrd="0" destOrd="0" presId="urn:microsoft.com/office/officeart/2005/8/layout/bProcess4"/>
    <dgm:cxn modelId="{C5736484-3D34-4644-996F-89E1F32103AF}" type="presOf" srcId="{B1596DCA-E5DF-6247-8747-B03614575473}" destId="{EC05B372-2854-034E-B5C7-454C6511AF6A}" srcOrd="0" destOrd="0" presId="urn:microsoft.com/office/officeart/2005/8/layout/bProcess4"/>
    <dgm:cxn modelId="{BD214887-8FB9-FB46-9189-8B6044116FBA}" srcId="{053D2F31-C6FB-2C43-A5AE-1BA3AF2DD36D}" destId="{8D79B9F2-354E-D84E-BCF9-7BB5C6AA8A5E}" srcOrd="4" destOrd="0" parTransId="{DAD3FCA2-5D36-9743-8917-65C2396CAE64}" sibTransId="{42D9E85D-1AE5-5D4D-91CC-D492126CB04F}"/>
    <dgm:cxn modelId="{16CB1D88-8AC7-5A45-960D-03195673CD14}" type="presOf" srcId="{A0DF94E1-F02E-A042-8AF1-7888A374196B}" destId="{061A8B5D-A1D3-5445-8F0A-0CD581620CA0}" srcOrd="0" destOrd="0" presId="urn:microsoft.com/office/officeart/2005/8/layout/bProcess4"/>
    <dgm:cxn modelId="{728B998B-C6D0-2E4B-90DF-9BF86B97FA65}" type="presOf" srcId="{F63DBA80-E4CA-234D-A9D3-424E045E9187}" destId="{CC5CFF82-D146-A94D-AC1F-FA2E43085FC3}" srcOrd="0" destOrd="0" presId="urn:microsoft.com/office/officeart/2005/8/layout/bProcess4"/>
    <dgm:cxn modelId="{C086A895-8035-C249-A14F-DFF16C566ACC}" srcId="{053D2F31-C6FB-2C43-A5AE-1BA3AF2DD36D}" destId="{B99283AD-9B2D-F245-A00A-517BAB2E7208}" srcOrd="8" destOrd="0" parTransId="{2FB678E2-7746-F64C-988F-7200CB61D9F9}" sibTransId="{DB5E56F7-F977-D042-A8F9-C5B8B4754FFD}"/>
    <dgm:cxn modelId="{FDD8B396-1483-7145-A9C6-8B422D61C532}" type="presOf" srcId="{27CF2B59-65D0-284C-8DB7-7C0E9DFB38B1}" destId="{05A33859-4B9E-C94C-B2F4-3C3D257780B6}" srcOrd="0" destOrd="0" presId="urn:microsoft.com/office/officeart/2005/8/layout/bProcess4"/>
    <dgm:cxn modelId="{27CAA79A-941A-B543-8D96-827D7F68FB65}" type="presOf" srcId="{053D2F31-C6FB-2C43-A5AE-1BA3AF2DD36D}" destId="{3BDBC585-0D94-4246-9047-54586E51845D}" srcOrd="0" destOrd="0" presId="urn:microsoft.com/office/officeart/2005/8/layout/bProcess4"/>
    <dgm:cxn modelId="{C51A359B-BCD3-4F45-A4B6-DF1881717E23}" type="presOf" srcId="{4C656486-88AF-1745-B586-7F0D7591025E}" destId="{A2EA1FE1-4EEB-464C-8FC0-EC69A91E5C96}" srcOrd="0" destOrd="0" presId="urn:microsoft.com/office/officeart/2005/8/layout/bProcess4"/>
    <dgm:cxn modelId="{3DC830A0-1557-2E47-A2EB-E5FF7CA6B015}" srcId="{053D2F31-C6FB-2C43-A5AE-1BA3AF2DD36D}" destId="{693C471D-BE39-A248-AFCE-C5BB491279AF}" srcOrd="3" destOrd="0" parTransId="{9B0DF6A6-7183-8040-A090-05108BF4D2F4}" sibTransId="{4C656486-88AF-1745-B586-7F0D7591025E}"/>
    <dgm:cxn modelId="{C2E044A2-4348-9745-B514-6ECB5FCACB91}" type="presOf" srcId="{42D9E85D-1AE5-5D4D-91CC-D492126CB04F}" destId="{E654E87D-06BE-1449-8A9A-E16014E28A03}" srcOrd="0" destOrd="0" presId="urn:microsoft.com/office/officeart/2005/8/layout/bProcess4"/>
    <dgm:cxn modelId="{4817FEAA-C1FF-D44F-A36E-DEF6B0E0E1B6}" srcId="{053D2F31-C6FB-2C43-A5AE-1BA3AF2DD36D}" destId="{ADFE6A6B-18C4-8A49-98F2-0857B76562B9}" srcOrd="6" destOrd="0" parTransId="{568E7740-EACF-3148-91C3-AEA7CEF49D67}" sibTransId="{35F9D204-F53E-974A-ACDA-932E52B1D78E}"/>
    <dgm:cxn modelId="{C9347DAF-A8BA-A044-954F-99B890589F43}" srcId="{053D2F31-C6FB-2C43-A5AE-1BA3AF2DD36D}" destId="{27CF2B59-65D0-284C-8DB7-7C0E9DFB38B1}" srcOrd="0" destOrd="0" parTransId="{2AAD01FC-BA71-3445-B61D-534492ECE7F9}" sibTransId="{6DCF7FEE-9D29-F046-9E69-B4AAF4166C26}"/>
    <dgm:cxn modelId="{5BC5FDB3-6B1B-CA41-A2BC-BD53FB4D4B0C}" type="presOf" srcId="{6DCF7FEE-9D29-F046-9E69-B4AAF4166C26}" destId="{3EBC43BD-50A5-BA4D-A5D5-2FD884E2580D}" srcOrd="0" destOrd="0" presId="urn:microsoft.com/office/officeart/2005/8/layout/bProcess4"/>
    <dgm:cxn modelId="{DF0D7CC6-E929-A947-9BAE-1EB3DC646596}" type="presOf" srcId="{8D79B9F2-354E-D84E-BCF9-7BB5C6AA8A5E}" destId="{8469C6CF-6734-6E43-A966-D241E171C64B}" srcOrd="0" destOrd="0" presId="urn:microsoft.com/office/officeart/2005/8/layout/bProcess4"/>
    <dgm:cxn modelId="{656098D5-FF34-F844-B501-6EC4E95D08E8}" type="presOf" srcId="{E9C97029-0BC7-8343-B1A3-EC80A0D13A91}" destId="{862460A1-AE41-9D4A-B2E3-6B63C206AF11}" srcOrd="0" destOrd="0" presId="urn:microsoft.com/office/officeart/2005/8/layout/bProcess4"/>
    <dgm:cxn modelId="{999BEFF5-E65C-2547-9315-5B89B0DD5EC3}" srcId="{053D2F31-C6FB-2C43-A5AE-1BA3AF2DD36D}" destId="{E9C97029-0BC7-8343-B1A3-EC80A0D13A91}" srcOrd="2" destOrd="0" parTransId="{221AE530-C943-1D4D-AE39-E9FCD9A0AEB0}" sibTransId="{E6D8CF61-518A-DA4C-A384-212777B49875}"/>
    <dgm:cxn modelId="{E1B8E53B-6B2A-F14A-AAF7-645549360C05}" type="presParOf" srcId="{3BDBC585-0D94-4246-9047-54586E51845D}" destId="{BEADE759-6A3D-ED42-B394-A71D20535E0E}" srcOrd="0" destOrd="0" presId="urn:microsoft.com/office/officeart/2005/8/layout/bProcess4"/>
    <dgm:cxn modelId="{65259F77-007A-DA44-B92F-2966D2549897}" type="presParOf" srcId="{BEADE759-6A3D-ED42-B394-A71D20535E0E}" destId="{39DAF005-7F40-D144-8CC3-97EF51BAA1A6}" srcOrd="0" destOrd="0" presId="urn:microsoft.com/office/officeart/2005/8/layout/bProcess4"/>
    <dgm:cxn modelId="{A3D2E364-EDD1-464E-971A-390FE1714BA3}" type="presParOf" srcId="{BEADE759-6A3D-ED42-B394-A71D20535E0E}" destId="{05A33859-4B9E-C94C-B2F4-3C3D257780B6}" srcOrd="1" destOrd="0" presId="urn:microsoft.com/office/officeart/2005/8/layout/bProcess4"/>
    <dgm:cxn modelId="{E0069636-A02C-2E48-894A-50D683CF5292}" type="presParOf" srcId="{3BDBC585-0D94-4246-9047-54586E51845D}" destId="{3EBC43BD-50A5-BA4D-A5D5-2FD884E2580D}" srcOrd="1" destOrd="0" presId="urn:microsoft.com/office/officeart/2005/8/layout/bProcess4"/>
    <dgm:cxn modelId="{F0B46DAD-4D2B-0A4E-A833-86AB5E81E8ED}" type="presParOf" srcId="{3BDBC585-0D94-4246-9047-54586E51845D}" destId="{7139BAAE-6554-9B48-A7FE-02978D9C4749}" srcOrd="2" destOrd="0" presId="urn:microsoft.com/office/officeart/2005/8/layout/bProcess4"/>
    <dgm:cxn modelId="{CCDC521B-B54E-344C-8633-4D84B2A7574D}" type="presParOf" srcId="{7139BAAE-6554-9B48-A7FE-02978D9C4749}" destId="{15A95A4C-2C5F-A04D-B11E-116AF85567A3}" srcOrd="0" destOrd="0" presId="urn:microsoft.com/office/officeart/2005/8/layout/bProcess4"/>
    <dgm:cxn modelId="{35385C44-0451-E346-B71C-08D5E043C887}" type="presParOf" srcId="{7139BAAE-6554-9B48-A7FE-02978D9C4749}" destId="{2A7D91EC-32E8-324E-978C-E519FD62430F}" srcOrd="1" destOrd="0" presId="urn:microsoft.com/office/officeart/2005/8/layout/bProcess4"/>
    <dgm:cxn modelId="{966979CB-9C87-A64E-8120-634EA5F35054}" type="presParOf" srcId="{3BDBC585-0D94-4246-9047-54586E51845D}" destId="{CC5CFF82-D146-A94D-AC1F-FA2E43085FC3}" srcOrd="3" destOrd="0" presId="urn:microsoft.com/office/officeart/2005/8/layout/bProcess4"/>
    <dgm:cxn modelId="{75DFB570-696C-964C-8617-412CBE2C7D04}" type="presParOf" srcId="{3BDBC585-0D94-4246-9047-54586E51845D}" destId="{0D62AB0B-8F9A-AF47-BF81-8B480515641D}" srcOrd="4" destOrd="0" presId="urn:microsoft.com/office/officeart/2005/8/layout/bProcess4"/>
    <dgm:cxn modelId="{36BB2330-BD60-5D4C-8740-EF95E9E43FE0}" type="presParOf" srcId="{0D62AB0B-8F9A-AF47-BF81-8B480515641D}" destId="{2EF8B9C4-81D9-5D42-8816-1BF03C3AA452}" srcOrd="0" destOrd="0" presId="urn:microsoft.com/office/officeart/2005/8/layout/bProcess4"/>
    <dgm:cxn modelId="{10AB23DD-66B3-CE4D-8778-EC7DB1C4992A}" type="presParOf" srcId="{0D62AB0B-8F9A-AF47-BF81-8B480515641D}" destId="{862460A1-AE41-9D4A-B2E3-6B63C206AF11}" srcOrd="1" destOrd="0" presId="urn:microsoft.com/office/officeart/2005/8/layout/bProcess4"/>
    <dgm:cxn modelId="{5A3C80A1-8DFD-0445-ABAB-74098CD8D45F}" type="presParOf" srcId="{3BDBC585-0D94-4246-9047-54586E51845D}" destId="{9068BD2F-D83C-9F45-A202-C89665DB59DB}" srcOrd="5" destOrd="0" presId="urn:microsoft.com/office/officeart/2005/8/layout/bProcess4"/>
    <dgm:cxn modelId="{33947F4A-C884-5A46-B77B-ACA05D5605C9}" type="presParOf" srcId="{3BDBC585-0D94-4246-9047-54586E51845D}" destId="{E0F3244E-A620-6146-997D-4B42C03CF76E}" srcOrd="6" destOrd="0" presId="urn:microsoft.com/office/officeart/2005/8/layout/bProcess4"/>
    <dgm:cxn modelId="{7E12F8A6-F14C-1E40-8055-9ABA5AF0B1DB}" type="presParOf" srcId="{E0F3244E-A620-6146-997D-4B42C03CF76E}" destId="{1F4E728E-99C1-154E-93E4-D1E0473084C8}" srcOrd="0" destOrd="0" presId="urn:microsoft.com/office/officeart/2005/8/layout/bProcess4"/>
    <dgm:cxn modelId="{7726067E-B6ED-5E41-BB3C-77ABA421D70A}" type="presParOf" srcId="{E0F3244E-A620-6146-997D-4B42C03CF76E}" destId="{941AE1AA-37BA-E441-87DC-D788580EB1F3}" srcOrd="1" destOrd="0" presId="urn:microsoft.com/office/officeart/2005/8/layout/bProcess4"/>
    <dgm:cxn modelId="{297C7C1D-57DF-D748-A337-FF75E001D49B}" type="presParOf" srcId="{3BDBC585-0D94-4246-9047-54586E51845D}" destId="{A2EA1FE1-4EEB-464C-8FC0-EC69A91E5C96}" srcOrd="7" destOrd="0" presId="urn:microsoft.com/office/officeart/2005/8/layout/bProcess4"/>
    <dgm:cxn modelId="{6AA5BC21-664D-7747-97B0-9A6FFA7B2488}" type="presParOf" srcId="{3BDBC585-0D94-4246-9047-54586E51845D}" destId="{F89B04A7-B02C-804F-9DBB-CCB1AA32F2F9}" srcOrd="8" destOrd="0" presId="urn:microsoft.com/office/officeart/2005/8/layout/bProcess4"/>
    <dgm:cxn modelId="{C7250E99-7C87-8C4F-8146-6F8F77EE287D}" type="presParOf" srcId="{F89B04A7-B02C-804F-9DBB-CCB1AA32F2F9}" destId="{CCF045C7-E805-F240-BDE7-25619B1A10B8}" srcOrd="0" destOrd="0" presId="urn:microsoft.com/office/officeart/2005/8/layout/bProcess4"/>
    <dgm:cxn modelId="{FB3DAFAF-783D-674E-A581-A2DB5FD45A13}" type="presParOf" srcId="{F89B04A7-B02C-804F-9DBB-CCB1AA32F2F9}" destId="{8469C6CF-6734-6E43-A966-D241E171C64B}" srcOrd="1" destOrd="0" presId="urn:microsoft.com/office/officeart/2005/8/layout/bProcess4"/>
    <dgm:cxn modelId="{378542B8-9E6F-1249-A4ED-5022809740FE}" type="presParOf" srcId="{3BDBC585-0D94-4246-9047-54586E51845D}" destId="{E654E87D-06BE-1449-8A9A-E16014E28A03}" srcOrd="9" destOrd="0" presId="urn:microsoft.com/office/officeart/2005/8/layout/bProcess4"/>
    <dgm:cxn modelId="{169B4F3C-B60B-8148-80E3-540946C732CF}" type="presParOf" srcId="{3BDBC585-0D94-4246-9047-54586E51845D}" destId="{D56FFC0A-51F4-044B-AEAA-20281A3F3A75}" srcOrd="10" destOrd="0" presId="urn:microsoft.com/office/officeart/2005/8/layout/bProcess4"/>
    <dgm:cxn modelId="{C7D9F3D8-47FB-6243-B028-F4E9123662B3}" type="presParOf" srcId="{D56FFC0A-51F4-044B-AEAA-20281A3F3A75}" destId="{351CD940-42D7-514A-9E7D-D59B4B99F6E6}" srcOrd="0" destOrd="0" presId="urn:microsoft.com/office/officeart/2005/8/layout/bProcess4"/>
    <dgm:cxn modelId="{B652421B-5145-EC43-8117-5C01C7DC0C1E}" type="presParOf" srcId="{D56FFC0A-51F4-044B-AEAA-20281A3F3A75}" destId="{54D0A77F-C791-9648-A4AE-AB14DAC04BD3}" srcOrd="1" destOrd="0" presId="urn:microsoft.com/office/officeart/2005/8/layout/bProcess4"/>
    <dgm:cxn modelId="{B766C878-869C-CC4E-8369-0586DA87F334}" type="presParOf" srcId="{3BDBC585-0D94-4246-9047-54586E51845D}" destId="{061A8B5D-A1D3-5445-8F0A-0CD581620CA0}" srcOrd="11" destOrd="0" presId="urn:microsoft.com/office/officeart/2005/8/layout/bProcess4"/>
    <dgm:cxn modelId="{07036DE8-BE15-DC47-83F2-0284D712FEB0}" type="presParOf" srcId="{3BDBC585-0D94-4246-9047-54586E51845D}" destId="{E4A2701A-097E-B540-9A79-82DD97ED9F66}" srcOrd="12" destOrd="0" presId="urn:microsoft.com/office/officeart/2005/8/layout/bProcess4"/>
    <dgm:cxn modelId="{92201010-A614-5143-A4CB-15C9594A28AD}" type="presParOf" srcId="{E4A2701A-097E-B540-9A79-82DD97ED9F66}" destId="{CEB86413-424D-1F4F-9D92-998F79FBA3FC}" srcOrd="0" destOrd="0" presId="urn:microsoft.com/office/officeart/2005/8/layout/bProcess4"/>
    <dgm:cxn modelId="{C68A4D28-6B19-AF42-8F07-98E52F153501}" type="presParOf" srcId="{E4A2701A-097E-B540-9A79-82DD97ED9F66}" destId="{A2D3E9C9-E44C-4F40-A5B6-C2B8D95D1FE7}" srcOrd="1" destOrd="0" presId="urn:microsoft.com/office/officeart/2005/8/layout/bProcess4"/>
    <dgm:cxn modelId="{20B69E03-B1CC-A64E-AAE1-E0D6441404D2}" type="presParOf" srcId="{3BDBC585-0D94-4246-9047-54586E51845D}" destId="{74C907A2-515A-744D-A010-C12F79E3DC43}" srcOrd="13" destOrd="0" presId="urn:microsoft.com/office/officeart/2005/8/layout/bProcess4"/>
    <dgm:cxn modelId="{020F3698-E0CF-514C-8796-3AA04D14465F}" type="presParOf" srcId="{3BDBC585-0D94-4246-9047-54586E51845D}" destId="{D17FC7A7-B0B1-5246-8DD2-B9784CD32C97}" srcOrd="14" destOrd="0" presId="urn:microsoft.com/office/officeart/2005/8/layout/bProcess4"/>
    <dgm:cxn modelId="{9296D54E-C9FA-9840-A965-B902B90D133D}" type="presParOf" srcId="{D17FC7A7-B0B1-5246-8DD2-B9784CD32C97}" destId="{F4F22092-2DF1-A845-815C-47CFFEE25673}" srcOrd="0" destOrd="0" presId="urn:microsoft.com/office/officeart/2005/8/layout/bProcess4"/>
    <dgm:cxn modelId="{9A3C35E4-605C-AD49-837F-52821E577FA0}" type="presParOf" srcId="{D17FC7A7-B0B1-5246-8DD2-B9784CD32C97}" destId="{9BE29230-AD12-A44C-8342-F72D121EA0A4}" srcOrd="1" destOrd="0" presId="urn:microsoft.com/office/officeart/2005/8/layout/bProcess4"/>
    <dgm:cxn modelId="{ECBFD79F-4614-EC46-8178-C7E674156CDD}" type="presParOf" srcId="{3BDBC585-0D94-4246-9047-54586E51845D}" destId="{EC05B372-2854-034E-B5C7-454C6511AF6A}" srcOrd="15" destOrd="0" presId="urn:microsoft.com/office/officeart/2005/8/layout/bProcess4"/>
    <dgm:cxn modelId="{28371703-DF8B-9B4D-A4CF-0077356964DD}" type="presParOf" srcId="{3BDBC585-0D94-4246-9047-54586E51845D}" destId="{E069D9EA-63B2-D24C-A10C-06B70AE44D7F}" srcOrd="16" destOrd="0" presId="urn:microsoft.com/office/officeart/2005/8/layout/bProcess4"/>
    <dgm:cxn modelId="{BAAFF569-452E-6549-BA4C-58110FBB2828}" type="presParOf" srcId="{E069D9EA-63B2-D24C-A10C-06B70AE44D7F}" destId="{4D87CAE0-AEAE-FE45-93AD-34D793DAC48C}" srcOrd="0" destOrd="0" presId="urn:microsoft.com/office/officeart/2005/8/layout/bProcess4"/>
    <dgm:cxn modelId="{FB36E2E4-E57A-1A42-879F-DB83459274E5}" type="presParOf" srcId="{E069D9EA-63B2-D24C-A10C-06B70AE44D7F}" destId="{469D1916-2CE1-9641-B98F-D94A0FCE8D9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84B9CA-ADE0-304A-897A-18B07726EB75}"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0947E41D-3CBA-C64D-8DDD-E679BE0238F0}">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DO</a:t>
          </a:r>
        </a:p>
      </dgm:t>
    </dgm:pt>
    <dgm:pt modelId="{9C03113F-7B67-B44B-8A78-1740CF5E3E9D}" type="parTrans" cxnId="{DD807DF0-7EE2-7742-9F87-CCEF0F50FE51}">
      <dgm:prSet/>
      <dgm:spPr/>
      <dgm:t>
        <a:bodyPr/>
        <a:lstStyle/>
        <a:p>
          <a:endParaRPr lang="en-US" sz="1400"/>
        </a:p>
      </dgm:t>
    </dgm:pt>
    <dgm:pt modelId="{F7AD577B-AC8F-5E42-AD85-26E75B54E74F}" type="sibTrans" cxnId="{DD807DF0-7EE2-7742-9F87-CCEF0F50FE51}">
      <dgm:prSet custT="1"/>
      <dgm:spPr>
        <a:solidFill>
          <a:schemeClr val="bg1">
            <a:lumMod val="75000"/>
          </a:schemeClr>
        </a:solidFill>
        <a:ln>
          <a:noFill/>
        </a:ln>
      </dgm:spPr>
      <dgm:t>
        <a:bodyPr/>
        <a:lstStyle/>
        <a:p>
          <a:endParaRPr lang="en-US" sz="1400"/>
        </a:p>
      </dgm:t>
    </dgm:pt>
    <dgm:pt modelId="{1145106A-64F1-954D-8B08-FFF9C20D8593}">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CHECK</a:t>
          </a:r>
        </a:p>
      </dgm:t>
    </dgm:pt>
    <dgm:pt modelId="{C8E0933E-30EB-1E4A-BF66-0A37F1A449C7}" type="parTrans" cxnId="{762F8B03-618A-D042-A790-9AAC1897A7D3}">
      <dgm:prSet/>
      <dgm:spPr/>
      <dgm:t>
        <a:bodyPr/>
        <a:lstStyle/>
        <a:p>
          <a:endParaRPr lang="en-GB" sz="1600"/>
        </a:p>
      </dgm:t>
    </dgm:pt>
    <dgm:pt modelId="{3EA3F7C2-11F1-7B4D-B2A4-971AD7FFFB59}" type="sibTrans" cxnId="{762F8B03-618A-D042-A790-9AAC1897A7D3}">
      <dgm:prSet custT="1"/>
      <dgm:spPr>
        <a:solidFill>
          <a:schemeClr val="bg1">
            <a:lumMod val="75000"/>
          </a:schemeClr>
        </a:solidFill>
      </dgm:spPr>
      <dgm:t>
        <a:bodyPr/>
        <a:lstStyle/>
        <a:p>
          <a:endParaRPr lang="en-GB" sz="1800"/>
        </a:p>
      </dgm:t>
    </dgm:pt>
    <dgm:pt modelId="{A286632E-9540-FA4A-8B1E-77F3C577CC93}">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ACT</a:t>
          </a:r>
        </a:p>
      </dgm:t>
    </dgm:pt>
    <dgm:pt modelId="{359D24D3-4F84-3846-8C3C-0BEA26F280A0}" type="parTrans" cxnId="{11BBF557-7710-D747-9396-BD1F0F3022DF}">
      <dgm:prSet/>
      <dgm:spPr/>
      <dgm:t>
        <a:bodyPr/>
        <a:lstStyle/>
        <a:p>
          <a:endParaRPr lang="en-GB" sz="1600"/>
        </a:p>
      </dgm:t>
    </dgm:pt>
    <dgm:pt modelId="{A6A7256A-CECE-734E-81B4-BE93A301A3CD}" type="sibTrans" cxnId="{11BBF557-7710-D747-9396-BD1F0F3022DF}">
      <dgm:prSet custT="1"/>
      <dgm:spPr>
        <a:solidFill>
          <a:schemeClr val="bg1">
            <a:lumMod val="75000"/>
          </a:schemeClr>
        </a:solidFill>
      </dgm:spPr>
      <dgm:t>
        <a:bodyPr/>
        <a:lstStyle/>
        <a:p>
          <a:endParaRPr lang="en-GB" sz="1800"/>
        </a:p>
      </dgm:t>
    </dgm:pt>
    <dgm:pt modelId="{437B5F4C-0E0D-6A4B-93F6-1B96BE5CC1E4}">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PLAN</a:t>
          </a:r>
        </a:p>
      </dgm:t>
    </dgm:pt>
    <dgm:pt modelId="{EED4E4EB-2BFF-9C45-BC53-F8FA07E38003}" type="parTrans" cxnId="{052807C9-C6BA-524B-BD9A-935059A8BFDC}">
      <dgm:prSet/>
      <dgm:spPr/>
      <dgm:t>
        <a:bodyPr/>
        <a:lstStyle/>
        <a:p>
          <a:endParaRPr lang="en-GB" sz="1600"/>
        </a:p>
      </dgm:t>
    </dgm:pt>
    <dgm:pt modelId="{313096E8-C25D-394E-B5C8-E7C653BDC805}" type="sibTrans" cxnId="{052807C9-C6BA-524B-BD9A-935059A8BFDC}">
      <dgm:prSet custT="1"/>
      <dgm:spPr>
        <a:solidFill>
          <a:schemeClr val="bg1">
            <a:lumMod val="75000"/>
          </a:schemeClr>
        </a:solidFill>
      </dgm:spPr>
      <dgm:t>
        <a:bodyPr/>
        <a:lstStyle/>
        <a:p>
          <a:endParaRPr lang="en-GB" sz="1800"/>
        </a:p>
      </dgm:t>
    </dgm:pt>
    <dgm:pt modelId="{E3213D4D-C911-9442-939E-E964A693E79B}" type="pres">
      <dgm:prSet presAssocID="{7E84B9CA-ADE0-304A-897A-18B07726EB75}" presName="cycle" presStyleCnt="0">
        <dgm:presLayoutVars>
          <dgm:dir/>
          <dgm:resizeHandles val="exact"/>
        </dgm:presLayoutVars>
      </dgm:prSet>
      <dgm:spPr/>
    </dgm:pt>
    <dgm:pt modelId="{60B32726-B542-6449-9FAA-D7EED3559052}" type="pres">
      <dgm:prSet presAssocID="{437B5F4C-0E0D-6A4B-93F6-1B96BE5CC1E4}" presName="node" presStyleLbl="node1" presStyleIdx="0" presStyleCnt="4">
        <dgm:presLayoutVars>
          <dgm:bulletEnabled val="1"/>
        </dgm:presLayoutVars>
      </dgm:prSet>
      <dgm:spPr/>
    </dgm:pt>
    <dgm:pt modelId="{0C76859E-88CD-C04B-8F41-FB8967AB4A31}" type="pres">
      <dgm:prSet presAssocID="{313096E8-C25D-394E-B5C8-E7C653BDC805}" presName="sibTrans" presStyleLbl="sibTrans2D1" presStyleIdx="0" presStyleCnt="4"/>
      <dgm:spPr/>
    </dgm:pt>
    <dgm:pt modelId="{2A28532C-1264-E44D-93F4-495B955E5F36}" type="pres">
      <dgm:prSet presAssocID="{313096E8-C25D-394E-B5C8-E7C653BDC805}" presName="connectorText" presStyleLbl="sibTrans2D1" presStyleIdx="0" presStyleCnt="4"/>
      <dgm:spPr/>
    </dgm:pt>
    <dgm:pt modelId="{6B4D9722-DE57-784B-8176-D5BE5FCB961D}" type="pres">
      <dgm:prSet presAssocID="{0947E41D-3CBA-C64D-8DDD-E679BE0238F0}" presName="node" presStyleLbl="node1" presStyleIdx="1" presStyleCnt="4" custScaleX="103937" custScaleY="103937">
        <dgm:presLayoutVars>
          <dgm:bulletEnabled val="1"/>
        </dgm:presLayoutVars>
      </dgm:prSet>
      <dgm:spPr>
        <a:xfrm>
          <a:off x="3930351" y="-16028"/>
          <a:ext cx="1868981" cy="1868981"/>
        </a:xfrm>
        <a:prstGeom prst="ellipse">
          <a:avLst/>
        </a:prstGeom>
      </dgm:spPr>
    </dgm:pt>
    <dgm:pt modelId="{CA3FBE33-4AFF-B24F-8E94-5403662E826D}" type="pres">
      <dgm:prSet presAssocID="{F7AD577B-AC8F-5E42-AD85-26E75B54E74F}" presName="sibTrans" presStyleLbl="sibTrans2D1" presStyleIdx="1" presStyleCnt="4"/>
      <dgm:spPr/>
    </dgm:pt>
    <dgm:pt modelId="{E0ED2DE6-49F3-964E-9D70-10513ECA1DC1}" type="pres">
      <dgm:prSet presAssocID="{F7AD577B-AC8F-5E42-AD85-26E75B54E74F}" presName="connectorText" presStyleLbl="sibTrans2D1" presStyleIdx="1" presStyleCnt="4"/>
      <dgm:spPr/>
    </dgm:pt>
    <dgm:pt modelId="{74BF3BEF-F948-4744-9CBE-AE340D17413E}" type="pres">
      <dgm:prSet presAssocID="{1145106A-64F1-954D-8B08-FFF9C20D8593}" presName="node" presStyleLbl="node1" presStyleIdx="2" presStyleCnt="4">
        <dgm:presLayoutVars>
          <dgm:bulletEnabled val="1"/>
        </dgm:presLayoutVars>
      </dgm:prSet>
      <dgm:spPr/>
    </dgm:pt>
    <dgm:pt modelId="{50A7819E-7ECF-BF4C-B89E-465C53824FF6}" type="pres">
      <dgm:prSet presAssocID="{3EA3F7C2-11F1-7B4D-B2A4-971AD7FFFB59}" presName="sibTrans" presStyleLbl="sibTrans2D1" presStyleIdx="2" presStyleCnt="4"/>
      <dgm:spPr/>
    </dgm:pt>
    <dgm:pt modelId="{2C2C9A8C-517E-8F49-A7E4-DB84417291FF}" type="pres">
      <dgm:prSet presAssocID="{3EA3F7C2-11F1-7B4D-B2A4-971AD7FFFB59}" presName="connectorText" presStyleLbl="sibTrans2D1" presStyleIdx="2" presStyleCnt="4"/>
      <dgm:spPr/>
    </dgm:pt>
    <dgm:pt modelId="{A2A04629-224D-2E44-A8B5-E609CABC158C}" type="pres">
      <dgm:prSet presAssocID="{A286632E-9540-FA4A-8B1E-77F3C577CC93}" presName="node" presStyleLbl="node1" presStyleIdx="3" presStyleCnt="4">
        <dgm:presLayoutVars>
          <dgm:bulletEnabled val="1"/>
        </dgm:presLayoutVars>
      </dgm:prSet>
      <dgm:spPr/>
    </dgm:pt>
    <dgm:pt modelId="{FB80F580-E9A8-384B-A2F8-225E1AE66E16}" type="pres">
      <dgm:prSet presAssocID="{A6A7256A-CECE-734E-81B4-BE93A301A3CD}" presName="sibTrans" presStyleLbl="sibTrans2D1" presStyleIdx="3" presStyleCnt="4"/>
      <dgm:spPr/>
    </dgm:pt>
    <dgm:pt modelId="{667B8021-4594-914C-92BC-CA2D66881351}" type="pres">
      <dgm:prSet presAssocID="{A6A7256A-CECE-734E-81B4-BE93A301A3CD}" presName="connectorText" presStyleLbl="sibTrans2D1" presStyleIdx="3" presStyleCnt="4"/>
      <dgm:spPr/>
    </dgm:pt>
  </dgm:ptLst>
  <dgm:cxnLst>
    <dgm:cxn modelId="{762F8B03-618A-D042-A790-9AAC1897A7D3}" srcId="{7E84B9CA-ADE0-304A-897A-18B07726EB75}" destId="{1145106A-64F1-954D-8B08-FFF9C20D8593}" srcOrd="2" destOrd="0" parTransId="{C8E0933E-30EB-1E4A-BF66-0A37F1A449C7}" sibTransId="{3EA3F7C2-11F1-7B4D-B2A4-971AD7FFFB59}"/>
    <dgm:cxn modelId="{2DBB742D-A9BA-F44D-A3FF-7A5729859F67}" type="presOf" srcId="{313096E8-C25D-394E-B5C8-E7C653BDC805}" destId="{2A28532C-1264-E44D-93F4-495B955E5F36}" srcOrd="1" destOrd="0" presId="urn:microsoft.com/office/officeart/2005/8/layout/cycle2"/>
    <dgm:cxn modelId="{921B4A40-E8BF-BA4B-B928-DE0EAF935444}" type="presOf" srcId="{7E84B9CA-ADE0-304A-897A-18B07726EB75}" destId="{E3213D4D-C911-9442-939E-E964A693E79B}" srcOrd="0" destOrd="0" presId="urn:microsoft.com/office/officeart/2005/8/layout/cycle2"/>
    <dgm:cxn modelId="{9CF6CD4D-53E9-654F-B7BD-7522B2157A02}" type="presOf" srcId="{A6A7256A-CECE-734E-81B4-BE93A301A3CD}" destId="{667B8021-4594-914C-92BC-CA2D66881351}" srcOrd="1" destOrd="0" presId="urn:microsoft.com/office/officeart/2005/8/layout/cycle2"/>
    <dgm:cxn modelId="{11BBF557-7710-D747-9396-BD1F0F3022DF}" srcId="{7E84B9CA-ADE0-304A-897A-18B07726EB75}" destId="{A286632E-9540-FA4A-8B1E-77F3C577CC93}" srcOrd="3" destOrd="0" parTransId="{359D24D3-4F84-3846-8C3C-0BEA26F280A0}" sibTransId="{A6A7256A-CECE-734E-81B4-BE93A301A3CD}"/>
    <dgm:cxn modelId="{D3134D7D-7668-4E49-BA92-026762BFB863}" type="presOf" srcId="{A286632E-9540-FA4A-8B1E-77F3C577CC93}" destId="{A2A04629-224D-2E44-A8B5-E609CABC158C}" srcOrd="0" destOrd="0" presId="urn:microsoft.com/office/officeart/2005/8/layout/cycle2"/>
    <dgm:cxn modelId="{84FB8B7E-AA6D-324B-B725-235DA44D2ED9}" type="presOf" srcId="{3EA3F7C2-11F1-7B4D-B2A4-971AD7FFFB59}" destId="{2C2C9A8C-517E-8F49-A7E4-DB84417291FF}" srcOrd="1" destOrd="0" presId="urn:microsoft.com/office/officeart/2005/8/layout/cycle2"/>
    <dgm:cxn modelId="{9654F597-0C5B-EA4F-8BA7-8321003A4F25}" type="presOf" srcId="{313096E8-C25D-394E-B5C8-E7C653BDC805}" destId="{0C76859E-88CD-C04B-8F41-FB8967AB4A31}" srcOrd="0" destOrd="0" presId="urn:microsoft.com/office/officeart/2005/8/layout/cycle2"/>
    <dgm:cxn modelId="{107510C1-1F52-6B4F-A12F-0BFCA3C25A3D}" type="presOf" srcId="{0947E41D-3CBA-C64D-8DDD-E679BE0238F0}" destId="{6B4D9722-DE57-784B-8176-D5BE5FCB961D}" srcOrd="0" destOrd="0" presId="urn:microsoft.com/office/officeart/2005/8/layout/cycle2"/>
    <dgm:cxn modelId="{052807C9-C6BA-524B-BD9A-935059A8BFDC}" srcId="{7E84B9CA-ADE0-304A-897A-18B07726EB75}" destId="{437B5F4C-0E0D-6A4B-93F6-1B96BE5CC1E4}" srcOrd="0" destOrd="0" parTransId="{EED4E4EB-2BFF-9C45-BC53-F8FA07E38003}" sibTransId="{313096E8-C25D-394E-B5C8-E7C653BDC805}"/>
    <dgm:cxn modelId="{353DEACD-0A82-614F-A949-3381E0AB67F0}" type="presOf" srcId="{A6A7256A-CECE-734E-81B4-BE93A301A3CD}" destId="{FB80F580-E9A8-384B-A2F8-225E1AE66E16}" srcOrd="0" destOrd="0" presId="urn:microsoft.com/office/officeart/2005/8/layout/cycle2"/>
    <dgm:cxn modelId="{8DFE10DC-B032-4E41-9223-B351BA0AA98D}" type="presOf" srcId="{F7AD577B-AC8F-5E42-AD85-26E75B54E74F}" destId="{E0ED2DE6-49F3-964E-9D70-10513ECA1DC1}" srcOrd="1" destOrd="0" presId="urn:microsoft.com/office/officeart/2005/8/layout/cycle2"/>
    <dgm:cxn modelId="{014956ED-BEEB-9B44-B436-052E36077AF3}" type="presOf" srcId="{F7AD577B-AC8F-5E42-AD85-26E75B54E74F}" destId="{CA3FBE33-4AFF-B24F-8E94-5403662E826D}" srcOrd="0" destOrd="0" presId="urn:microsoft.com/office/officeart/2005/8/layout/cycle2"/>
    <dgm:cxn modelId="{DD807DF0-7EE2-7742-9F87-CCEF0F50FE51}" srcId="{7E84B9CA-ADE0-304A-897A-18B07726EB75}" destId="{0947E41D-3CBA-C64D-8DDD-E679BE0238F0}" srcOrd="1" destOrd="0" parTransId="{9C03113F-7B67-B44B-8A78-1740CF5E3E9D}" sibTransId="{F7AD577B-AC8F-5E42-AD85-26E75B54E74F}"/>
    <dgm:cxn modelId="{C872A6F1-ED0F-A844-A3A7-748B67EF9531}" type="presOf" srcId="{3EA3F7C2-11F1-7B4D-B2A4-971AD7FFFB59}" destId="{50A7819E-7ECF-BF4C-B89E-465C53824FF6}" srcOrd="0" destOrd="0" presId="urn:microsoft.com/office/officeart/2005/8/layout/cycle2"/>
    <dgm:cxn modelId="{67B38AF6-686E-5641-9CAC-EA1093B32644}" type="presOf" srcId="{1145106A-64F1-954D-8B08-FFF9C20D8593}" destId="{74BF3BEF-F948-4744-9CBE-AE340D17413E}" srcOrd="0" destOrd="0" presId="urn:microsoft.com/office/officeart/2005/8/layout/cycle2"/>
    <dgm:cxn modelId="{EAD3D8F7-8653-F248-9295-684D745C7B69}" type="presOf" srcId="{437B5F4C-0E0D-6A4B-93F6-1B96BE5CC1E4}" destId="{60B32726-B542-6449-9FAA-D7EED3559052}" srcOrd="0" destOrd="0" presId="urn:microsoft.com/office/officeart/2005/8/layout/cycle2"/>
    <dgm:cxn modelId="{F6FA6D7F-50ED-B64F-B418-3C4A9DB3A160}" type="presParOf" srcId="{E3213D4D-C911-9442-939E-E964A693E79B}" destId="{60B32726-B542-6449-9FAA-D7EED3559052}" srcOrd="0" destOrd="0" presId="urn:microsoft.com/office/officeart/2005/8/layout/cycle2"/>
    <dgm:cxn modelId="{F8A18364-F752-624E-8DAA-30257A81B272}" type="presParOf" srcId="{E3213D4D-C911-9442-939E-E964A693E79B}" destId="{0C76859E-88CD-C04B-8F41-FB8967AB4A31}" srcOrd="1" destOrd="0" presId="urn:microsoft.com/office/officeart/2005/8/layout/cycle2"/>
    <dgm:cxn modelId="{F82105FB-A565-D142-A422-40C80757C4DC}" type="presParOf" srcId="{0C76859E-88CD-C04B-8F41-FB8967AB4A31}" destId="{2A28532C-1264-E44D-93F4-495B955E5F36}" srcOrd="0" destOrd="0" presId="urn:microsoft.com/office/officeart/2005/8/layout/cycle2"/>
    <dgm:cxn modelId="{1FCF4815-6AE4-0949-B379-4D96AC54A6BF}" type="presParOf" srcId="{E3213D4D-C911-9442-939E-E964A693E79B}" destId="{6B4D9722-DE57-784B-8176-D5BE5FCB961D}" srcOrd="2" destOrd="0" presId="urn:microsoft.com/office/officeart/2005/8/layout/cycle2"/>
    <dgm:cxn modelId="{A58B3B08-D862-B647-8FD2-EF334E357B88}" type="presParOf" srcId="{E3213D4D-C911-9442-939E-E964A693E79B}" destId="{CA3FBE33-4AFF-B24F-8E94-5403662E826D}" srcOrd="3" destOrd="0" presId="urn:microsoft.com/office/officeart/2005/8/layout/cycle2"/>
    <dgm:cxn modelId="{562C5D43-2A41-C941-9142-AFFFBC5E3538}" type="presParOf" srcId="{CA3FBE33-4AFF-B24F-8E94-5403662E826D}" destId="{E0ED2DE6-49F3-964E-9D70-10513ECA1DC1}" srcOrd="0" destOrd="0" presId="urn:microsoft.com/office/officeart/2005/8/layout/cycle2"/>
    <dgm:cxn modelId="{FCA6BC17-EA97-CA43-BBE4-4CF3C08FF6E6}" type="presParOf" srcId="{E3213D4D-C911-9442-939E-E964A693E79B}" destId="{74BF3BEF-F948-4744-9CBE-AE340D17413E}" srcOrd="4" destOrd="0" presId="urn:microsoft.com/office/officeart/2005/8/layout/cycle2"/>
    <dgm:cxn modelId="{A41D6D44-29D4-924C-A89E-39F03508801A}" type="presParOf" srcId="{E3213D4D-C911-9442-939E-E964A693E79B}" destId="{50A7819E-7ECF-BF4C-B89E-465C53824FF6}" srcOrd="5" destOrd="0" presId="urn:microsoft.com/office/officeart/2005/8/layout/cycle2"/>
    <dgm:cxn modelId="{646021E6-8E17-CB41-A35C-AF28138B1269}" type="presParOf" srcId="{50A7819E-7ECF-BF4C-B89E-465C53824FF6}" destId="{2C2C9A8C-517E-8F49-A7E4-DB84417291FF}" srcOrd="0" destOrd="0" presId="urn:microsoft.com/office/officeart/2005/8/layout/cycle2"/>
    <dgm:cxn modelId="{9DC2574F-D69D-D949-BF3B-1232BE3D9B68}" type="presParOf" srcId="{E3213D4D-C911-9442-939E-E964A693E79B}" destId="{A2A04629-224D-2E44-A8B5-E609CABC158C}" srcOrd="6" destOrd="0" presId="urn:microsoft.com/office/officeart/2005/8/layout/cycle2"/>
    <dgm:cxn modelId="{4F951EF0-6CA1-8547-ACFB-A65035B0E496}" type="presParOf" srcId="{E3213D4D-C911-9442-939E-E964A693E79B}" destId="{FB80F580-E9A8-384B-A2F8-225E1AE66E16}" srcOrd="7" destOrd="0" presId="urn:microsoft.com/office/officeart/2005/8/layout/cycle2"/>
    <dgm:cxn modelId="{1F06BA16-B2C5-D24C-8774-E9038942F16D}" type="presParOf" srcId="{FB80F580-E9A8-384B-A2F8-225E1AE66E16}" destId="{667B8021-4594-914C-92BC-CA2D66881351}"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0CEA468-196B-4745-91B8-0EE076B2CA7C}"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262A983F-7765-2640-80E7-62F069CE209F}">
      <dgm:prSet phldrT="[Text]" custT="1"/>
      <dgm:spPr/>
      <dgm:t>
        <a:bodyPr lIns="0" rIns="0"/>
        <a:lstStyle/>
        <a:p>
          <a:r>
            <a:rPr lang="en-GB" sz="1500" b="1" dirty="0"/>
            <a:t>Involve employees</a:t>
          </a:r>
        </a:p>
      </dgm:t>
    </dgm:pt>
    <dgm:pt modelId="{A89DF6BB-F6AA-C045-AA11-43AE461DD30B}" type="parTrans" cxnId="{FD6A1EEE-F60B-AA4E-87BF-8CC3134FF28A}">
      <dgm:prSet/>
      <dgm:spPr/>
      <dgm:t>
        <a:bodyPr/>
        <a:lstStyle/>
        <a:p>
          <a:endParaRPr lang="en-GB" sz="1500" b="1"/>
        </a:p>
      </dgm:t>
    </dgm:pt>
    <dgm:pt modelId="{0C45DB91-DF60-DD4B-9141-2F87A40DA21D}" type="sibTrans" cxnId="{FD6A1EEE-F60B-AA4E-87BF-8CC3134FF28A}">
      <dgm:prSet custT="1"/>
      <dgm:spPr>
        <a:solidFill>
          <a:schemeClr val="tx2">
            <a:lumMod val="40000"/>
            <a:lumOff val="60000"/>
          </a:schemeClr>
        </a:solidFill>
      </dgm:spPr>
      <dgm:t>
        <a:bodyPr/>
        <a:lstStyle/>
        <a:p>
          <a:endParaRPr lang="en-GB" sz="1500" b="1"/>
        </a:p>
      </dgm:t>
    </dgm:pt>
    <dgm:pt modelId="{3B6BF197-A385-4A4A-8945-BB04B5DCF0F1}">
      <dgm:prSet phldrT="[Text]" custT="1"/>
      <dgm:spPr/>
      <dgm:t>
        <a:bodyPr lIns="0" rIns="0"/>
        <a:lstStyle/>
        <a:p>
          <a:r>
            <a:rPr lang="en-GB" sz="1500" b="1" dirty="0"/>
            <a:t>Identify problems</a:t>
          </a:r>
        </a:p>
      </dgm:t>
    </dgm:pt>
    <dgm:pt modelId="{1CBEED0B-D4C1-4E4B-B92B-001CA6CD61D4}" type="parTrans" cxnId="{D9A93C72-120C-1746-8A33-3E899D1D903F}">
      <dgm:prSet/>
      <dgm:spPr/>
      <dgm:t>
        <a:bodyPr/>
        <a:lstStyle/>
        <a:p>
          <a:endParaRPr lang="en-GB" sz="1500"/>
        </a:p>
      </dgm:t>
    </dgm:pt>
    <dgm:pt modelId="{930F6B76-3FE6-894E-9005-9E0F27A7CA18}" type="sibTrans" cxnId="{D9A93C72-120C-1746-8A33-3E899D1D903F}">
      <dgm:prSet custT="1"/>
      <dgm:spPr>
        <a:solidFill>
          <a:schemeClr val="tx2">
            <a:lumMod val="40000"/>
            <a:lumOff val="60000"/>
          </a:schemeClr>
        </a:solidFill>
      </dgm:spPr>
      <dgm:t>
        <a:bodyPr/>
        <a:lstStyle/>
        <a:p>
          <a:endParaRPr lang="en-GB" sz="1500"/>
        </a:p>
      </dgm:t>
    </dgm:pt>
    <dgm:pt modelId="{27EA2CF1-47D5-4C4C-BE86-0FDDE48B7A24}">
      <dgm:prSet phldrT="[Text]" custT="1"/>
      <dgm:spPr/>
      <dgm:t>
        <a:bodyPr lIns="0" rIns="0"/>
        <a:lstStyle/>
        <a:p>
          <a:r>
            <a:rPr lang="en-GB" sz="1500" b="1" dirty="0"/>
            <a:t>Create a solution</a:t>
          </a:r>
        </a:p>
      </dgm:t>
    </dgm:pt>
    <dgm:pt modelId="{EB2324B4-9C93-CB4C-9411-B65731F48381}" type="parTrans" cxnId="{94BBBE59-4CE9-6D42-88F9-B64BDC1E5B88}">
      <dgm:prSet/>
      <dgm:spPr/>
      <dgm:t>
        <a:bodyPr/>
        <a:lstStyle/>
        <a:p>
          <a:endParaRPr lang="en-GB" sz="1500"/>
        </a:p>
      </dgm:t>
    </dgm:pt>
    <dgm:pt modelId="{A57C3099-7DF0-EB49-B8BE-D0D497063D2B}" type="sibTrans" cxnId="{94BBBE59-4CE9-6D42-88F9-B64BDC1E5B88}">
      <dgm:prSet custT="1"/>
      <dgm:spPr>
        <a:solidFill>
          <a:schemeClr val="tx2">
            <a:lumMod val="40000"/>
            <a:lumOff val="60000"/>
          </a:schemeClr>
        </a:solidFill>
      </dgm:spPr>
      <dgm:t>
        <a:bodyPr/>
        <a:lstStyle/>
        <a:p>
          <a:endParaRPr lang="en-GB" sz="1500"/>
        </a:p>
      </dgm:t>
    </dgm:pt>
    <dgm:pt modelId="{35707171-059F-3E4C-831E-F6AD62534699}">
      <dgm:prSet phldrT="[Text]" custT="1"/>
      <dgm:spPr/>
      <dgm:t>
        <a:bodyPr lIns="0" rIns="0"/>
        <a:lstStyle/>
        <a:p>
          <a:r>
            <a:rPr lang="en-GB" sz="1500" b="1" dirty="0"/>
            <a:t>Test the solution</a:t>
          </a:r>
        </a:p>
      </dgm:t>
    </dgm:pt>
    <dgm:pt modelId="{836E1698-8D79-0843-9713-B8A3B0D14C0B}" type="parTrans" cxnId="{A565930A-B52A-E546-8A55-37BE4682C94D}">
      <dgm:prSet/>
      <dgm:spPr/>
      <dgm:t>
        <a:bodyPr/>
        <a:lstStyle/>
        <a:p>
          <a:endParaRPr lang="en-GB" sz="1500"/>
        </a:p>
      </dgm:t>
    </dgm:pt>
    <dgm:pt modelId="{9F863E41-D1B0-FC46-882E-C94C1684A0E8}" type="sibTrans" cxnId="{A565930A-B52A-E546-8A55-37BE4682C94D}">
      <dgm:prSet custT="1"/>
      <dgm:spPr>
        <a:solidFill>
          <a:schemeClr val="tx2">
            <a:lumMod val="40000"/>
            <a:lumOff val="60000"/>
          </a:schemeClr>
        </a:solidFill>
      </dgm:spPr>
      <dgm:t>
        <a:bodyPr/>
        <a:lstStyle/>
        <a:p>
          <a:endParaRPr lang="en-GB" sz="1500"/>
        </a:p>
      </dgm:t>
    </dgm:pt>
    <dgm:pt modelId="{5108340A-7079-9C4D-A5F5-A2130083F147}">
      <dgm:prSet phldrT="[Text]" custT="1"/>
      <dgm:spPr/>
      <dgm:t>
        <a:bodyPr lIns="0" rIns="0"/>
        <a:lstStyle/>
        <a:p>
          <a:r>
            <a:rPr lang="en-GB" sz="1500" b="1" dirty="0"/>
            <a:t>Repeat the cycle</a:t>
          </a:r>
        </a:p>
      </dgm:t>
    </dgm:pt>
    <dgm:pt modelId="{08F42FF8-22FE-AB41-BC52-0A1D129F297D}" type="parTrans" cxnId="{8F114B89-F8C4-1248-9A4E-8342F6596299}">
      <dgm:prSet/>
      <dgm:spPr/>
      <dgm:t>
        <a:bodyPr/>
        <a:lstStyle/>
        <a:p>
          <a:endParaRPr lang="en-GB" sz="1500"/>
        </a:p>
      </dgm:t>
    </dgm:pt>
    <dgm:pt modelId="{DE131632-DD12-FB42-940C-B1F0E1286FC6}" type="sibTrans" cxnId="{8F114B89-F8C4-1248-9A4E-8342F6596299}">
      <dgm:prSet custT="1"/>
      <dgm:spPr>
        <a:solidFill>
          <a:schemeClr val="tx2">
            <a:lumMod val="40000"/>
            <a:lumOff val="60000"/>
          </a:schemeClr>
        </a:solidFill>
      </dgm:spPr>
      <dgm:t>
        <a:bodyPr/>
        <a:lstStyle/>
        <a:p>
          <a:endParaRPr lang="en-GB" sz="1500"/>
        </a:p>
      </dgm:t>
    </dgm:pt>
    <dgm:pt modelId="{C21A9D0B-C901-A04B-A75B-94B45BF7A1A3}">
      <dgm:prSet phldrT="[Text]" custT="1"/>
      <dgm:spPr/>
      <dgm:t>
        <a:bodyPr lIns="0" rIns="0"/>
        <a:lstStyle/>
        <a:p>
          <a:r>
            <a:rPr lang="en-GB" sz="1500" b="1" dirty="0"/>
            <a:t>Analyse the results</a:t>
          </a:r>
        </a:p>
      </dgm:t>
    </dgm:pt>
    <dgm:pt modelId="{9E717F80-A299-9F45-BBFF-86FFAE9638AB}" type="parTrans" cxnId="{E1D4B6F4-FDD9-2C43-96FD-832D99B5E848}">
      <dgm:prSet/>
      <dgm:spPr/>
      <dgm:t>
        <a:bodyPr/>
        <a:lstStyle/>
        <a:p>
          <a:endParaRPr lang="en-GB" sz="1500"/>
        </a:p>
      </dgm:t>
    </dgm:pt>
    <dgm:pt modelId="{16FE9B72-A40B-564F-8ED9-1FCE92B040E3}" type="sibTrans" cxnId="{E1D4B6F4-FDD9-2C43-96FD-832D99B5E848}">
      <dgm:prSet custT="1"/>
      <dgm:spPr>
        <a:solidFill>
          <a:schemeClr val="tx2">
            <a:lumMod val="40000"/>
            <a:lumOff val="60000"/>
          </a:schemeClr>
        </a:solidFill>
      </dgm:spPr>
      <dgm:t>
        <a:bodyPr/>
        <a:lstStyle/>
        <a:p>
          <a:endParaRPr lang="en-GB" sz="1500"/>
        </a:p>
      </dgm:t>
    </dgm:pt>
    <dgm:pt modelId="{F3B4343E-4D95-A448-88D1-4E27119C105C}">
      <dgm:prSet phldrT="[Text]" custT="1"/>
      <dgm:spPr/>
      <dgm:t>
        <a:bodyPr lIns="0" rIns="0"/>
        <a:lstStyle/>
        <a:p>
          <a:r>
            <a:rPr lang="en-GB" sz="1500" b="1" dirty="0" err="1"/>
            <a:t>Standardi-ze</a:t>
          </a:r>
          <a:r>
            <a:rPr lang="en-GB" sz="1500" b="1" dirty="0"/>
            <a:t> &amp; Adopt</a:t>
          </a:r>
        </a:p>
      </dgm:t>
    </dgm:pt>
    <dgm:pt modelId="{805E6DDA-0B28-E944-9E69-EBB58FE8EE0E}" type="parTrans" cxnId="{412887FA-6CC2-8E43-992E-296F235CC5C0}">
      <dgm:prSet/>
      <dgm:spPr/>
      <dgm:t>
        <a:bodyPr/>
        <a:lstStyle/>
        <a:p>
          <a:endParaRPr lang="en-GB" sz="1500"/>
        </a:p>
      </dgm:t>
    </dgm:pt>
    <dgm:pt modelId="{979BAA5E-359A-1648-A409-B181BF2B25EA}" type="sibTrans" cxnId="{412887FA-6CC2-8E43-992E-296F235CC5C0}">
      <dgm:prSet custT="1"/>
      <dgm:spPr>
        <a:solidFill>
          <a:schemeClr val="tx2">
            <a:lumMod val="40000"/>
            <a:lumOff val="60000"/>
          </a:schemeClr>
        </a:solidFill>
      </dgm:spPr>
      <dgm:t>
        <a:bodyPr/>
        <a:lstStyle/>
        <a:p>
          <a:endParaRPr lang="en-GB" sz="1500"/>
        </a:p>
      </dgm:t>
    </dgm:pt>
    <dgm:pt modelId="{BB6B88BC-620C-2D49-9C23-D5C79BE20F9A}" type="pres">
      <dgm:prSet presAssocID="{B0CEA468-196B-4745-91B8-0EE076B2CA7C}" presName="cycle" presStyleCnt="0">
        <dgm:presLayoutVars>
          <dgm:dir/>
          <dgm:resizeHandles val="exact"/>
        </dgm:presLayoutVars>
      </dgm:prSet>
      <dgm:spPr/>
    </dgm:pt>
    <dgm:pt modelId="{5D888447-23AB-7E4F-BAB5-28A82417FE09}" type="pres">
      <dgm:prSet presAssocID="{262A983F-7765-2640-80E7-62F069CE209F}" presName="node" presStyleLbl="node1" presStyleIdx="0" presStyleCnt="7" custScaleX="106267" custScaleY="106267">
        <dgm:presLayoutVars>
          <dgm:bulletEnabled val="1"/>
        </dgm:presLayoutVars>
      </dgm:prSet>
      <dgm:spPr/>
    </dgm:pt>
    <dgm:pt modelId="{BEA54D65-FC59-4345-959D-77F155F25DF6}" type="pres">
      <dgm:prSet presAssocID="{0C45DB91-DF60-DD4B-9141-2F87A40DA21D}" presName="sibTrans" presStyleLbl="sibTrans2D1" presStyleIdx="0" presStyleCnt="7"/>
      <dgm:spPr/>
    </dgm:pt>
    <dgm:pt modelId="{F1A83F38-DA0C-4340-A9B1-D8B988E27791}" type="pres">
      <dgm:prSet presAssocID="{0C45DB91-DF60-DD4B-9141-2F87A40DA21D}" presName="connectorText" presStyleLbl="sibTrans2D1" presStyleIdx="0" presStyleCnt="7"/>
      <dgm:spPr/>
    </dgm:pt>
    <dgm:pt modelId="{66D289CE-E681-1F49-A3DC-91751D6BE645}" type="pres">
      <dgm:prSet presAssocID="{3B6BF197-A385-4A4A-8945-BB04B5DCF0F1}" presName="node" presStyleLbl="node1" presStyleIdx="1" presStyleCnt="7">
        <dgm:presLayoutVars>
          <dgm:bulletEnabled val="1"/>
        </dgm:presLayoutVars>
      </dgm:prSet>
      <dgm:spPr/>
    </dgm:pt>
    <dgm:pt modelId="{2485EC1A-1CF7-A74B-BE6C-206C1EEFD010}" type="pres">
      <dgm:prSet presAssocID="{930F6B76-3FE6-894E-9005-9E0F27A7CA18}" presName="sibTrans" presStyleLbl="sibTrans2D1" presStyleIdx="1" presStyleCnt="7"/>
      <dgm:spPr/>
    </dgm:pt>
    <dgm:pt modelId="{F99C126D-002B-5B4A-8DC1-1AE0890414BD}" type="pres">
      <dgm:prSet presAssocID="{930F6B76-3FE6-894E-9005-9E0F27A7CA18}" presName="connectorText" presStyleLbl="sibTrans2D1" presStyleIdx="1" presStyleCnt="7"/>
      <dgm:spPr/>
    </dgm:pt>
    <dgm:pt modelId="{A77F46CF-0D82-4247-9D40-992F277B7F22}" type="pres">
      <dgm:prSet presAssocID="{27EA2CF1-47D5-4C4C-BE86-0FDDE48B7A24}" presName="node" presStyleLbl="node1" presStyleIdx="2" presStyleCnt="7">
        <dgm:presLayoutVars>
          <dgm:bulletEnabled val="1"/>
        </dgm:presLayoutVars>
      </dgm:prSet>
      <dgm:spPr/>
    </dgm:pt>
    <dgm:pt modelId="{8CA1ACFC-C060-9C4F-A4DF-12FA328CD769}" type="pres">
      <dgm:prSet presAssocID="{A57C3099-7DF0-EB49-B8BE-D0D497063D2B}" presName="sibTrans" presStyleLbl="sibTrans2D1" presStyleIdx="2" presStyleCnt="7"/>
      <dgm:spPr/>
    </dgm:pt>
    <dgm:pt modelId="{F2430BA8-E875-E041-868A-63BB1C8DAD04}" type="pres">
      <dgm:prSet presAssocID="{A57C3099-7DF0-EB49-B8BE-D0D497063D2B}" presName="connectorText" presStyleLbl="sibTrans2D1" presStyleIdx="2" presStyleCnt="7"/>
      <dgm:spPr/>
    </dgm:pt>
    <dgm:pt modelId="{7948282A-9503-1543-B304-D3109003D79B}" type="pres">
      <dgm:prSet presAssocID="{35707171-059F-3E4C-831E-F6AD62534699}" presName="node" presStyleLbl="node1" presStyleIdx="3" presStyleCnt="7">
        <dgm:presLayoutVars>
          <dgm:bulletEnabled val="1"/>
        </dgm:presLayoutVars>
      </dgm:prSet>
      <dgm:spPr/>
    </dgm:pt>
    <dgm:pt modelId="{4ACA65B4-C09D-2044-B978-72740B140543}" type="pres">
      <dgm:prSet presAssocID="{9F863E41-D1B0-FC46-882E-C94C1684A0E8}" presName="sibTrans" presStyleLbl="sibTrans2D1" presStyleIdx="3" presStyleCnt="7"/>
      <dgm:spPr/>
    </dgm:pt>
    <dgm:pt modelId="{F36444AA-43FF-AF42-A179-13B64FC9DA35}" type="pres">
      <dgm:prSet presAssocID="{9F863E41-D1B0-FC46-882E-C94C1684A0E8}" presName="connectorText" presStyleLbl="sibTrans2D1" presStyleIdx="3" presStyleCnt="7"/>
      <dgm:spPr/>
    </dgm:pt>
    <dgm:pt modelId="{E1CE8F40-6E03-404D-98A5-8A940953BE72}" type="pres">
      <dgm:prSet presAssocID="{C21A9D0B-C901-A04B-A75B-94B45BF7A1A3}" presName="node" presStyleLbl="node1" presStyleIdx="4" presStyleCnt="7">
        <dgm:presLayoutVars>
          <dgm:bulletEnabled val="1"/>
        </dgm:presLayoutVars>
      </dgm:prSet>
      <dgm:spPr/>
    </dgm:pt>
    <dgm:pt modelId="{F65080DA-3889-4646-87B5-3922703BDB3A}" type="pres">
      <dgm:prSet presAssocID="{16FE9B72-A40B-564F-8ED9-1FCE92B040E3}" presName="sibTrans" presStyleLbl="sibTrans2D1" presStyleIdx="4" presStyleCnt="7"/>
      <dgm:spPr/>
    </dgm:pt>
    <dgm:pt modelId="{35434243-DEF1-7D48-A139-0E87B85ED209}" type="pres">
      <dgm:prSet presAssocID="{16FE9B72-A40B-564F-8ED9-1FCE92B040E3}" presName="connectorText" presStyleLbl="sibTrans2D1" presStyleIdx="4" presStyleCnt="7"/>
      <dgm:spPr/>
    </dgm:pt>
    <dgm:pt modelId="{B9572C5B-C8C8-5646-9019-323185572763}" type="pres">
      <dgm:prSet presAssocID="{F3B4343E-4D95-A448-88D1-4E27119C105C}" presName="node" presStyleLbl="node1" presStyleIdx="5" presStyleCnt="7">
        <dgm:presLayoutVars>
          <dgm:bulletEnabled val="1"/>
        </dgm:presLayoutVars>
      </dgm:prSet>
      <dgm:spPr/>
    </dgm:pt>
    <dgm:pt modelId="{EC0DF4E5-4741-7544-AA58-BCB322D03491}" type="pres">
      <dgm:prSet presAssocID="{979BAA5E-359A-1648-A409-B181BF2B25EA}" presName="sibTrans" presStyleLbl="sibTrans2D1" presStyleIdx="5" presStyleCnt="7"/>
      <dgm:spPr/>
    </dgm:pt>
    <dgm:pt modelId="{99D0510A-F5BF-1745-979A-F5F340F82EA4}" type="pres">
      <dgm:prSet presAssocID="{979BAA5E-359A-1648-A409-B181BF2B25EA}" presName="connectorText" presStyleLbl="sibTrans2D1" presStyleIdx="5" presStyleCnt="7"/>
      <dgm:spPr/>
    </dgm:pt>
    <dgm:pt modelId="{0051057B-498A-EA4C-AA55-1FBFCA38BAE9}" type="pres">
      <dgm:prSet presAssocID="{5108340A-7079-9C4D-A5F5-A2130083F147}" presName="node" presStyleLbl="node1" presStyleIdx="6" presStyleCnt="7">
        <dgm:presLayoutVars>
          <dgm:bulletEnabled val="1"/>
        </dgm:presLayoutVars>
      </dgm:prSet>
      <dgm:spPr/>
    </dgm:pt>
    <dgm:pt modelId="{5EC69B99-22EE-414C-B36A-6A33DDBF0011}" type="pres">
      <dgm:prSet presAssocID="{DE131632-DD12-FB42-940C-B1F0E1286FC6}" presName="sibTrans" presStyleLbl="sibTrans2D1" presStyleIdx="6" presStyleCnt="7"/>
      <dgm:spPr/>
    </dgm:pt>
    <dgm:pt modelId="{1FC458D4-A065-3841-AFA6-526382C1E802}" type="pres">
      <dgm:prSet presAssocID="{DE131632-DD12-FB42-940C-B1F0E1286FC6}" presName="connectorText" presStyleLbl="sibTrans2D1" presStyleIdx="6" presStyleCnt="7"/>
      <dgm:spPr/>
    </dgm:pt>
  </dgm:ptLst>
  <dgm:cxnLst>
    <dgm:cxn modelId="{EEDD9301-BA93-B24A-9A9D-1384C44C767E}" type="presOf" srcId="{9F863E41-D1B0-FC46-882E-C94C1684A0E8}" destId="{F36444AA-43FF-AF42-A179-13B64FC9DA35}" srcOrd="1" destOrd="0" presId="urn:microsoft.com/office/officeart/2005/8/layout/cycle2"/>
    <dgm:cxn modelId="{A565930A-B52A-E546-8A55-37BE4682C94D}" srcId="{B0CEA468-196B-4745-91B8-0EE076B2CA7C}" destId="{35707171-059F-3E4C-831E-F6AD62534699}" srcOrd="3" destOrd="0" parTransId="{836E1698-8D79-0843-9713-B8A3B0D14C0B}" sibTransId="{9F863E41-D1B0-FC46-882E-C94C1684A0E8}"/>
    <dgm:cxn modelId="{82CB8B1D-D4D2-E649-9951-9B2221AA0700}" type="presOf" srcId="{9F863E41-D1B0-FC46-882E-C94C1684A0E8}" destId="{4ACA65B4-C09D-2044-B978-72740B140543}" srcOrd="0" destOrd="0" presId="urn:microsoft.com/office/officeart/2005/8/layout/cycle2"/>
    <dgm:cxn modelId="{00EC893C-65FE-5447-BCF7-5D635384C006}" type="presOf" srcId="{930F6B76-3FE6-894E-9005-9E0F27A7CA18}" destId="{2485EC1A-1CF7-A74B-BE6C-206C1EEFD010}" srcOrd="0" destOrd="0" presId="urn:microsoft.com/office/officeart/2005/8/layout/cycle2"/>
    <dgm:cxn modelId="{D7B5A83C-66E0-9642-A2E9-7E7D9668AF0D}" type="presOf" srcId="{A57C3099-7DF0-EB49-B8BE-D0D497063D2B}" destId="{F2430BA8-E875-E041-868A-63BB1C8DAD04}" srcOrd="1" destOrd="0" presId="urn:microsoft.com/office/officeart/2005/8/layout/cycle2"/>
    <dgm:cxn modelId="{214E8243-22AE-F245-9B96-3F9261F683EC}" type="presOf" srcId="{A57C3099-7DF0-EB49-B8BE-D0D497063D2B}" destId="{8CA1ACFC-C060-9C4F-A4DF-12FA328CD769}" srcOrd="0" destOrd="0" presId="urn:microsoft.com/office/officeart/2005/8/layout/cycle2"/>
    <dgm:cxn modelId="{94BBBE59-4CE9-6D42-88F9-B64BDC1E5B88}" srcId="{B0CEA468-196B-4745-91B8-0EE076B2CA7C}" destId="{27EA2CF1-47D5-4C4C-BE86-0FDDE48B7A24}" srcOrd="2" destOrd="0" parTransId="{EB2324B4-9C93-CB4C-9411-B65731F48381}" sibTransId="{A57C3099-7DF0-EB49-B8BE-D0D497063D2B}"/>
    <dgm:cxn modelId="{DCED025C-3398-4B4D-B8EA-2BEC695E9149}" type="presOf" srcId="{5108340A-7079-9C4D-A5F5-A2130083F147}" destId="{0051057B-498A-EA4C-AA55-1FBFCA38BAE9}" srcOrd="0" destOrd="0" presId="urn:microsoft.com/office/officeart/2005/8/layout/cycle2"/>
    <dgm:cxn modelId="{917E0F6A-1FF4-E943-B54E-46BC9529A596}" type="presOf" srcId="{27EA2CF1-47D5-4C4C-BE86-0FDDE48B7A24}" destId="{A77F46CF-0D82-4247-9D40-992F277B7F22}" srcOrd="0" destOrd="0" presId="urn:microsoft.com/office/officeart/2005/8/layout/cycle2"/>
    <dgm:cxn modelId="{A286B56E-0F12-BE43-85CD-7B888F12B399}" type="presOf" srcId="{F3B4343E-4D95-A448-88D1-4E27119C105C}" destId="{B9572C5B-C8C8-5646-9019-323185572763}" srcOrd="0" destOrd="0" presId="urn:microsoft.com/office/officeart/2005/8/layout/cycle2"/>
    <dgm:cxn modelId="{21414A70-F8CA-9441-B068-2BC36132F405}" type="presOf" srcId="{979BAA5E-359A-1648-A409-B181BF2B25EA}" destId="{EC0DF4E5-4741-7544-AA58-BCB322D03491}" srcOrd="0" destOrd="0" presId="urn:microsoft.com/office/officeart/2005/8/layout/cycle2"/>
    <dgm:cxn modelId="{D9A93C72-120C-1746-8A33-3E899D1D903F}" srcId="{B0CEA468-196B-4745-91B8-0EE076B2CA7C}" destId="{3B6BF197-A385-4A4A-8945-BB04B5DCF0F1}" srcOrd="1" destOrd="0" parTransId="{1CBEED0B-D4C1-4E4B-B92B-001CA6CD61D4}" sibTransId="{930F6B76-3FE6-894E-9005-9E0F27A7CA18}"/>
    <dgm:cxn modelId="{6EE51E77-19B7-0549-B310-BAA28E454436}" type="presOf" srcId="{16FE9B72-A40B-564F-8ED9-1FCE92B040E3}" destId="{F65080DA-3889-4646-87B5-3922703BDB3A}" srcOrd="0" destOrd="0" presId="urn:microsoft.com/office/officeart/2005/8/layout/cycle2"/>
    <dgm:cxn modelId="{33905980-90F4-3345-B3BE-2C185A42EBEA}" type="presOf" srcId="{DE131632-DD12-FB42-940C-B1F0E1286FC6}" destId="{1FC458D4-A065-3841-AFA6-526382C1E802}" srcOrd="1" destOrd="0" presId="urn:microsoft.com/office/officeart/2005/8/layout/cycle2"/>
    <dgm:cxn modelId="{B789C481-8B16-4446-89DD-3A2471EFC304}" type="presOf" srcId="{16FE9B72-A40B-564F-8ED9-1FCE92B040E3}" destId="{35434243-DEF1-7D48-A139-0E87B85ED209}" srcOrd="1" destOrd="0" presId="urn:microsoft.com/office/officeart/2005/8/layout/cycle2"/>
    <dgm:cxn modelId="{1C98D786-A215-E04F-9C2F-866FAC11E5D4}" type="presOf" srcId="{979BAA5E-359A-1648-A409-B181BF2B25EA}" destId="{99D0510A-F5BF-1745-979A-F5F340F82EA4}" srcOrd="1" destOrd="0" presId="urn:microsoft.com/office/officeart/2005/8/layout/cycle2"/>
    <dgm:cxn modelId="{FE0D1B87-D574-7E44-B9C0-CA4267DA6C52}" type="presOf" srcId="{262A983F-7765-2640-80E7-62F069CE209F}" destId="{5D888447-23AB-7E4F-BAB5-28A82417FE09}" srcOrd="0" destOrd="0" presId="urn:microsoft.com/office/officeart/2005/8/layout/cycle2"/>
    <dgm:cxn modelId="{8F114B89-F8C4-1248-9A4E-8342F6596299}" srcId="{B0CEA468-196B-4745-91B8-0EE076B2CA7C}" destId="{5108340A-7079-9C4D-A5F5-A2130083F147}" srcOrd="6" destOrd="0" parTransId="{08F42FF8-22FE-AB41-BC52-0A1D129F297D}" sibTransId="{DE131632-DD12-FB42-940C-B1F0E1286FC6}"/>
    <dgm:cxn modelId="{4279EA91-9B93-844F-A389-696955304D88}" type="presOf" srcId="{DE131632-DD12-FB42-940C-B1F0E1286FC6}" destId="{5EC69B99-22EE-414C-B36A-6A33DDBF0011}" srcOrd="0" destOrd="0" presId="urn:microsoft.com/office/officeart/2005/8/layout/cycle2"/>
    <dgm:cxn modelId="{E4826798-13BD-294F-8195-834B85109337}" type="presOf" srcId="{35707171-059F-3E4C-831E-F6AD62534699}" destId="{7948282A-9503-1543-B304-D3109003D79B}" srcOrd="0" destOrd="0" presId="urn:microsoft.com/office/officeart/2005/8/layout/cycle2"/>
    <dgm:cxn modelId="{3D2ABFA8-8BD5-C24A-A941-F2F3721F9902}" type="presOf" srcId="{0C45DB91-DF60-DD4B-9141-2F87A40DA21D}" destId="{BEA54D65-FC59-4345-959D-77F155F25DF6}" srcOrd="0" destOrd="0" presId="urn:microsoft.com/office/officeart/2005/8/layout/cycle2"/>
    <dgm:cxn modelId="{F90462BE-0B14-2842-9476-9BD75C6CEAEC}" type="presOf" srcId="{B0CEA468-196B-4745-91B8-0EE076B2CA7C}" destId="{BB6B88BC-620C-2D49-9C23-D5C79BE20F9A}" srcOrd="0" destOrd="0" presId="urn:microsoft.com/office/officeart/2005/8/layout/cycle2"/>
    <dgm:cxn modelId="{AA9D9ADD-F6A2-FE4E-8C68-D3ACF9CC91F7}" type="presOf" srcId="{C21A9D0B-C901-A04B-A75B-94B45BF7A1A3}" destId="{E1CE8F40-6E03-404D-98A5-8A940953BE72}" srcOrd="0" destOrd="0" presId="urn:microsoft.com/office/officeart/2005/8/layout/cycle2"/>
    <dgm:cxn modelId="{335CBCE0-D9AA-0B44-8D92-29AE9C5050A5}" type="presOf" srcId="{0C45DB91-DF60-DD4B-9141-2F87A40DA21D}" destId="{F1A83F38-DA0C-4340-A9B1-D8B988E27791}" srcOrd="1" destOrd="0" presId="urn:microsoft.com/office/officeart/2005/8/layout/cycle2"/>
    <dgm:cxn modelId="{FD6A1EEE-F60B-AA4E-87BF-8CC3134FF28A}" srcId="{B0CEA468-196B-4745-91B8-0EE076B2CA7C}" destId="{262A983F-7765-2640-80E7-62F069CE209F}" srcOrd="0" destOrd="0" parTransId="{A89DF6BB-F6AA-C045-AA11-43AE461DD30B}" sibTransId="{0C45DB91-DF60-DD4B-9141-2F87A40DA21D}"/>
    <dgm:cxn modelId="{DAC11FF2-9BBC-E842-88DA-356356C44011}" type="presOf" srcId="{3B6BF197-A385-4A4A-8945-BB04B5DCF0F1}" destId="{66D289CE-E681-1F49-A3DC-91751D6BE645}" srcOrd="0" destOrd="0" presId="urn:microsoft.com/office/officeart/2005/8/layout/cycle2"/>
    <dgm:cxn modelId="{E1D4B6F4-FDD9-2C43-96FD-832D99B5E848}" srcId="{B0CEA468-196B-4745-91B8-0EE076B2CA7C}" destId="{C21A9D0B-C901-A04B-A75B-94B45BF7A1A3}" srcOrd="4" destOrd="0" parTransId="{9E717F80-A299-9F45-BBFF-86FFAE9638AB}" sibTransId="{16FE9B72-A40B-564F-8ED9-1FCE92B040E3}"/>
    <dgm:cxn modelId="{8C5E4AF6-BCB8-B14B-8250-AA1605672CDE}" type="presOf" srcId="{930F6B76-3FE6-894E-9005-9E0F27A7CA18}" destId="{F99C126D-002B-5B4A-8DC1-1AE0890414BD}" srcOrd="1" destOrd="0" presId="urn:microsoft.com/office/officeart/2005/8/layout/cycle2"/>
    <dgm:cxn modelId="{412887FA-6CC2-8E43-992E-296F235CC5C0}" srcId="{B0CEA468-196B-4745-91B8-0EE076B2CA7C}" destId="{F3B4343E-4D95-A448-88D1-4E27119C105C}" srcOrd="5" destOrd="0" parTransId="{805E6DDA-0B28-E944-9E69-EBB58FE8EE0E}" sibTransId="{979BAA5E-359A-1648-A409-B181BF2B25EA}"/>
    <dgm:cxn modelId="{40E600FC-F523-C840-92BE-59D9991A20C0}" type="presParOf" srcId="{BB6B88BC-620C-2D49-9C23-D5C79BE20F9A}" destId="{5D888447-23AB-7E4F-BAB5-28A82417FE09}" srcOrd="0" destOrd="0" presId="urn:microsoft.com/office/officeart/2005/8/layout/cycle2"/>
    <dgm:cxn modelId="{83342B3C-9026-1C41-9DAA-936B5DC141B8}" type="presParOf" srcId="{BB6B88BC-620C-2D49-9C23-D5C79BE20F9A}" destId="{BEA54D65-FC59-4345-959D-77F155F25DF6}" srcOrd="1" destOrd="0" presId="urn:microsoft.com/office/officeart/2005/8/layout/cycle2"/>
    <dgm:cxn modelId="{66C39D5D-C80B-4D4D-8845-E31DF23BA0EF}" type="presParOf" srcId="{BEA54D65-FC59-4345-959D-77F155F25DF6}" destId="{F1A83F38-DA0C-4340-A9B1-D8B988E27791}" srcOrd="0" destOrd="0" presId="urn:microsoft.com/office/officeart/2005/8/layout/cycle2"/>
    <dgm:cxn modelId="{09753852-6629-6E4C-AA4F-939B4021B385}" type="presParOf" srcId="{BB6B88BC-620C-2D49-9C23-D5C79BE20F9A}" destId="{66D289CE-E681-1F49-A3DC-91751D6BE645}" srcOrd="2" destOrd="0" presId="urn:microsoft.com/office/officeart/2005/8/layout/cycle2"/>
    <dgm:cxn modelId="{2C5D3AD1-C584-6E4F-A74A-59E3576F3C1E}" type="presParOf" srcId="{BB6B88BC-620C-2D49-9C23-D5C79BE20F9A}" destId="{2485EC1A-1CF7-A74B-BE6C-206C1EEFD010}" srcOrd="3" destOrd="0" presId="urn:microsoft.com/office/officeart/2005/8/layout/cycle2"/>
    <dgm:cxn modelId="{3EDA3787-2E81-544E-ABF9-3A26141386F6}" type="presParOf" srcId="{2485EC1A-1CF7-A74B-BE6C-206C1EEFD010}" destId="{F99C126D-002B-5B4A-8DC1-1AE0890414BD}" srcOrd="0" destOrd="0" presId="urn:microsoft.com/office/officeart/2005/8/layout/cycle2"/>
    <dgm:cxn modelId="{197A0E14-6372-064F-8674-B95819445BCF}" type="presParOf" srcId="{BB6B88BC-620C-2D49-9C23-D5C79BE20F9A}" destId="{A77F46CF-0D82-4247-9D40-992F277B7F22}" srcOrd="4" destOrd="0" presId="urn:microsoft.com/office/officeart/2005/8/layout/cycle2"/>
    <dgm:cxn modelId="{53D4AD74-BEAC-9D40-80A3-C634F5880B28}" type="presParOf" srcId="{BB6B88BC-620C-2D49-9C23-D5C79BE20F9A}" destId="{8CA1ACFC-C060-9C4F-A4DF-12FA328CD769}" srcOrd="5" destOrd="0" presId="urn:microsoft.com/office/officeart/2005/8/layout/cycle2"/>
    <dgm:cxn modelId="{525D1993-857F-C543-B048-6E2C911BCD5B}" type="presParOf" srcId="{8CA1ACFC-C060-9C4F-A4DF-12FA328CD769}" destId="{F2430BA8-E875-E041-868A-63BB1C8DAD04}" srcOrd="0" destOrd="0" presId="urn:microsoft.com/office/officeart/2005/8/layout/cycle2"/>
    <dgm:cxn modelId="{76794906-1CED-E646-9F0E-2D7F21652199}" type="presParOf" srcId="{BB6B88BC-620C-2D49-9C23-D5C79BE20F9A}" destId="{7948282A-9503-1543-B304-D3109003D79B}" srcOrd="6" destOrd="0" presId="urn:microsoft.com/office/officeart/2005/8/layout/cycle2"/>
    <dgm:cxn modelId="{916989F5-2EE6-7E46-AE17-BF815DB5D928}" type="presParOf" srcId="{BB6B88BC-620C-2D49-9C23-D5C79BE20F9A}" destId="{4ACA65B4-C09D-2044-B978-72740B140543}" srcOrd="7" destOrd="0" presId="urn:microsoft.com/office/officeart/2005/8/layout/cycle2"/>
    <dgm:cxn modelId="{669F56F4-65E3-6C44-B86D-3799C29BAC1C}" type="presParOf" srcId="{4ACA65B4-C09D-2044-B978-72740B140543}" destId="{F36444AA-43FF-AF42-A179-13B64FC9DA35}" srcOrd="0" destOrd="0" presId="urn:microsoft.com/office/officeart/2005/8/layout/cycle2"/>
    <dgm:cxn modelId="{FAA41575-2B6A-5046-91B8-010EA38C4AAE}" type="presParOf" srcId="{BB6B88BC-620C-2D49-9C23-D5C79BE20F9A}" destId="{E1CE8F40-6E03-404D-98A5-8A940953BE72}" srcOrd="8" destOrd="0" presId="urn:microsoft.com/office/officeart/2005/8/layout/cycle2"/>
    <dgm:cxn modelId="{74BF8BBC-E186-A548-9BD1-AD2FA63E2F68}" type="presParOf" srcId="{BB6B88BC-620C-2D49-9C23-D5C79BE20F9A}" destId="{F65080DA-3889-4646-87B5-3922703BDB3A}" srcOrd="9" destOrd="0" presId="urn:microsoft.com/office/officeart/2005/8/layout/cycle2"/>
    <dgm:cxn modelId="{F26AA6E8-27BD-F846-A162-2181F466F17A}" type="presParOf" srcId="{F65080DA-3889-4646-87B5-3922703BDB3A}" destId="{35434243-DEF1-7D48-A139-0E87B85ED209}" srcOrd="0" destOrd="0" presId="urn:microsoft.com/office/officeart/2005/8/layout/cycle2"/>
    <dgm:cxn modelId="{A46C2CEE-2174-D74F-8642-6804AAA337EA}" type="presParOf" srcId="{BB6B88BC-620C-2D49-9C23-D5C79BE20F9A}" destId="{B9572C5B-C8C8-5646-9019-323185572763}" srcOrd="10" destOrd="0" presId="urn:microsoft.com/office/officeart/2005/8/layout/cycle2"/>
    <dgm:cxn modelId="{2E16CF09-865F-B44E-ADA9-5F32E2F25EE9}" type="presParOf" srcId="{BB6B88BC-620C-2D49-9C23-D5C79BE20F9A}" destId="{EC0DF4E5-4741-7544-AA58-BCB322D03491}" srcOrd="11" destOrd="0" presId="urn:microsoft.com/office/officeart/2005/8/layout/cycle2"/>
    <dgm:cxn modelId="{137D7C0E-510C-264C-8C79-052167E9D964}" type="presParOf" srcId="{EC0DF4E5-4741-7544-AA58-BCB322D03491}" destId="{99D0510A-F5BF-1745-979A-F5F340F82EA4}" srcOrd="0" destOrd="0" presId="urn:microsoft.com/office/officeart/2005/8/layout/cycle2"/>
    <dgm:cxn modelId="{DF7C57D5-03A1-A34D-8B44-4CE1012FD4C6}" type="presParOf" srcId="{BB6B88BC-620C-2D49-9C23-D5C79BE20F9A}" destId="{0051057B-498A-EA4C-AA55-1FBFCA38BAE9}" srcOrd="12" destOrd="0" presId="urn:microsoft.com/office/officeart/2005/8/layout/cycle2"/>
    <dgm:cxn modelId="{B89E8F09-842A-AB42-958D-7F5DD78B5A5E}" type="presParOf" srcId="{BB6B88BC-620C-2D49-9C23-D5C79BE20F9A}" destId="{5EC69B99-22EE-414C-B36A-6A33DDBF0011}" srcOrd="13" destOrd="0" presId="urn:microsoft.com/office/officeart/2005/8/layout/cycle2"/>
    <dgm:cxn modelId="{65CBE2F4-0F80-7446-BD6E-59C58FE216D8}" type="presParOf" srcId="{5EC69B99-22EE-414C-B36A-6A33DDBF0011}" destId="{1FC458D4-A065-3841-AFA6-526382C1E80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89B9B2-3BC7-C74E-B04B-F21060AC8E97}" type="doc">
      <dgm:prSet loTypeId="urn:microsoft.com/office/officeart/2005/8/layout/cycle8" loCatId="" qsTypeId="urn:microsoft.com/office/officeart/2005/8/quickstyle/simple1" qsCatId="simple" csTypeId="urn:microsoft.com/office/officeart/2005/8/colors/accent1_2" csCatId="accent1" phldr="1"/>
      <dgm:spPr/>
    </dgm:pt>
    <dgm:pt modelId="{EDF88CBC-23DA-9646-B70F-25729E99C0E3}">
      <dgm:prSet phldrT="[Text]" custT="1"/>
      <dgm:spPr>
        <a:noFill/>
      </dgm:spPr>
      <dgm:t>
        <a:bodyPr/>
        <a:lstStyle/>
        <a:p>
          <a:endParaRPr lang="en-GB" sz="2000" dirty="0">
            <a:latin typeface="Noto Sans Adlam" panose="020B0502040504020204" pitchFamily="34" charset="0"/>
            <a:ea typeface="Noto Sans Adlam" panose="020B0502040504020204" pitchFamily="34" charset="0"/>
            <a:cs typeface="Noto Sans Adlam" panose="020B0502040504020204" pitchFamily="34" charset="0"/>
          </a:endParaRPr>
        </a:p>
      </dgm:t>
    </dgm:pt>
    <dgm:pt modelId="{2D3FFE55-1380-464B-B4D8-F6CDFC3430AB}" type="parTrans" cxnId="{D80374D1-3573-3D43-BE97-2AC5A45E40BC}">
      <dgm:prSet/>
      <dgm:spPr/>
      <dgm:t>
        <a:bodyPr/>
        <a:lstStyle/>
        <a:p>
          <a:endParaRPr lang="en-GB"/>
        </a:p>
      </dgm:t>
    </dgm:pt>
    <dgm:pt modelId="{1D0ED0BB-2C6C-CC41-9DD2-8C1BFE71F3F6}" type="sibTrans" cxnId="{D80374D1-3573-3D43-BE97-2AC5A45E40BC}">
      <dgm:prSet/>
      <dgm:spPr/>
      <dgm:t>
        <a:bodyPr/>
        <a:lstStyle/>
        <a:p>
          <a:endParaRPr lang="en-GB"/>
        </a:p>
      </dgm:t>
    </dgm:pt>
    <dgm:pt modelId="{C7C9C7CA-4057-8F48-B4A7-7099D03157FA}">
      <dgm:prSet custT="1"/>
      <dgm:spPr>
        <a:noFill/>
      </dgm:spPr>
      <dgm:t>
        <a:bodyPr/>
        <a:lstStyle/>
        <a:p>
          <a:endParaRPr lang="en-GB" sz="2000" dirty="0">
            <a:latin typeface="Noto Sans Adlam" panose="020B0502040504020204" pitchFamily="34" charset="0"/>
            <a:ea typeface="Noto Sans Adlam" panose="020B0502040504020204" pitchFamily="34" charset="0"/>
            <a:cs typeface="Noto Sans Adlam" panose="020B0502040504020204" pitchFamily="34" charset="0"/>
          </a:endParaRPr>
        </a:p>
      </dgm:t>
    </dgm:pt>
    <dgm:pt modelId="{440AAF54-2BC3-DD42-B808-14EB16E806A9}" type="parTrans" cxnId="{618E7A24-1CCA-8F4F-A151-B286A5DE2B37}">
      <dgm:prSet/>
      <dgm:spPr/>
      <dgm:t>
        <a:bodyPr/>
        <a:lstStyle/>
        <a:p>
          <a:endParaRPr lang="en-GB"/>
        </a:p>
      </dgm:t>
    </dgm:pt>
    <dgm:pt modelId="{4D451A96-4336-924A-923C-7DA678230BEE}" type="sibTrans" cxnId="{618E7A24-1CCA-8F4F-A151-B286A5DE2B37}">
      <dgm:prSet/>
      <dgm:spPr/>
      <dgm:t>
        <a:bodyPr/>
        <a:lstStyle/>
        <a:p>
          <a:endParaRPr lang="en-GB"/>
        </a:p>
      </dgm:t>
    </dgm:pt>
    <dgm:pt modelId="{CD1120FB-A580-AF4D-9CAC-D8DDC54EF391}">
      <dgm:prSet/>
      <dgm:spPr>
        <a:noFill/>
      </dgm:spPr>
      <dgm:t>
        <a:bodyPr/>
        <a:lstStyle/>
        <a:p>
          <a:endParaRPr lang="en-GB"/>
        </a:p>
      </dgm:t>
    </dgm:pt>
    <dgm:pt modelId="{CC4D08B8-8198-B744-810D-6123FCA4B6A9}" type="parTrans" cxnId="{A4CB7273-6507-C04F-8EAC-EB0A50082B24}">
      <dgm:prSet/>
      <dgm:spPr/>
      <dgm:t>
        <a:bodyPr/>
        <a:lstStyle/>
        <a:p>
          <a:endParaRPr lang="en-GB"/>
        </a:p>
      </dgm:t>
    </dgm:pt>
    <dgm:pt modelId="{D4785BD0-50D7-9945-B91E-5839D9C075A6}" type="sibTrans" cxnId="{A4CB7273-6507-C04F-8EAC-EB0A50082B24}">
      <dgm:prSet/>
      <dgm:spPr/>
      <dgm:t>
        <a:bodyPr/>
        <a:lstStyle/>
        <a:p>
          <a:endParaRPr lang="en-GB"/>
        </a:p>
      </dgm:t>
    </dgm:pt>
    <dgm:pt modelId="{4F2DEAC1-0FB4-A244-9A83-A5AE2A4EA190}">
      <dgm:prSet/>
      <dgm:spPr>
        <a:noFill/>
      </dgm:spPr>
      <dgm:t>
        <a:bodyPr/>
        <a:lstStyle/>
        <a:p>
          <a:endParaRPr lang="en-GB"/>
        </a:p>
      </dgm:t>
    </dgm:pt>
    <dgm:pt modelId="{E6D8ED4F-1CF8-5744-8475-82BD5E72B020}" type="parTrans" cxnId="{71EA9F72-EBCE-DA4E-A6BD-9038956F19EB}">
      <dgm:prSet/>
      <dgm:spPr/>
      <dgm:t>
        <a:bodyPr/>
        <a:lstStyle/>
        <a:p>
          <a:endParaRPr lang="en-GB"/>
        </a:p>
      </dgm:t>
    </dgm:pt>
    <dgm:pt modelId="{3C645B8B-D370-7A45-AC2F-D07301EC1655}" type="sibTrans" cxnId="{71EA9F72-EBCE-DA4E-A6BD-9038956F19EB}">
      <dgm:prSet/>
      <dgm:spPr/>
      <dgm:t>
        <a:bodyPr/>
        <a:lstStyle/>
        <a:p>
          <a:endParaRPr lang="en-GB"/>
        </a:p>
      </dgm:t>
    </dgm:pt>
    <dgm:pt modelId="{F88D909B-4FC2-824E-A366-24703353CC93}" type="pres">
      <dgm:prSet presAssocID="{E589B9B2-3BC7-C74E-B04B-F21060AC8E97}" presName="compositeShape" presStyleCnt="0">
        <dgm:presLayoutVars>
          <dgm:chMax val="7"/>
          <dgm:dir/>
          <dgm:resizeHandles val="exact"/>
        </dgm:presLayoutVars>
      </dgm:prSet>
      <dgm:spPr/>
    </dgm:pt>
    <dgm:pt modelId="{F895F8ED-D7B7-D14D-94A3-B5C419192CE7}" type="pres">
      <dgm:prSet presAssocID="{E589B9B2-3BC7-C74E-B04B-F21060AC8E97}" presName="wedge1" presStyleLbl="node1" presStyleIdx="0" presStyleCnt="4"/>
      <dgm:spPr/>
    </dgm:pt>
    <dgm:pt modelId="{5DEBD451-7DD7-7747-9882-D99A8C09342E}" type="pres">
      <dgm:prSet presAssocID="{E589B9B2-3BC7-C74E-B04B-F21060AC8E97}" presName="dummy1a" presStyleCnt="0"/>
      <dgm:spPr/>
    </dgm:pt>
    <dgm:pt modelId="{3133084A-DE18-2C48-8FBB-4C3A2CC4E762}" type="pres">
      <dgm:prSet presAssocID="{E589B9B2-3BC7-C74E-B04B-F21060AC8E97}" presName="dummy1b" presStyleCnt="0"/>
      <dgm:spPr/>
    </dgm:pt>
    <dgm:pt modelId="{A73DA233-8A38-1F44-B8A9-A1BF75C4C23A}" type="pres">
      <dgm:prSet presAssocID="{E589B9B2-3BC7-C74E-B04B-F21060AC8E97}" presName="wedge1Tx" presStyleLbl="node1" presStyleIdx="0" presStyleCnt="4">
        <dgm:presLayoutVars>
          <dgm:chMax val="0"/>
          <dgm:chPref val="0"/>
          <dgm:bulletEnabled val="1"/>
        </dgm:presLayoutVars>
      </dgm:prSet>
      <dgm:spPr/>
    </dgm:pt>
    <dgm:pt modelId="{5969051C-17CC-A04A-9369-96F6C82FE2D6}" type="pres">
      <dgm:prSet presAssocID="{E589B9B2-3BC7-C74E-B04B-F21060AC8E97}" presName="wedge2" presStyleLbl="node1" presStyleIdx="1" presStyleCnt="4"/>
      <dgm:spPr/>
    </dgm:pt>
    <dgm:pt modelId="{5D32623A-C942-5C4E-AA27-9D80266E042E}" type="pres">
      <dgm:prSet presAssocID="{E589B9B2-3BC7-C74E-B04B-F21060AC8E97}" presName="dummy2a" presStyleCnt="0"/>
      <dgm:spPr/>
    </dgm:pt>
    <dgm:pt modelId="{95C243E6-35EE-3141-A6F6-1E59DCB025C3}" type="pres">
      <dgm:prSet presAssocID="{E589B9B2-3BC7-C74E-B04B-F21060AC8E97}" presName="dummy2b" presStyleCnt="0"/>
      <dgm:spPr/>
    </dgm:pt>
    <dgm:pt modelId="{D042FA62-9459-D042-8E97-7C4F5F8DA7D5}" type="pres">
      <dgm:prSet presAssocID="{E589B9B2-3BC7-C74E-B04B-F21060AC8E97}" presName="wedge2Tx" presStyleLbl="node1" presStyleIdx="1" presStyleCnt="4">
        <dgm:presLayoutVars>
          <dgm:chMax val="0"/>
          <dgm:chPref val="0"/>
          <dgm:bulletEnabled val="1"/>
        </dgm:presLayoutVars>
      </dgm:prSet>
      <dgm:spPr/>
    </dgm:pt>
    <dgm:pt modelId="{61B871DB-655E-474B-B0A4-00C555898B3C}" type="pres">
      <dgm:prSet presAssocID="{E589B9B2-3BC7-C74E-B04B-F21060AC8E97}" presName="wedge3" presStyleLbl="node1" presStyleIdx="2" presStyleCnt="4"/>
      <dgm:spPr/>
    </dgm:pt>
    <dgm:pt modelId="{0CE2CB75-62D1-B84B-B7D5-6C3481A452C4}" type="pres">
      <dgm:prSet presAssocID="{E589B9B2-3BC7-C74E-B04B-F21060AC8E97}" presName="dummy3a" presStyleCnt="0"/>
      <dgm:spPr/>
    </dgm:pt>
    <dgm:pt modelId="{470F3627-8A19-0645-9E74-6A895FF1FC94}" type="pres">
      <dgm:prSet presAssocID="{E589B9B2-3BC7-C74E-B04B-F21060AC8E97}" presName="dummy3b" presStyleCnt="0"/>
      <dgm:spPr/>
    </dgm:pt>
    <dgm:pt modelId="{906AB811-378E-F14C-9EF5-98122E489D36}" type="pres">
      <dgm:prSet presAssocID="{E589B9B2-3BC7-C74E-B04B-F21060AC8E97}" presName="wedge3Tx" presStyleLbl="node1" presStyleIdx="2" presStyleCnt="4">
        <dgm:presLayoutVars>
          <dgm:chMax val="0"/>
          <dgm:chPref val="0"/>
          <dgm:bulletEnabled val="1"/>
        </dgm:presLayoutVars>
      </dgm:prSet>
      <dgm:spPr/>
    </dgm:pt>
    <dgm:pt modelId="{746C4401-C8E2-5B4A-A73F-6CAFD560E4FA}" type="pres">
      <dgm:prSet presAssocID="{E589B9B2-3BC7-C74E-B04B-F21060AC8E97}" presName="wedge4" presStyleLbl="node1" presStyleIdx="3" presStyleCnt="4"/>
      <dgm:spPr/>
    </dgm:pt>
    <dgm:pt modelId="{AD7A9D8C-3B45-E840-BDAE-AD45BCFCF1DB}" type="pres">
      <dgm:prSet presAssocID="{E589B9B2-3BC7-C74E-B04B-F21060AC8E97}" presName="dummy4a" presStyleCnt="0"/>
      <dgm:spPr/>
    </dgm:pt>
    <dgm:pt modelId="{276DC791-9905-6B47-86A1-D23FE1D8EA5E}" type="pres">
      <dgm:prSet presAssocID="{E589B9B2-3BC7-C74E-B04B-F21060AC8E97}" presName="dummy4b" presStyleCnt="0"/>
      <dgm:spPr/>
    </dgm:pt>
    <dgm:pt modelId="{720388D6-36DC-3549-8B1B-EFCB6047A046}" type="pres">
      <dgm:prSet presAssocID="{E589B9B2-3BC7-C74E-B04B-F21060AC8E97}" presName="wedge4Tx" presStyleLbl="node1" presStyleIdx="3" presStyleCnt="4">
        <dgm:presLayoutVars>
          <dgm:chMax val="0"/>
          <dgm:chPref val="0"/>
          <dgm:bulletEnabled val="1"/>
        </dgm:presLayoutVars>
      </dgm:prSet>
      <dgm:spPr/>
    </dgm:pt>
    <dgm:pt modelId="{5C07B775-2C82-E94A-973C-E6F0CB42A026}" type="pres">
      <dgm:prSet presAssocID="{1D0ED0BB-2C6C-CC41-9DD2-8C1BFE71F3F6}" presName="arrowWedge1" presStyleLbl="fgSibTrans2D1" presStyleIdx="0" presStyleCnt="4"/>
      <dgm:spPr>
        <a:noFill/>
        <a:ln>
          <a:solidFill>
            <a:srgbClr val="33DB87"/>
          </a:solidFill>
        </a:ln>
      </dgm:spPr>
    </dgm:pt>
    <dgm:pt modelId="{5B54B719-4161-9041-8C39-4AC48342C1A7}" type="pres">
      <dgm:prSet presAssocID="{D4785BD0-50D7-9945-B91E-5839D9C075A6}" presName="arrowWedge2" presStyleLbl="fgSibTrans2D1" presStyleIdx="1" presStyleCnt="4"/>
      <dgm:spPr>
        <a:noFill/>
        <a:ln>
          <a:solidFill>
            <a:srgbClr val="33DB87"/>
          </a:solidFill>
        </a:ln>
      </dgm:spPr>
    </dgm:pt>
    <dgm:pt modelId="{4B7F499A-9290-5543-8BAA-43FF1391D606}" type="pres">
      <dgm:prSet presAssocID="{3C645B8B-D370-7A45-AC2F-D07301EC1655}" presName="arrowWedge3" presStyleLbl="fgSibTrans2D1" presStyleIdx="2" presStyleCnt="4"/>
      <dgm:spPr>
        <a:noFill/>
        <a:ln>
          <a:solidFill>
            <a:srgbClr val="33DB87"/>
          </a:solidFill>
        </a:ln>
      </dgm:spPr>
    </dgm:pt>
    <dgm:pt modelId="{EDA76DB0-BA65-464B-8E53-27DC5D267F33}" type="pres">
      <dgm:prSet presAssocID="{4D451A96-4336-924A-923C-7DA678230BEE}" presName="arrowWedge4" presStyleLbl="fgSibTrans2D1" presStyleIdx="3" presStyleCnt="4"/>
      <dgm:spPr>
        <a:noFill/>
        <a:ln>
          <a:solidFill>
            <a:srgbClr val="33DB87"/>
          </a:solidFill>
        </a:ln>
      </dgm:spPr>
    </dgm:pt>
  </dgm:ptLst>
  <dgm:cxnLst>
    <dgm:cxn modelId="{618E7A24-1CCA-8F4F-A151-B286A5DE2B37}" srcId="{E589B9B2-3BC7-C74E-B04B-F21060AC8E97}" destId="{C7C9C7CA-4057-8F48-B4A7-7099D03157FA}" srcOrd="3" destOrd="0" parTransId="{440AAF54-2BC3-DD42-B808-14EB16E806A9}" sibTransId="{4D451A96-4336-924A-923C-7DA678230BEE}"/>
    <dgm:cxn modelId="{C5DE4D26-9CB8-AF45-B6A0-DBA872C67160}" type="presOf" srcId="{C7C9C7CA-4057-8F48-B4A7-7099D03157FA}" destId="{720388D6-36DC-3549-8B1B-EFCB6047A046}" srcOrd="1" destOrd="0" presId="urn:microsoft.com/office/officeart/2005/8/layout/cycle8"/>
    <dgm:cxn modelId="{2C7E2A28-DD1E-0247-AFAE-424BF44A7FAE}" type="presOf" srcId="{E589B9B2-3BC7-C74E-B04B-F21060AC8E97}" destId="{F88D909B-4FC2-824E-A366-24703353CC93}" srcOrd="0" destOrd="0" presId="urn:microsoft.com/office/officeart/2005/8/layout/cycle8"/>
    <dgm:cxn modelId="{FB806C2F-A87A-4049-A767-2A8021AD44AB}" type="presOf" srcId="{C7C9C7CA-4057-8F48-B4A7-7099D03157FA}" destId="{746C4401-C8E2-5B4A-A73F-6CAFD560E4FA}" srcOrd="0" destOrd="0" presId="urn:microsoft.com/office/officeart/2005/8/layout/cycle8"/>
    <dgm:cxn modelId="{7F43006B-F8C0-0043-AA6F-8077C3E20557}" type="presOf" srcId="{CD1120FB-A580-AF4D-9CAC-D8DDC54EF391}" destId="{5969051C-17CC-A04A-9369-96F6C82FE2D6}" srcOrd="0" destOrd="0" presId="urn:microsoft.com/office/officeart/2005/8/layout/cycle8"/>
    <dgm:cxn modelId="{71EA9F72-EBCE-DA4E-A6BD-9038956F19EB}" srcId="{E589B9B2-3BC7-C74E-B04B-F21060AC8E97}" destId="{4F2DEAC1-0FB4-A244-9A83-A5AE2A4EA190}" srcOrd="2" destOrd="0" parTransId="{E6D8ED4F-1CF8-5744-8475-82BD5E72B020}" sibTransId="{3C645B8B-D370-7A45-AC2F-D07301EC1655}"/>
    <dgm:cxn modelId="{A4CB7273-6507-C04F-8EAC-EB0A50082B24}" srcId="{E589B9B2-3BC7-C74E-B04B-F21060AC8E97}" destId="{CD1120FB-A580-AF4D-9CAC-D8DDC54EF391}" srcOrd="1" destOrd="0" parTransId="{CC4D08B8-8198-B744-810D-6123FCA4B6A9}" sibTransId="{D4785BD0-50D7-9945-B91E-5839D9C075A6}"/>
    <dgm:cxn modelId="{7D781674-0209-A143-B7BA-47B203D1FDF1}" type="presOf" srcId="{EDF88CBC-23DA-9646-B70F-25729E99C0E3}" destId="{F895F8ED-D7B7-D14D-94A3-B5C419192CE7}" srcOrd="0" destOrd="0" presId="urn:microsoft.com/office/officeart/2005/8/layout/cycle8"/>
    <dgm:cxn modelId="{4EE5D874-757D-2145-B598-EEEA4239193D}" type="presOf" srcId="{CD1120FB-A580-AF4D-9CAC-D8DDC54EF391}" destId="{D042FA62-9459-D042-8E97-7C4F5F8DA7D5}" srcOrd="1" destOrd="0" presId="urn:microsoft.com/office/officeart/2005/8/layout/cycle8"/>
    <dgm:cxn modelId="{D2459387-0D11-A547-8341-7AA22F6463CC}" type="presOf" srcId="{4F2DEAC1-0FB4-A244-9A83-A5AE2A4EA190}" destId="{906AB811-378E-F14C-9EF5-98122E489D36}" srcOrd="1" destOrd="0" presId="urn:microsoft.com/office/officeart/2005/8/layout/cycle8"/>
    <dgm:cxn modelId="{4994B3C7-C889-ED4D-8191-0411A8E4FFCD}" type="presOf" srcId="{EDF88CBC-23DA-9646-B70F-25729E99C0E3}" destId="{A73DA233-8A38-1F44-B8A9-A1BF75C4C23A}" srcOrd="1" destOrd="0" presId="urn:microsoft.com/office/officeart/2005/8/layout/cycle8"/>
    <dgm:cxn modelId="{D80374D1-3573-3D43-BE97-2AC5A45E40BC}" srcId="{E589B9B2-3BC7-C74E-B04B-F21060AC8E97}" destId="{EDF88CBC-23DA-9646-B70F-25729E99C0E3}" srcOrd="0" destOrd="0" parTransId="{2D3FFE55-1380-464B-B4D8-F6CDFC3430AB}" sibTransId="{1D0ED0BB-2C6C-CC41-9DD2-8C1BFE71F3F6}"/>
    <dgm:cxn modelId="{F2B727FE-9F9F-5F4D-ACE1-105A1AC84775}" type="presOf" srcId="{4F2DEAC1-0FB4-A244-9A83-A5AE2A4EA190}" destId="{61B871DB-655E-474B-B0A4-00C555898B3C}" srcOrd="0" destOrd="0" presId="urn:microsoft.com/office/officeart/2005/8/layout/cycle8"/>
    <dgm:cxn modelId="{1F105917-4748-AE4D-AB19-8A0FA3BFB893}" type="presParOf" srcId="{F88D909B-4FC2-824E-A366-24703353CC93}" destId="{F895F8ED-D7B7-D14D-94A3-B5C419192CE7}" srcOrd="0" destOrd="0" presId="urn:microsoft.com/office/officeart/2005/8/layout/cycle8"/>
    <dgm:cxn modelId="{67A312A8-95D4-834B-851D-9227C8C693A7}" type="presParOf" srcId="{F88D909B-4FC2-824E-A366-24703353CC93}" destId="{5DEBD451-7DD7-7747-9882-D99A8C09342E}" srcOrd="1" destOrd="0" presId="urn:microsoft.com/office/officeart/2005/8/layout/cycle8"/>
    <dgm:cxn modelId="{084046DA-EFBE-8B4A-A181-8C886FF04DF6}" type="presParOf" srcId="{F88D909B-4FC2-824E-A366-24703353CC93}" destId="{3133084A-DE18-2C48-8FBB-4C3A2CC4E762}" srcOrd="2" destOrd="0" presId="urn:microsoft.com/office/officeart/2005/8/layout/cycle8"/>
    <dgm:cxn modelId="{90386378-516F-A04A-96D7-F220F4D91ACD}" type="presParOf" srcId="{F88D909B-4FC2-824E-A366-24703353CC93}" destId="{A73DA233-8A38-1F44-B8A9-A1BF75C4C23A}" srcOrd="3" destOrd="0" presId="urn:microsoft.com/office/officeart/2005/8/layout/cycle8"/>
    <dgm:cxn modelId="{AD044013-117F-1F49-9D83-89B044A541AD}" type="presParOf" srcId="{F88D909B-4FC2-824E-A366-24703353CC93}" destId="{5969051C-17CC-A04A-9369-96F6C82FE2D6}" srcOrd="4" destOrd="0" presId="urn:microsoft.com/office/officeart/2005/8/layout/cycle8"/>
    <dgm:cxn modelId="{A71D8AF6-B4A1-4F48-9A01-534F831BC010}" type="presParOf" srcId="{F88D909B-4FC2-824E-A366-24703353CC93}" destId="{5D32623A-C942-5C4E-AA27-9D80266E042E}" srcOrd="5" destOrd="0" presId="urn:microsoft.com/office/officeart/2005/8/layout/cycle8"/>
    <dgm:cxn modelId="{57E51B29-1273-0A44-ABB5-5A0EF60761C1}" type="presParOf" srcId="{F88D909B-4FC2-824E-A366-24703353CC93}" destId="{95C243E6-35EE-3141-A6F6-1E59DCB025C3}" srcOrd="6" destOrd="0" presId="urn:microsoft.com/office/officeart/2005/8/layout/cycle8"/>
    <dgm:cxn modelId="{353667F4-B3AA-7141-8DBA-AB8FDF0914FA}" type="presParOf" srcId="{F88D909B-4FC2-824E-A366-24703353CC93}" destId="{D042FA62-9459-D042-8E97-7C4F5F8DA7D5}" srcOrd="7" destOrd="0" presId="urn:microsoft.com/office/officeart/2005/8/layout/cycle8"/>
    <dgm:cxn modelId="{0E7ADFFA-5C9B-3844-928F-CA21CA503994}" type="presParOf" srcId="{F88D909B-4FC2-824E-A366-24703353CC93}" destId="{61B871DB-655E-474B-B0A4-00C555898B3C}" srcOrd="8" destOrd="0" presId="urn:microsoft.com/office/officeart/2005/8/layout/cycle8"/>
    <dgm:cxn modelId="{0D70AA14-45AB-5C45-9F27-25AC16008540}" type="presParOf" srcId="{F88D909B-4FC2-824E-A366-24703353CC93}" destId="{0CE2CB75-62D1-B84B-B7D5-6C3481A452C4}" srcOrd="9" destOrd="0" presId="urn:microsoft.com/office/officeart/2005/8/layout/cycle8"/>
    <dgm:cxn modelId="{29F6D82B-950D-4A41-9E86-0416E8545CAA}" type="presParOf" srcId="{F88D909B-4FC2-824E-A366-24703353CC93}" destId="{470F3627-8A19-0645-9E74-6A895FF1FC94}" srcOrd="10" destOrd="0" presId="urn:microsoft.com/office/officeart/2005/8/layout/cycle8"/>
    <dgm:cxn modelId="{4A7CF300-E44C-B64D-8EBA-1C73426AC0C6}" type="presParOf" srcId="{F88D909B-4FC2-824E-A366-24703353CC93}" destId="{906AB811-378E-F14C-9EF5-98122E489D36}" srcOrd="11" destOrd="0" presId="urn:microsoft.com/office/officeart/2005/8/layout/cycle8"/>
    <dgm:cxn modelId="{66A907AC-1662-7146-A670-11A2E8EB49E4}" type="presParOf" srcId="{F88D909B-4FC2-824E-A366-24703353CC93}" destId="{746C4401-C8E2-5B4A-A73F-6CAFD560E4FA}" srcOrd="12" destOrd="0" presId="urn:microsoft.com/office/officeart/2005/8/layout/cycle8"/>
    <dgm:cxn modelId="{F031A80C-F9C9-1D45-9BB7-139916CA2BCE}" type="presParOf" srcId="{F88D909B-4FC2-824E-A366-24703353CC93}" destId="{AD7A9D8C-3B45-E840-BDAE-AD45BCFCF1DB}" srcOrd="13" destOrd="0" presId="urn:microsoft.com/office/officeart/2005/8/layout/cycle8"/>
    <dgm:cxn modelId="{24D49B9B-EF3B-184B-89DC-FB069C4A9617}" type="presParOf" srcId="{F88D909B-4FC2-824E-A366-24703353CC93}" destId="{276DC791-9905-6B47-86A1-D23FE1D8EA5E}" srcOrd="14" destOrd="0" presId="urn:microsoft.com/office/officeart/2005/8/layout/cycle8"/>
    <dgm:cxn modelId="{9D0FBAF5-BBFD-7945-A61E-81E7D9D41A97}" type="presParOf" srcId="{F88D909B-4FC2-824E-A366-24703353CC93}" destId="{720388D6-36DC-3549-8B1B-EFCB6047A046}" srcOrd="15" destOrd="0" presId="urn:microsoft.com/office/officeart/2005/8/layout/cycle8"/>
    <dgm:cxn modelId="{3F9E9123-E1EF-3540-A6A5-B56E7F29B209}" type="presParOf" srcId="{F88D909B-4FC2-824E-A366-24703353CC93}" destId="{5C07B775-2C82-E94A-973C-E6F0CB42A026}" srcOrd="16" destOrd="0" presId="urn:microsoft.com/office/officeart/2005/8/layout/cycle8"/>
    <dgm:cxn modelId="{17A95844-2CD3-A64F-9725-B680A3A13510}" type="presParOf" srcId="{F88D909B-4FC2-824E-A366-24703353CC93}" destId="{5B54B719-4161-9041-8C39-4AC48342C1A7}" srcOrd="17" destOrd="0" presId="urn:microsoft.com/office/officeart/2005/8/layout/cycle8"/>
    <dgm:cxn modelId="{C91A618B-11BD-024B-A8F3-3DCCECB79B12}" type="presParOf" srcId="{F88D909B-4FC2-824E-A366-24703353CC93}" destId="{4B7F499A-9290-5543-8BAA-43FF1391D606}" srcOrd="18" destOrd="0" presId="urn:microsoft.com/office/officeart/2005/8/layout/cycle8"/>
    <dgm:cxn modelId="{34D68C5A-8CF6-ED4C-B679-B744904122E4}" type="presParOf" srcId="{F88D909B-4FC2-824E-A366-24703353CC93}" destId="{EDA76DB0-BA65-464B-8E53-27DC5D267F33}" srcOrd="19" destOrd="0" presId="urn:microsoft.com/office/officeart/2005/8/layout/cycle8"/>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84B9CA-ADE0-304A-897A-18B07726EB75}"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0947E41D-3CBA-C64D-8DDD-E679BE0238F0}">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2400" b="1" kern="1200" dirty="0">
              <a:solidFill>
                <a:srgbClr val="FFFFFF"/>
              </a:solidFill>
              <a:latin typeface="Noto Sans" panose="020B0502040504020204" pitchFamily="34" charset="0"/>
              <a:ea typeface="+mn-ea"/>
              <a:cs typeface="+mn-cs"/>
            </a:rPr>
            <a:t>ROUTINE</a:t>
          </a:r>
        </a:p>
      </dgm:t>
    </dgm:pt>
    <dgm:pt modelId="{9C03113F-7B67-B44B-8A78-1740CF5E3E9D}" type="parTrans" cxnId="{DD807DF0-7EE2-7742-9F87-CCEF0F50FE51}">
      <dgm:prSet/>
      <dgm:spPr/>
      <dgm:t>
        <a:bodyPr/>
        <a:lstStyle/>
        <a:p>
          <a:endParaRPr lang="en-US" sz="1600"/>
        </a:p>
      </dgm:t>
    </dgm:pt>
    <dgm:pt modelId="{F7AD577B-AC8F-5E42-AD85-26E75B54E74F}" type="sibTrans" cxnId="{DD807DF0-7EE2-7742-9F87-CCEF0F50FE51}">
      <dgm:prSet custT="1"/>
      <dgm:spPr>
        <a:solidFill>
          <a:schemeClr val="bg1">
            <a:lumMod val="75000"/>
          </a:schemeClr>
        </a:solidFill>
        <a:ln>
          <a:noFill/>
        </a:ln>
      </dgm:spPr>
      <dgm:t>
        <a:bodyPr/>
        <a:lstStyle/>
        <a:p>
          <a:endParaRPr lang="en-US" sz="1600"/>
        </a:p>
      </dgm:t>
    </dgm:pt>
    <dgm:pt modelId="{1145106A-64F1-954D-8B08-FFF9C20D8593}">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2400" b="1" kern="1200" dirty="0">
              <a:solidFill>
                <a:srgbClr val="FFFFFF"/>
              </a:solidFill>
              <a:latin typeface="Noto Sans" panose="020B0502040504020204" pitchFamily="34" charset="0"/>
              <a:ea typeface="+mn-ea"/>
              <a:cs typeface="+mn-cs"/>
            </a:rPr>
            <a:t>REWARD</a:t>
          </a:r>
        </a:p>
      </dgm:t>
    </dgm:pt>
    <dgm:pt modelId="{C8E0933E-30EB-1E4A-BF66-0A37F1A449C7}" type="parTrans" cxnId="{762F8B03-618A-D042-A790-9AAC1897A7D3}">
      <dgm:prSet/>
      <dgm:spPr/>
      <dgm:t>
        <a:bodyPr/>
        <a:lstStyle/>
        <a:p>
          <a:endParaRPr lang="en-GB"/>
        </a:p>
      </dgm:t>
    </dgm:pt>
    <dgm:pt modelId="{3EA3F7C2-11F1-7B4D-B2A4-971AD7FFFB59}" type="sibTrans" cxnId="{762F8B03-618A-D042-A790-9AAC1897A7D3}">
      <dgm:prSet/>
      <dgm:spPr>
        <a:solidFill>
          <a:schemeClr val="bg1">
            <a:lumMod val="75000"/>
          </a:schemeClr>
        </a:solidFill>
      </dgm:spPr>
      <dgm:t>
        <a:bodyPr/>
        <a:lstStyle/>
        <a:p>
          <a:endParaRPr lang="en-GB"/>
        </a:p>
      </dgm:t>
    </dgm:pt>
    <dgm:pt modelId="{437B5F4C-0E0D-6A4B-93F6-1B96BE5CC1E4}">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2400" b="1" kern="1200" dirty="0">
              <a:solidFill>
                <a:srgbClr val="FFFFFF"/>
              </a:solidFill>
              <a:latin typeface="Noto Sans" panose="020B0502040504020204" pitchFamily="34" charset="0"/>
              <a:ea typeface="+mn-ea"/>
              <a:cs typeface="+mn-cs"/>
            </a:rPr>
            <a:t>CUE</a:t>
          </a:r>
        </a:p>
      </dgm:t>
    </dgm:pt>
    <dgm:pt modelId="{EED4E4EB-2BFF-9C45-BC53-F8FA07E38003}" type="parTrans" cxnId="{052807C9-C6BA-524B-BD9A-935059A8BFDC}">
      <dgm:prSet/>
      <dgm:spPr/>
      <dgm:t>
        <a:bodyPr/>
        <a:lstStyle/>
        <a:p>
          <a:endParaRPr lang="en-GB"/>
        </a:p>
      </dgm:t>
    </dgm:pt>
    <dgm:pt modelId="{313096E8-C25D-394E-B5C8-E7C653BDC805}" type="sibTrans" cxnId="{052807C9-C6BA-524B-BD9A-935059A8BFDC}">
      <dgm:prSet/>
      <dgm:spPr>
        <a:solidFill>
          <a:schemeClr val="bg1">
            <a:lumMod val="75000"/>
          </a:schemeClr>
        </a:solidFill>
      </dgm:spPr>
      <dgm:t>
        <a:bodyPr/>
        <a:lstStyle/>
        <a:p>
          <a:endParaRPr lang="en-GB"/>
        </a:p>
      </dgm:t>
    </dgm:pt>
    <dgm:pt modelId="{E3213D4D-C911-9442-939E-E964A693E79B}" type="pres">
      <dgm:prSet presAssocID="{7E84B9CA-ADE0-304A-897A-18B07726EB75}" presName="cycle" presStyleCnt="0">
        <dgm:presLayoutVars>
          <dgm:dir/>
          <dgm:resizeHandles val="exact"/>
        </dgm:presLayoutVars>
      </dgm:prSet>
      <dgm:spPr/>
    </dgm:pt>
    <dgm:pt modelId="{60B32726-B542-6449-9FAA-D7EED3559052}" type="pres">
      <dgm:prSet presAssocID="{437B5F4C-0E0D-6A4B-93F6-1B96BE5CC1E4}" presName="node" presStyleLbl="node1" presStyleIdx="0" presStyleCnt="3">
        <dgm:presLayoutVars>
          <dgm:bulletEnabled val="1"/>
        </dgm:presLayoutVars>
      </dgm:prSet>
      <dgm:spPr/>
    </dgm:pt>
    <dgm:pt modelId="{0C76859E-88CD-C04B-8F41-FB8967AB4A31}" type="pres">
      <dgm:prSet presAssocID="{313096E8-C25D-394E-B5C8-E7C653BDC805}" presName="sibTrans" presStyleLbl="sibTrans2D1" presStyleIdx="0" presStyleCnt="3"/>
      <dgm:spPr/>
    </dgm:pt>
    <dgm:pt modelId="{2A28532C-1264-E44D-93F4-495B955E5F36}" type="pres">
      <dgm:prSet presAssocID="{313096E8-C25D-394E-B5C8-E7C653BDC805}" presName="connectorText" presStyleLbl="sibTrans2D1" presStyleIdx="0" presStyleCnt="3"/>
      <dgm:spPr/>
    </dgm:pt>
    <dgm:pt modelId="{6B4D9722-DE57-784B-8176-D5BE5FCB961D}" type="pres">
      <dgm:prSet presAssocID="{0947E41D-3CBA-C64D-8DDD-E679BE0238F0}" presName="node" presStyleLbl="node1" presStyleIdx="1" presStyleCnt="3" custScaleX="103937" custScaleY="103937">
        <dgm:presLayoutVars>
          <dgm:bulletEnabled val="1"/>
        </dgm:presLayoutVars>
      </dgm:prSet>
      <dgm:spPr>
        <a:xfrm>
          <a:off x="3930351" y="-16028"/>
          <a:ext cx="1868981" cy="1868981"/>
        </a:xfrm>
        <a:prstGeom prst="ellipse">
          <a:avLst/>
        </a:prstGeom>
      </dgm:spPr>
    </dgm:pt>
    <dgm:pt modelId="{CA3FBE33-4AFF-B24F-8E94-5403662E826D}" type="pres">
      <dgm:prSet presAssocID="{F7AD577B-AC8F-5E42-AD85-26E75B54E74F}" presName="sibTrans" presStyleLbl="sibTrans2D1" presStyleIdx="1" presStyleCnt="3"/>
      <dgm:spPr/>
    </dgm:pt>
    <dgm:pt modelId="{E0ED2DE6-49F3-964E-9D70-10513ECA1DC1}" type="pres">
      <dgm:prSet presAssocID="{F7AD577B-AC8F-5E42-AD85-26E75B54E74F}" presName="connectorText" presStyleLbl="sibTrans2D1" presStyleIdx="1" presStyleCnt="3"/>
      <dgm:spPr/>
    </dgm:pt>
    <dgm:pt modelId="{74BF3BEF-F948-4744-9CBE-AE340D17413E}" type="pres">
      <dgm:prSet presAssocID="{1145106A-64F1-954D-8B08-FFF9C20D8593}" presName="node" presStyleLbl="node1" presStyleIdx="2" presStyleCnt="3">
        <dgm:presLayoutVars>
          <dgm:bulletEnabled val="1"/>
        </dgm:presLayoutVars>
      </dgm:prSet>
      <dgm:spPr/>
    </dgm:pt>
    <dgm:pt modelId="{50A7819E-7ECF-BF4C-B89E-465C53824FF6}" type="pres">
      <dgm:prSet presAssocID="{3EA3F7C2-11F1-7B4D-B2A4-971AD7FFFB59}" presName="sibTrans" presStyleLbl="sibTrans2D1" presStyleIdx="2" presStyleCnt="3"/>
      <dgm:spPr/>
    </dgm:pt>
    <dgm:pt modelId="{2C2C9A8C-517E-8F49-A7E4-DB84417291FF}" type="pres">
      <dgm:prSet presAssocID="{3EA3F7C2-11F1-7B4D-B2A4-971AD7FFFB59}" presName="connectorText" presStyleLbl="sibTrans2D1" presStyleIdx="2" presStyleCnt="3"/>
      <dgm:spPr/>
    </dgm:pt>
  </dgm:ptLst>
  <dgm:cxnLst>
    <dgm:cxn modelId="{762F8B03-618A-D042-A790-9AAC1897A7D3}" srcId="{7E84B9CA-ADE0-304A-897A-18B07726EB75}" destId="{1145106A-64F1-954D-8B08-FFF9C20D8593}" srcOrd="2" destOrd="0" parTransId="{C8E0933E-30EB-1E4A-BF66-0A37F1A449C7}" sibTransId="{3EA3F7C2-11F1-7B4D-B2A4-971AD7FFFB59}"/>
    <dgm:cxn modelId="{2DBB742D-A9BA-F44D-A3FF-7A5729859F67}" type="presOf" srcId="{313096E8-C25D-394E-B5C8-E7C653BDC805}" destId="{2A28532C-1264-E44D-93F4-495B955E5F36}" srcOrd="1" destOrd="0" presId="urn:microsoft.com/office/officeart/2005/8/layout/cycle2"/>
    <dgm:cxn modelId="{921B4A40-E8BF-BA4B-B928-DE0EAF935444}" type="presOf" srcId="{7E84B9CA-ADE0-304A-897A-18B07726EB75}" destId="{E3213D4D-C911-9442-939E-E964A693E79B}" srcOrd="0" destOrd="0" presId="urn:microsoft.com/office/officeart/2005/8/layout/cycle2"/>
    <dgm:cxn modelId="{84FB8B7E-AA6D-324B-B725-235DA44D2ED9}" type="presOf" srcId="{3EA3F7C2-11F1-7B4D-B2A4-971AD7FFFB59}" destId="{2C2C9A8C-517E-8F49-A7E4-DB84417291FF}" srcOrd="1" destOrd="0" presId="urn:microsoft.com/office/officeart/2005/8/layout/cycle2"/>
    <dgm:cxn modelId="{9654F597-0C5B-EA4F-8BA7-8321003A4F25}" type="presOf" srcId="{313096E8-C25D-394E-B5C8-E7C653BDC805}" destId="{0C76859E-88CD-C04B-8F41-FB8967AB4A31}" srcOrd="0" destOrd="0" presId="urn:microsoft.com/office/officeart/2005/8/layout/cycle2"/>
    <dgm:cxn modelId="{107510C1-1F52-6B4F-A12F-0BFCA3C25A3D}" type="presOf" srcId="{0947E41D-3CBA-C64D-8DDD-E679BE0238F0}" destId="{6B4D9722-DE57-784B-8176-D5BE5FCB961D}" srcOrd="0" destOrd="0" presId="urn:microsoft.com/office/officeart/2005/8/layout/cycle2"/>
    <dgm:cxn modelId="{052807C9-C6BA-524B-BD9A-935059A8BFDC}" srcId="{7E84B9CA-ADE0-304A-897A-18B07726EB75}" destId="{437B5F4C-0E0D-6A4B-93F6-1B96BE5CC1E4}" srcOrd="0" destOrd="0" parTransId="{EED4E4EB-2BFF-9C45-BC53-F8FA07E38003}" sibTransId="{313096E8-C25D-394E-B5C8-E7C653BDC805}"/>
    <dgm:cxn modelId="{8DFE10DC-B032-4E41-9223-B351BA0AA98D}" type="presOf" srcId="{F7AD577B-AC8F-5E42-AD85-26E75B54E74F}" destId="{E0ED2DE6-49F3-964E-9D70-10513ECA1DC1}" srcOrd="1" destOrd="0" presId="urn:microsoft.com/office/officeart/2005/8/layout/cycle2"/>
    <dgm:cxn modelId="{014956ED-BEEB-9B44-B436-052E36077AF3}" type="presOf" srcId="{F7AD577B-AC8F-5E42-AD85-26E75B54E74F}" destId="{CA3FBE33-4AFF-B24F-8E94-5403662E826D}" srcOrd="0" destOrd="0" presId="urn:microsoft.com/office/officeart/2005/8/layout/cycle2"/>
    <dgm:cxn modelId="{DD807DF0-7EE2-7742-9F87-CCEF0F50FE51}" srcId="{7E84B9CA-ADE0-304A-897A-18B07726EB75}" destId="{0947E41D-3CBA-C64D-8DDD-E679BE0238F0}" srcOrd="1" destOrd="0" parTransId="{9C03113F-7B67-B44B-8A78-1740CF5E3E9D}" sibTransId="{F7AD577B-AC8F-5E42-AD85-26E75B54E74F}"/>
    <dgm:cxn modelId="{C872A6F1-ED0F-A844-A3A7-748B67EF9531}" type="presOf" srcId="{3EA3F7C2-11F1-7B4D-B2A4-971AD7FFFB59}" destId="{50A7819E-7ECF-BF4C-B89E-465C53824FF6}" srcOrd="0" destOrd="0" presId="urn:microsoft.com/office/officeart/2005/8/layout/cycle2"/>
    <dgm:cxn modelId="{67B38AF6-686E-5641-9CAC-EA1093B32644}" type="presOf" srcId="{1145106A-64F1-954D-8B08-FFF9C20D8593}" destId="{74BF3BEF-F948-4744-9CBE-AE340D17413E}" srcOrd="0" destOrd="0" presId="urn:microsoft.com/office/officeart/2005/8/layout/cycle2"/>
    <dgm:cxn modelId="{EAD3D8F7-8653-F248-9295-684D745C7B69}" type="presOf" srcId="{437B5F4C-0E0D-6A4B-93F6-1B96BE5CC1E4}" destId="{60B32726-B542-6449-9FAA-D7EED3559052}" srcOrd="0" destOrd="0" presId="urn:microsoft.com/office/officeart/2005/8/layout/cycle2"/>
    <dgm:cxn modelId="{F6FA6D7F-50ED-B64F-B418-3C4A9DB3A160}" type="presParOf" srcId="{E3213D4D-C911-9442-939E-E964A693E79B}" destId="{60B32726-B542-6449-9FAA-D7EED3559052}" srcOrd="0" destOrd="0" presId="urn:microsoft.com/office/officeart/2005/8/layout/cycle2"/>
    <dgm:cxn modelId="{F8A18364-F752-624E-8DAA-30257A81B272}" type="presParOf" srcId="{E3213D4D-C911-9442-939E-E964A693E79B}" destId="{0C76859E-88CD-C04B-8F41-FB8967AB4A31}" srcOrd="1" destOrd="0" presId="urn:microsoft.com/office/officeart/2005/8/layout/cycle2"/>
    <dgm:cxn modelId="{F82105FB-A565-D142-A422-40C80757C4DC}" type="presParOf" srcId="{0C76859E-88CD-C04B-8F41-FB8967AB4A31}" destId="{2A28532C-1264-E44D-93F4-495B955E5F36}" srcOrd="0" destOrd="0" presId="urn:microsoft.com/office/officeart/2005/8/layout/cycle2"/>
    <dgm:cxn modelId="{1FCF4815-6AE4-0949-B379-4D96AC54A6BF}" type="presParOf" srcId="{E3213D4D-C911-9442-939E-E964A693E79B}" destId="{6B4D9722-DE57-784B-8176-D5BE5FCB961D}" srcOrd="2" destOrd="0" presId="urn:microsoft.com/office/officeart/2005/8/layout/cycle2"/>
    <dgm:cxn modelId="{A58B3B08-D862-B647-8FD2-EF334E357B88}" type="presParOf" srcId="{E3213D4D-C911-9442-939E-E964A693E79B}" destId="{CA3FBE33-4AFF-B24F-8E94-5403662E826D}" srcOrd="3" destOrd="0" presId="urn:microsoft.com/office/officeart/2005/8/layout/cycle2"/>
    <dgm:cxn modelId="{562C5D43-2A41-C941-9142-AFFFBC5E3538}" type="presParOf" srcId="{CA3FBE33-4AFF-B24F-8E94-5403662E826D}" destId="{E0ED2DE6-49F3-964E-9D70-10513ECA1DC1}" srcOrd="0" destOrd="0" presId="urn:microsoft.com/office/officeart/2005/8/layout/cycle2"/>
    <dgm:cxn modelId="{FCA6BC17-EA97-CA43-BBE4-4CF3C08FF6E6}" type="presParOf" srcId="{E3213D4D-C911-9442-939E-E964A693E79B}" destId="{74BF3BEF-F948-4744-9CBE-AE340D17413E}" srcOrd="4" destOrd="0" presId="urn:microsoft.com/office/officeart/2005/8/layout/cycle2"/>
    <dgm:cxn modelId="{A41D6D44-29D4-924C-A89E-39F03508801A}" type="presParOf" srcId="{E3213D4D-C911-9442-939E-E964A693E79B}" destId="{50A7819E-7ECF-BF4C-B89E-465C53824FF6}" srcOrd="5" destOrd="0" presId="urn:microsoft.com/office/officeart/2005/8/layout/cycle2"/>
    <dgm:cxn modelId="{646021E6-8E17-CB41-A35C-AF28138B1269}" type="presParOf" srcId="{50A7819E-7ECF-BF4C-B89E-465C53824FF6}" destId="{2C2C9A8C-517E-8F49-A7E4-DB84417291FF}"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8A75A-A88D-D741-B8CF-FF0F397E6019}">
      <dsp:nvSpPr>
        <dsp:cNvPr id="0" name=""/>
        <dsp:cNvSpPr/>
      </dsp:nvSpPr>
      <dsp:spPr>
        <a:xfrm>
          <a:off x="5258183" y="2210105"/>
          <a:ext cx="2177126" cy="2177126"/>
        </a:xfrm>
        <a:prstGeom prst="ellipse">
          <a:avLst/>
        </a:prstGeom>
        <a:solidFill>
          <a:schemeClr val="accent2">
            <a:alpha val="8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POTENTIAL BENEFITS</a:t>
          </a:r>
        </a:p>
      </dsp:txBody>
      <dsp:txXfrm>
        <a:off x="5577016" y="2528938"/>
        <a:ext cx="1539460" cy="1539460"/>
      </dsp:txXfrm>
    </dsp:sp>
    <dsp:sp modelId="{09444C9C-AC94-844A-8EE7-D7E6FB703FFB}">
      <dsp:nvSpPr>
        <dsp:cNvPr id="0" name=""/>
        <dsp:cNvSpPr/>
      </dsp:nvSpPr>
      <dsp:spPr>
        <a:xfrm rot="16202728">
          <a:off x="6040230" y="1902482"/>
          <a:ext cx="615248" cy="0"/>
        </a:xfrm>
        <a:custGeom>
          <a:avLst/>
          <a:gdLst/>
          <a:ahLst/>
          <a:cxnLst/>
          <a:rect l="0" t="0" r="0" b="0"/>
          <a:pathLst>
            <a:path>
              <a:moveTo>
                <a:pt x="0" y="0"/>
              </a:moveTo>
              <a:lnTo>
                <a:pt x="367154" y="0"/>
              </a:lnTo>
            </a:path>
          </a:pathLst>
        </a:custGeom>
        <a:noFill/>
        <a:ln w="38100" cap="flat" cmpd="sng" algn="ctr">
          <a:solidFill>
            <a:srgbClr val="AAAAAA"/>
          </a:solidFill>
          <a:prstDash val="solid"/>
          <a:miter lim="800000"/>
        </a:ln>
        <a:effectLst/>
      </dsp:spPr>
      <dsp:style>
        <a:lnRef idx="2">
          <a:scrgbClr r="0" g="0" b="0"/>
        </a:lnRef>
        <a:fillRef idx="0">
          <a:scrgbClr r="0" g="0" b="0"/>
        </a:fillRef>
        <a:effectRef idx="0">
          <a:scrgbClr r="0" g="0" b="0"/>
        </a:effectRef>
        <a:fontRef idx="minor"/>
      </dsp:style>
    </dsp:sp>
    <dsp:sp modelId="{1A6A6043-FEC9-6843-BE16-AA28C0197E3C}">
      <dsp:nvSpPr>
        <dsp:cNvPr id="0" name=""/>
        <dsp:cNvSpPr/>
      </dsp:nvSpPr>
      <dsp:spPr>
        <a:xfrm>
          <a:off x="5380509" y="520013"/>
          <a:ext cx="1936032" cy="1074844"/>
        </a:xfrm>
        <a:prstGeom prst="roundRect">
          <a:avLst/>
        </a:prstGeom>
        <a:solidFill>
          <a:srgbClr val="AAAAAA"/>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b="1" kern="1200" dirty="0"/>
            <a:t>Cost savings</a:t>
          </a:r>
          <a:endParaRPr lang="en-US" sz="1400" b="1" kern="1200" dirty="0">
            <a:solidFill>
              <a:srgbClr val="FFFFFF"/>
            </a:solidFill>
            <a:latin typeface="Noto Sans" panose="020B0502040504020204" pitchFamily="34" charset="0"/>
            <a:ea typeface="+mn-ea"/>
            <a:cs typeface="+mn-cs"/>
          </a:endParaRPr>
        </a:p>
      </dsp:txBody>
      <dsp:txXfrm>
        <a:off x="5432979" y="572483"/>
        <a:ext cx="1831092" cy="969904"/>
      </dsp:txXfrm>
    </dsp:sp>
    <dsp:sp modelId="{D03A8933-8A61-254A-8A04-3C21BB771587}">
      <dsp:nvSpPr>
        <dsp:cNvPr id="0" name=""/>
        <dsp:cNvSpPr/>
      </dsp:nvSpPr>
      <dsp:spPr>
        <a:xfrm rot="19420637">
          <a:off x="7400643" y="2392695"/>
          <a:ext cx="356825" cy="0"/>
        </a:xfrm>
        <a:custGeom>
          <a:avLst/>
          <a:gdLst/>
          <a:ahLst/>
          <a:cxnLst/>
          <a:rect l="0" t="0" r="0" b="0"/>
          <a:pathLst>
            <a:path>
              <a:moveTo>
                <a:pt x="0" y="0"/>
              </a:moveTo>
              <a:lnTo>
                <a:pt x="356825" y="0"/>
              </a:lnTo>
            </a:path>
          </a:pathLst>
        </a:custGeom>
        <a:noFill/>
        <a:ln w="381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DAD00853-FC8E-F241-B741-60CA0F9FA00C}">
      <dsp:nvSpPr>
        <dsp:cNvPr id="0" name=""/>
        <dsp:cNvSpPr/>
      </dsp:nvSpPr>
      <dsp:spPr>
        <a:xfrm>
          <a:off x="7594230" y="1203326"/>
          <a:ext cx="1731181" cy="1083689"/>
        </a:xfrm>
        <a:prstGeom prst="roundRect">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1" kern="1200" dirty="0"/>
            <a:t>Less waste (time, resources, money)</a:t>
          </a:r>
        </a:p>
      </dsp:txBody>
      <dsp:txXfrm>
        <a:off x="7647131" y="1256227"/>
        <a:ext cx="1625379" cy="977887"/>
      </dsp:txXfrm>
    </dsp:sp>
    <dsp:sp modelId="{91FCC180-4DC5-274A-ADC9-EEDD0C0A5E98}">
      <dsp:nvSpPr>
        <dsp:cNvPr id="0" name=""/>
        <dsp:cNvSpPr/>
      </dsp:nvSpPr>
      <dsp:spPr>
        <a:xfrm rot="932781">
          <a:off x="7422383" y="3696201"/>
          <a:ext cx="706660" cy="0"/>
        </a:xfrm>
        <a:custGeom>
          <a:avLst/>
          <a:gdLst/>
          <a:ahLst/>
          <a:cxnLst/>
          <a:rect l="0" t="0" r="0" b="0"/>
          <a:pathLst>
            <a:path>
              <a:moveTo>
                <a:pt x="0" y="0"/>
              </a:moveTo>
              <a:lnTo>
                <a:pt x="706660" y="0"/>
              </a:lnTo>
            </a:path>
          </a:pathLst>
        </a:custGeom>
        <a:noFill/>
        <a:ln w="381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76F6AD12-9281-FD45-A360-44D2791D1762}">
      <dsp:nvSpPr>
        <dsp:cNvPr id="0" name=""/>
        <dsp:cNvSpPr/>
      </dsp:nvSpPr>
      <dsp:spPr>
        <a:xfrm>
          <a:off x="8116117" y="3489859"/>
          <a:ext cx="1731181" cy="1083689"/>
        </a:xfrm>
        <a:prstGeom prst="roundRect">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1" kern="1200" dirty="0"/>
            <a:t>Increased operational efficiency</a:t>
          </a:r>
        </a:p>
      </dsp:txBody>
      <dsp:txXfrm>
        <a:off x="8169018" y="3542760"/>
        <a:ext cx="1625379" cy="977887"/>
      </dsp:txXfrm>
    </dsp:sp>
    <dsp:sp modelId="{F111F660-8281-2045-938F-B2AC0690EF04}">
      <dsp:nvSpPr>
        <dsp:cNvPr id="0" name=""/>
        <dsp:cNvSpPr/>
      </dsp:nvSpPr>
      <dsp:spPr>
        <a:xfrm rot="3926720">
          <a:off x="6543284" y="4855374"/>
          <a:ext cx="1029376" cy="0"/>
        </a:xfrm>
        <a:custGeom>
          <a:avLst/>
          <a:gdLst/>
          <a:ahLst/>
          <a:cxnLst/>
          <a:rect l="0" t="0" r="0" b="0"/>
          <a:pathLst>
            <a:path>
              <a:moveTo>
                <a:pt x="0" y="0"/>
              </a:moveTo>
              <a:lnTo>
                <a:pt x="1029376" y="0"/>
              </a:lnTo>
            </a:path>
          </a:pathLst>
        </a:custGeom>
        <a:noFill/>
        <a:ln w="381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DFE807E3-476E-D14D-BBA0-7A3DA83D6F8F}">
      <dsp:nvSpPr>
        <dsp:cNvPr id="0" name=""/>
        <dsp:cNvSpPr/>
      </dsp:nvSpPr>
      <dsp:spPr>
        <a:xfrm>
          <a:off x="6653824" y="5323517"/>
          <a:ext cx="1731181" cy="1083689"/>
        </a:xfrm>
        <a:prstGeom prst="roundRect">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1" kern="1200" dirty="0"/>
            <a:t>Increased customer satisfaction</a:t>
          </a:r>
        </a:p>
      </dsp:txBody>
      <dsp:txXfrm>
        <a:off x="6706725" y="5376418"/>
        <a:ext cx="1625379" cy="977887"/>
      </dsp:txXfrm>
    </dsp:sp>
    <dsp:sp modelId="{5E05A0C8-7318-C448-A827-9841D129BDBD}">
      <dsp:nvSpPr>
        <dsp:cNvPr id="0" name=""/>
        <dsp:cNvSpPr/>
      </dsp:nvSpPr>
      <dsp:spPr>
        <a:xfrm rot="6873280">
          <a:off x="5120832" y="4855374"/>
          <a:ext cx="1029376" cy="0"/>
        </a:xfrm>
        <a:custGeom>
          <a:avLst/>
          <a:gdLst/>
          <a:ahLst/>
          <a:cxnLst/>
          <a:rect l="0" t="0" r="0" b="0"/>
          <a:pathLst>
            <a:path>
              <a:moveTo>
                <a:pt x="0" y="0"/>
              </a:moveTo>
              <a:lnTo>
                <a:pt x="1029376" y="0"/>
              </a:lnTo>
            </a:path>
          </a:pathLst>
        </a:custGeom>
        <a:noFill/>
        <a:ln w="381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4071959C-57E1-D042-B6F7-5C3A1814CD79}">
      <dsp:nvSpPr>
        <dsp:cNvPr id="0" name=""/>
        <dsp:cNvSpPr/>
      </dsp:nvSpPr>
      <dsp:spPr>
        <a:xfrm>
          <a:off x="4308488" y="5323517"/>
          <a:ext cx="1731181" cy="1083689"/>
        </a:xfrm>
        <a:prstGeom prst="roundRect">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1" kern="1200" dirty="0"/>
            <a:t>Improved learning &amp; knowledge sharing </a:t>
          </a:r>
        </a:p>
      </dsp:txBody>
      <dsp:txXfrm>
        <a:off x="4361389" y="5376418"/>
        <a:ext cx="1625379" cy="977887"/>
      </dsp:txXfrm>
    </dsp:sp>
    <dsp:sp modelId="{F41DB63C-AF7F-044A-B51E-F7EECEF71AE0}">
      <dsp:nvSpPr>
        <dsp:cNvPr id="0" name=""/>
        <dsp:cNvSpPr/>
      </dsp:nvSpPr>
      <dsp:spPr>
        <a:xfrm rot="9867219">
          <a:off x="4564449" y="3696201"/>
          <a:ext cx="706660" cy="0"/>
        </a:xfrm>
        <a:custGeom>
          <a:avLst/>
          <a:gdLst/>
          <a:ahLst/>
          <a:cxnLst/>
          <a:rect l="0" t="0" r="0" b="0"/>
          <a:pathLst>
            <a:path>
              <a:moveTo>
                <a:pt x="0" y="0"/>
              </a:moveTo>
              <a:lnTo>
                <a:pt x="706660" y="0"/>
              </a:lnTo>
            </a:path>
          </a:pathLst>
        </a:custGeom>
        <a:noFill/>
        <a:ln w="381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D3FB49C7-4CC6-784E-8921-E83C505F3D9A}">
      <dsp:nvSpPr>
        <dsp:cNvPr id="0" name=""/>
        <dsp:cNvSpPr/>
      </dsp:nvSpPr>
      <dsp:spPr>
        <a:xfrm>
          <a:off x="2846195" y="3489859"/>
          <a:ext cx="1731181" cy="1083689"/>
        </a:xfrm>
        <a:prstGeom prst="roundRect">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1" kern="1200" dirty="0"/>
            <a:t>Increased product/service quality</a:t>
          </a:r>
        </a:p>
      </dsp:txBody>
      <dsp:txXfrm>
        <a:off x="2899096" y="3542760"/>
        <a:ext cx="1625379" cy="977887"/>
      </dsp:txXfrm>
    </dsp:sp>
    <dsp:sp modelId="{924D1E29-D499-8448-BE69-1DDBCFE57382}">
      <dsp:nvSpPr>
        <dsp:cNvPr id="0" name=""/>
        <dsp:cNvSpPr/>
      </dsp:nvSpPr>
      <dsp:spPr>
        <a:xfrm rot="12979363">
          <a:off x="4936024" y="2392695"/>
          <a:ext cx="356825" cy="0"/>
        </a:xfrm>
        <a:custGeom>
          <a:avLst/>
          <a:gdLst/>
          <a:ahLst/>
          <a:cxnLst/>
          <a:rect l="0" t="0" r="0" b="0"/>
          <a:pathLst>
            <a:path>
              <a:moveTo>
                <a:pt x="0" y="0"/>
              </a:moveTo>
              <a:lnTo>
                <a:pt x="356825" y="0"/>
              </a:lnTo>
            </a:path>
          </a:pathLst>
        </a:custGeom>
        <a:noFill/>
        <a:ln w="381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27A06B71-50C1-C444-817E-E10DAD452209}">
      <dsp:nvSpPr>
        <dsp:cNvPr id="0" name=""/>
        <dsp:cNvSpPr/>
      </dsp:nvSpPr>
      <dsp:spPr>
        <a:xfrm>
          <a:off x="3368081" y="1203326"/>
          <a:ext cx="1731181" cy="1083689"/>
        </a:xfrm>
        <a:prstGeom prst="roundRect">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1" kern="1200" dirty="0"/>
            <a:t>Shorter feedback loop &amp; time to value creation</a:t>
          </a:r>
        </a:p>
      </dsp:txBody>
      <dsp:txXfrm>
        <a:off x="3420982" y="1256227"/>
        <a:ext cx="1625379" cy="97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32726-B542-6449-9FAA-D7EED3559052}">
      <dsp:nvSpPr>
        <dsp:cNvPr id="0" name=""/>
        <dsp:cNvSpPr/>
      </dsp:nvSpPr>
      <dsp:spPr>
        <a:xfrm>
          <a:off x="4444071" y="1379"/>
          <a:ext cx="1664270" cy="1664270"/>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Choose a topic to focus on</a:t>
          </a:r>
        </a:p>
      </dsp:txBody>
      <dsp:txXfrm>
        <a:off x="4687798" y="245106"/>
        <a:ext cx="1176816" cy="1176816"/>
      </dsp:txXfrm>
    </dsp:sp>
    <dsp:sp modelId="{0C76859E-88CD-C04B-8F41-FB8967AB4A31}">
      <dsp:nvSpPr>
        <dsp:cNvPr id="0" name=""/>
        <dsp:cNvSpPr/>
      </dsp:nvSpPr>
      <dsp:spPr>
        <a:xfrm rot="1800000">
          <a:off x="6121516" y="1163738"/>
          <a:ext cx="426190" cy="561691"/>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130081" y="1244112"/>
        <a:ext cx="298333" cy="337015"/>
      </dsp:txXfrm>
    </dsp:sp>
    <dsp:sp modelId="{6B4D9722-DE57-784B-8176-D5BE5FCB961D}">
      <dsp:nvSpPr>
        <dsp:cNvPr id="0" name=""/>
        <dsp:cNvSpPr/>
      </dsp:nvSpPr>
      <dsp:spPr>
        <a:xfrm>
          <a:off x="6577383" y="1219200"/>
          <a:ext cx="1729793" cy="1729793"/>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Plan the walk</a:t>
          </a:r>
        </a:p>
      </dsp:txBody>
      <dsp:txXfrm>
        <a:off x="6830705" y="1472522"/>
        <a:ext cx="1223149" cy="1223149"/>
      </dsp:txXfrm>
    </dsp:sp>
    <dsp:sp modelId="{CA3FBE33-4AFF-B24F-8E94-5403662E826D}">
      <dsp:nvSpPr>
        <dsp:cNvPr id="0" name=""/>
        <dsp:cNvSpPr/>
      </dsp:nvSpPr>
      <dsp:spPr>
        <a:xfrm rot="5400000">
          <a:off x="7229184" y="3058152"/>
          <a:ext cx="426190" cy="561691"/>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293113" y="3106562"/>
        <a:ext cx="298333" cy="337015"/>
      </dsp:txXfrm>
    </dsp:sp>
    <dsp:sp modelId="{74BF3BEF-F948-4744-9CBE-AE340D17413E}">
      <dsp:nvSpPr>
        <dsp:cNvPr id="0" name=""/>
        <dsp:cNvSpPr/>
      </dsp:nvSpPr>
      <dsp:spPr>
        <a:xfrm>
          <a:off x="6610144" y="3753127"/>
          <a:ext cx="1664270" cy="1664270"/>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Prepare the team</a:t>
          </a:r>
        </a:p>
      </dsp:txBody>
      <dsp:txXfrm>
        <a:off x="6853871" y="3996854"/>
        <a:ext cx="1176816" cy="1176816"/>
      </dsp:txXfrm>
    </dsp:sp>
    <dsp:sp modelId="{50A7819E-7ECF-BF4C-B89E-465C53824FF6}">
      <dsp:nvSpPr>
        <dsp:cNvPr id="0" name=""/>
        <dsp:cNvSpPr/>
      </dsp:nvSpPr>
      <dsp:spPr>
        <a:xfrm rot="9000000">
          <a:off x="6148338" y="4923431"/>
          <a:ext cx="443554" cy="561691"/>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6272490" y="5002503"/>
        <a:ext cx="310488" cy="337015"/>
      </dsp:txXfrm>
    </dsp:sp>
    <dsp:sp modelId="{A2A04629-224D-2E44-A8B5-E609CABC158C}">
      <dsp:nvSpPr>
        <dsp:cNvPr id="0" name=""/>
        <dsp:cNvSpPr/>
      </dsp:nvSpPr>
      <dsp:spPr>
        <a:xfrm>
          <a:off x="4444071" y="5003710"/>
          <a:ext cx="1664270" cy="1664270"/>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Observe the process</a:t>
          </a:r>
        </a:p>
      </dsp:txBody>
      <dsp:txXfrm>
        <a:off x="4687798" y="5247437"/>
        <a:ext cx="1176816" cy="1176816"/>
      </dsp:txXfrm>
    </dsp:sp>
    <dsp:sp modelId="{FB80F580-E9A8-384B-A2F8-225E1AE66E16}">
      <dsp:nvSpPr>
        <dsp:cNvPr id="0" name=""/>
        <dsp:cNvSpPr/>
      </dsp:nvSpPr>
      <dsp:spPr>
        <a:xfrm rot="12600000">
          <a:off x="3982265" y="4935985"/>
          <a:ext cx="443554" cy="561691"/>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4106417" y="5081590"/>
        <a:ext cx="310488" cy="337015"/>
      </dsp:txXfrm>
    </dsp:sp>
    <dsp:sp modelId="{7EB17EE7-834E-9A4D-9E1B-2E20DD076985}">
      <dsp:nvSpPr>
        <dsp:cNvPr id="0" name=""/>
        <dsp:cNvSpPr/>
      </dsp:nvSpPr>
      <dsp:spPr>
        <a:xfrm>
          <a:off x="2277999" y="3753127"/>
          <a:ext cx="1664270" cy="1664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Gather and analyze data</a:t>
          </a:r>
          <a:endParaRPr lang="en-GB" sz="1400" kern="1200" dirty="0"/>
        </a:p>
      </dsp:txBody>
      <dsp:txXfrm>
        <a:off x="2521726" y="3996854"/>
        <a:ext cx="1176816" cy="1176816"/>
      </dsp:txXfrm>
    </dsp:sp>
    <dsp:sp modelId="{1044E282-1DC2-9947-A8FC-AAF5E847CFC4}">
      <dsp:nvSpPr>
        <dsp:cNvPr id="0" name=""/>
        <dsp:cNvSpPr/>
      </dsp:nvSpPr>
      <dsp:spPr>
        <a:xfrm rot="16200000">
          <a:off x="2888357" y="3066387"/>
          <a:ext cx="443554" cy="561691"/>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2954890" y="3245258"/>
        <a:ext cx="310488" cy="337015"/>
      </dsp:txXfrm>
    </dsp:sp>
    <dsp:sp modelId="{0F0F41FB-2527-A947-AE5B-94C6A8C64507}">
      <dsp:nvSpPr>
        <dsp:cNvPr id="0" name=""/>
        <dsp:cNvSpPr/>
      </dsp:nvSpPr>
      <dsp:spPr>
        <a:xfrm>
          <a:off x="2277999" y="1251961"/>
          <a:ext cx="1664270" cy="1664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Decide on proceeding actions</a:t>
          </a:r>
        </a:p>
      </dsp:txBody>
      <dsp:txXfrm>
        <a:off x="2521726" y="1495688"/>
        <a:ext cx="1176816" cy="1176816"/>
      </dsp:txXfrm>
    </dsp:sp>
    <dsp:sp modelId="{1E97971A-E6EF-784B-AD10-2F804DCEE8FB}">
      <dsp:nvSpPr>
        <dsp:cNvPr id="0" name=""/>
        <dsp:cNvSpPr/>
      </dsp:nvSpPr>
      <dsp:spPr>
        <a:xfrm rot="19800000">
          <a:off x="3960522" y="1184236"/>
          <a:ext cx="443554" cy="561691"/>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3969436" y="1329841"/>
        <a:ext cx="310488" cy="337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C43BD-50A5-BA4D-A5D5-2FD884E2580D}">
      <dsp:nvSpPr>
        <dsp:cNvPr id="0" name=""/>
        <dsp:cNvSpPr/>
      </dsp:nvSpPr>
      <dsp:spPr>
        <a:xfrm rot="5400000">
          <a:off x="-173783" y="1546101"/>
          <a:ext cx="125298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A33859-4B9E-C94C-B2F4-3C3D257780B6}">
      <dsp:nvSpPr>
        <dsp:cNvPr id="0" name=""/>
        <dsp:cNvSpPr/>
      </dsp:nvSpPr>
      <dsp:spPr>
        <a:xfrm>
          <a:off x="4087" y="891460"/>
          <a:ext cx="2218531" cy="927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1. Identify the problem</a:t>
          </a:r>
          <a:endParaRPr lang="en-GB" sz="1800" b="0" kern="1200" dirty="0"/>
        </a:p>
      </dsp:txBody>
      <dsp:txXfrm>
        <a:off x="31239" y="918612"/>
        <a:ext cx="2164227" cy="872740"/>
      </dsp:txXfrm>
    </dsp:sp>
    <dsp:sp modelId="{CC5CFF82-D146-A94D-AC1F-FA2E43085FC3}">
      <dsp:nvSpPr>
        <dsp:cNvPr id="0" name=""/>
        <dsp:cNvSpPr/>
      </dsp:nvSpPr>
      <dsp:spPr>
        <a:xfrm rot="5400000">
          <a:off x="-173783" y="2805925"/>
          <a:ext cx="125298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7D91EC-32E8-324E-978C-E519FD62430F}">
      <dsp:nvSpPr>
        <dsp:cNvPr id="0" name=""/>
        <dsp:cNvSpPr/>
      </dsp:nvSpPr>
      <dsp:spPr>
        <a:xfrm>
          <a:off x="4087" y="2151284"/>
          <a:ext cx="2218531" cy="927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2. Choose the team</a:t>
          </a:r>
          <a:endParaRPr lang="en-GB" sz="1800" b="0" kern="1200" dirty="0"/>
        </a:p>
      </dsp:txBody>
      <dsp:txXfrm>
        <a:off x="31239" y="2178436"/>
        <a:ext cx="2164227" cy="872740"/>
      </dsp:txXfrm>
    </dsp:sp>
    <dsp:sp modelId="{9068BD2F-D83C-9F45-A202-C89665DB59DB}">
      <dsp:nvSpPr>
        <dsp:cNvPr id="0" name=""/>
        <dsp:cNvSpPr/>
      </dsp:nvSpPr>
      <dsp:spPr>
        <a:xfrm>
          <a:off x="457620" y="3435837"/>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2460A1-AE41-9D4A-B2E3-6B63C206AF11}">
      <dsp:nvSpPr>
        <dsp:cNvPr id="0" name=""/>
        <dsp:cNvSpPr/>
      </dsp:nvSpPr>
      <dsp:spPr>
        <a:xfrm>
          <a:off x="4087" y="3411108"/>
          <a:ext cx="2218531" cy="927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3. Define the scope </a:t>
          </a:r>
          <a:endParaRPr lang="en-GB" sz="1800" b="0" kern="1200" dirty="0"/>
        </a:p>
      </dsp:txBody>
      <dsp:txXfrm>
        <a:off x="31239" y="3438260"/>
        <a:ext cx="2164227" cy="872740"/>
      </dsp:txXfrm>
    </dsp:sp>
    <dsp:sp modelId="{A2EA1FE1-4EEB-464C-8FC0-EC69A91E5C96}">
      <dsp:nvSpPr>
        <dsp:cNvPr id="0" name=""/>
        <dsp:cNvSpPr/>
      </dsp:nvSpPr>
      <dsp:spPr>
        <a:xfrm rot="16200000">
          <a:off x="2776863" y="2805925"/>
          <a:ext cx="125298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1AE1AA-37BA-E441-87DC-D788580EB1F3}">
      <dsp:nvSpPr>
        <dsp:cNvPr id="0" name=""/>
        <dsp:cNvSpPr/>
      </dsp:nvSpPr>
      <dsp:spPr>
        <a:xfrm>
          <a:off x="2954734" y="3411108"/>
          <a:ext cx="2218531" cy="927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4. Create a timeline </a:t>
          </a:r>
          <a:br>
            <a:rPr lang="en-US" sz="1800" b="0" kern="1200" dirty="0"/>
          </a:br>
          <a:endParaRPr lang="en-GB" sz="1800" b="0" kern="1200" dirty="0"/>
        </a:p>
      </dsp:txBody>
      <dsp:txXfrm>
        <a:off x="2981886" y="3438260"/>
        <a:ext cx="2164227" cy="872740"/>
      </dsp:txXfrm>
    </dsp:sp>
    <dsp:sp modelId="{E654E87D-06BE-1449-8A9A-E16014E28A03}">
      <dsp:nvSpPr>
        <dsp:cNvPr id="0" name=""/>
        <dsp:cNvSpPr/>
      </dsp:nvSpPr>
      <dsp:spPr>
        <a:xfrm rot="16200000">
          <a:off x="2776863" y="1546101"/>
          <a:ext cx="125298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69C6CF-6734-6E43-A966-D241E171C64B}">
      <dsp:nvSpPr>
        <dsp:cNvPr id="0" name=""/>
        <dsp:cNvSpPr/>
      </dsp:nvSpPr>
      <dsp:spPr>
        <a:xfrm>
          <a:off x="2954734" y="2151284"/>
          <a:ext cx="2218531" cy="927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5. Add project data</a:t>
          </a:r>
          <a:endParaRPr lang="en-GB" sz="1800" b="0" kern="1200" dirty="0"/>
        </a:p>
      </dsp:txBody>
      <dsp:txXfrm>
        <a:off x="2981886" y="2178436"/>
        <a:ext cx="2164227" cy="872740"/>
      </dsp:txXfrm>
    </dsp:sp>
    <dsp:sp modelId="{061A8B5D-A1D3-5445-8F0A-0CD581620CA0}">
      <dsp:nvSpPr>
        <dsp:cNvPr id="0" name=""/>
        <dsp:cNvSpPr/>
      </dsp:nvSpPr>
      <dsp:spPr>
        <a:xfrm>
          <a:off x="3408266" y="916189"/>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D0A77F-C791-9648-A4AE-AB14DAC04BD3}">
      <dsp:nvSpPr>
        <dsp:cNvPr id="0" name=""/>
        <dsp:cNvSpPr/>
      </dsp:nvSpPr>
      <dsp:spPr>
        <a:xfrm>
          <a:off x="2954734" y="891460"/>
          <a:ext cx="2218531" cy="927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6. Map your value stream</a:t>
          </a:r>
          <a:endParaRPr lang="en-GB" sz="1800" b="0" kern="1200" dirty="0"/>
        </a:p>
      </dsp:txBody>
      <dsp:txXfrm>
        <a:off x="2981886" y="918612"/>
        <a:ext cx="2164227" cy="872740"/>
      </dsp:txXfrm>
    </dsp:sp>
    <dsp:sp modelId="{74C907A2-515A-744D-A010-C12F79E3DC43}">
      <dsp:nvSpPr>
        <dsp:cNvPr id="0" name=""/>
        <dsp:cNvSpPr/>
      </dsp:nvSpPr>
      <dsp:spPr>
        <a:xfrm rot="5400000">
          <a:off x="5727509" y="1546101"/>
          <a:ext cx="125298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D3E9C9-E44C-4F40-A5B6-C2B8D95D1FE7}">
      <dsp:nvSpPr>
        <dsp:cNvPr id="0" name=""/>
        <dsp:cNvSpPr/>
      </dsp:nvSpPr>
      <dsp:spPr>
        <a:xfrm>
          <a:off x="5905380" y="891460"/>
          <a:ext cx="2218531" cy="927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7. Analyze the current map</a:t>
          </a:r>
          <a:endParaRPr lang="en-GB" sz="1800" b="0" kern="1200" dirty="0"/>
        </a:p>
      </dsp:txBody>
      <dsp:txXfrm>
        <a:off x="5932532" y="918612"/>
        <a:ext cx="2164227" cy="872740"/>
      </dsp:txXfrm>
    </dsp:sp>
    <dsp:sp modelId="{EC05B372-2854-034E-B5C7-454C6511AF6A}">
      <dsp:nvSpPr>
        <dsp:cNvPr id="0" name=""/>
        <dsp:cNvSpPr/>
      </dsp:nvSpPr>
      <dsp:spPr>
        <a:xfrm rot="5400000">
          <a:off x="5727509" y="2805925"/>
          <a:ext cx="125298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E29230-AD12-A44C-8342-F72D121EA0A4}">
      <dsp:nvSpPr>
        <dsp:cNvPr id="0" name=""/>
        <dsp:cNvSpPr/>
      </dsp:nvSpPr>
      <dsp:spPr>
        <a:xfrm>
          <a:off x="5905380" y="2151284"/>
          <a:ext cx="2218531" cy="927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8. Design the new map</a:t>
          </a:r>
          <a:endParaRPr lang="en-GB" sz="1800" b="0" kern="1200" dirty="0"/>
        </a:p>
      </dsp:txBody>
      <dsp:txXfrm>
        <a:off x="5932532" y="2178436"/>
        <a:ext cx="2164227" cy="872740"/>
      </dsp:txXfrm>
    </dsp:sp>
    <dsp:sp modelId="{469D1916-2CE1-9641-B98F-D94A0FCE8D91}">
      <dsp:nvSpPr>
        <dsp:cNvPr id="0" name=""/>
        <dsp:cNvSpPr/>
      </dsp:nvSpPr>
      <dsp:spPr>
        <a:xfrm>
          <a:off x="5905380" y="3411108"/>
          <a:ext cx="2218531" cy="927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9. Implement the new map</a:t>
          </a:r>
          <a:endParaRPr lang="en-GB" sz="1800" b="0" kern="1200" dirty="0"/>
        </a:p>
      </dsp:txBody>
      <dsp:txXfrm>
        <a:off x="5932532" y="3438260"/>
        <a:ext cx="2164227" cy="872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32726-B542-6449-9FAA-D7EED3559052}">
      <dsp:nvSpPr>
        <dsp:cNvPr id="0" name=""/>
        <dsp:cNvSpPr/>
      </dsp:nvSpPr>
      <dsp:spPr>
        <a:xfrm>
          <a:off x="3369119" y="2100"/>
          <a:ext cx="1599970" cy="1599970"/>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PLAN</a:t>
          </a:r>
        </a:p>
      </dsp:txBody>
      <dsp:txXfrm>
        <a:off x="3603429" y="236410"/>
        <a:ext cx="1131350" cy="1131350"/>
      </dsp:txXfrm>
    </dsp:sp>
    <dsp:sp modelId="{0C76859E-88CD-C04B-8F41-FB8967AB4A31}">
      <dsp:nvSpPr>
        <dsp:cNvPr id="0" name=""/>
        <dsp:cNvSpPr/>
      </dsp:nvSpPr>
      <dsp:spPr>
        <a:xfrm rot="2700000">
          <a:off x="4794813" y="1361903"/>
          <a:ext cx="408206" cy="539989"/>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812747" y="1426604"/>
        <a:ext cx="285744" cy="323993"/>
      </dsp:txXfrm>
    </dsp:sp>
    <dsp:sp modelId="{6B4D9722-DE57-784B-8176-D5BE5FCB961D}">
      <dsp:nvSpPr>
        <dsp:cNvPr id="0" name=""/>
        <dsp:cNvSpPr/>
      </dsp:nvSpPr>
      <dsp:spPr>
        <a:xfrm>
          <a:off x="5035858" y="1668839"/>
          <a:ext cx="1662961" cy="1662961"/>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DO</a:t>
          </a:r>
        </a:p>
      </dsp:txBody>
      <dsp:txXfrm>
        <a:off x="5279393" y="1912374"/>
        <a:ext cx="1175891" cy="1175891"/>
      </dsp:txXfrm>
    </dsp:sp>
    <dsp:sp modelId="{CA3FBE33-4AFF-B24F-8E94-5403662E826D}">
      <dsp:nvSpPr>
        <dsp:cNvPr id="0" name=""/>
        <dsp:cNvSpPr/>
      </dsp:nvSpPr>
      <dsp:spPr>
        <a:xfrm rot="8100000">
          <a:off x="4811152" y="3082408"/>
          <a:ext cx="408206" cy="539989"/>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915680" y="3147109"/>
        <a:ext cx="285744" cy="323993"/>
      </dsp:txXfrm>
    </dsp:sp>
    <dsp:sp modelId="{74BF3BEF-F948-4744-9CBE-AE340D17413E}">
      <dsp:nvSpPr>
        <dsp:cNvPr id="0" name=""/>
        <dsp:cNvSpPr/>
      </dsp:nvSpPr>
      <dsp:spPr>
        <a:xfrm>
          <a:off x="3369119" y="3398569"/>
          <a:ext cx="1599970" cy="1599970"/>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CHECK</a:t>
          </a:r>
        </a:p>
      </dsp:txBody>
      <dsp:txXfrm>
        <a:off x="3603429" y="3632879"/>
        <a:ext cx="1131350" cy="1131350"/>
      </dsp:txXfrm>
    </dsp:sp>
    <dsp:sp modelId="{50A7819E-7ECF-BF4C-B89E-465C53824FF6}">
      <dsp:nvSpPr>
        <dsp:cNvPr id="0" name=""/>
        <dsp:cNvSpPr/>
      </dsp:nvSpPr>
      <dsp:spPr>
        <a:xfrm rot="13500000">
          <a:off x="3116040" y="3087945"/>
          <a:ext cx="424899" cy="539989"/>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3224842" y="3241010"/>
        <a:ext cx="297429" cy="323993"/>
      </dsp:txXfrm>
    </dsp:sp>
    <dsp:sp modelId="{A2A04629-224D-2E44-A8B5-E609CABC158C}">
      <dsp:nvSpPr>
        <dsp:cNvPr id="0" name=""/>
        <dsp:cNvSpPr/>
      </dsp:nvSpPr>
      <dsp:spPr>
        <a:xfrm>
          <a:off x="1670884" y="1700334"/>
          <a:ext cx="1599970" cy="1599970"/>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ACT</a:t>
          </a:r>
        </a:p>
      </dsp:txBody>
      <dsp:txXfrm>
        <a:off x="1905194" y="1934644"/>
        <a:ext cx="1131350" cy="1131350"/>
      </dsp:txXfrm>
    </dsp:sp>
    <dsp:sp modelId="{FB80F580-E9A8-384B-A2F8-225E1AE66E16}">
      <dsp:nvSpPr>
        <dsp:cNvPr id="0" name=""/>
        <dsp:cNvSpPr/>
      </dsp:nvSpPr>
      <dsp:spPr>
        <a:xfrm rot="18900000">
          <a:off x="3099034" y="1389710"/>
          <a:ext cx="424899" cy="539989"/>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117702" y="1542775"/>
        <a:ext cx="297429" cy="3239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88447-23AB-7E4F-BAB5-28A82417FE09}">
      <dsp:nvSpPr>
        <dsp:cNvPr id="0" name=""/>
        <dsp:cNvSpPr/>
      </dsp:nvSpPr>
      <dsp:spPr>
        <a:xfrm>
          <a:off x="4743926" y="-20510"/>
          <a:ext cx="1529173" cy="15291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Involve employees</a:t>
          </a:r>
        </a:p>
      </dsp:txBody>
      <dsp:txXfrm>
        <a:off x="4967868" y="203432"/>
        <a:ext cx="1081289" cy="1081289"/>
      </dsp:txXfrm>
    </dsp:sp>
    <dsp:sp modelId="{BEA54D65-FC59-4345-959D-77F155F25DF6}">
      <dsp:nvSpPr>
        <dsp:cNvPr id="0" name=""/>
        <dsp:cNvSpPr/>
      </dsp:nvSpPr>
      <dsp:spPr>
        <a:xfrm rot="1542857">
          <a:off x="6313663" y="975277"/>
          <a:ext cx="358370" cy="485659"/>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b="1" kern="1200"/>
        </a:p>
      </dsp:txBody>
      <dsp:txXfrm>
        <a:off x="6318986" y="1049085"/>
        <a:ext cx="250859" cy="291395"/>
      </dsp:txXfrm>
    </dsp:sp>
    <dsp:sp modelId="{66D289CE-E681-1F49-A3DC-91751D6BE645}">
      <dsp:nvSpPr>
        <dsp:cNvPr id="0" name=""/>
        <dsp:cNvSpPr/>
      </dsp:nvSpPr>
      <dsp:spPr>
        <a:xfrm>
          <a:off x="6735338" y="961879"/>
          <a:ext cx="1438991" cy="1438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Identify problems</a:t>
          </a:r>
        </a:p>
      </dsp:txBody>
      <dsp:txXfrm>
        <a:off x="6946073" y="1172614"/>
        <a:ext cx="1017521" cy="1017521"/>
      </dsp:txXfrm>
    </dsp:sp>
    <dsp:sp modelId="{2485EC1A-1CF7-A74B-BE6C-206C1EEFD010}">
      <dsp:nvSpPr>
        <dsp:cNvPr id="0" name=""/>
        <dsp:cNvSpPr/>
      </dsp:nvSpPr>
      <dsp:spPr>
        <a:xfrm rot="4628571">
          <a:off x="7501643" y="2481042"/>
          <a:ext cx="382268" cy="485659"/>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7546224" y="2522272"/>
        <a:ext cx="267588" cy="291395"/>
      </dsp:txXfrm>
    </dsp:sp>
    <dsp:sp modelId="{A77F46CF-0D82-4247-9D40-992F277B7F22}">
      <dsp:nvSpPr>
        <dsp:cNvPr id="0" name=""/>
        <dsp:cNvSpPr/>
      </dsp:nvSpPr>
      <dsp:spPr>
        <a:xfrm>
          <a:off x="7216039" y="3067970"/>
          <a:ext cx="1438991" cy="1438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Create a solution</a:t>
          </a:r>
        </a:p>
      </dsp:txBody>
      <dsp:txXfrm>
        <a:off x="7426774" y="3278705"/>
        <a:ext cx="1017521" cy="1017521"/>
      </dsp:txXfrm>
    </dsp:sp>
    <dsp:sp modelId="{8CA1ACFC-C060-9C4F-A4DF-12FA328CD769}">
      <dsp:nvSpPr>
        <dsp:cNvPr id="0" name=""/>
        <dsp:cNvSpPr/>
      </dsp:nvSpPr>
      <dsp:spPr>
        <a:xfrm rot="7714286">
          <a:off x="7077699" y="4380654"/>
          <a:ext cx="382268" cy="485659"/>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7170790" y="4432956"/>
        <a:ext cx="267588" cy="291395"/>
      </dsp:txXfrm>
    </dsp:sp>
    <dsp:sp modelId="{7948282A-9503-1543-B304-D3109003D79B}">
      <dsp:nvSpPr>
        <dsp:cNvPr id="0" name=""/>
        <dsp:cNvSpPr/>
      </dsp:nvSpPr>
      <dsp:spPr>
        <a:xfrm>
          <a:off x="5869144" y="4756923"/>
          <a:ext cx="1438991" cy="1438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Test the solution</a:t>
          </a:r>
        </a:p>
      </dsp:txBody>
      <dsp:txXfrm>
        <a:off x="6079879" y="4967658"/>
        <a:ext cx="1017521" cy="1017521"/>
      </dsp:txXfrm>
    </dsp:sp>
    <dsp:sp modelId="{4ACA65B4-C09D-2044-B978-72740B140543}">
      <dsp:nvSpPr>
        <dsp:cNvPr id="0" name=""/>
        <dsp:cNvSpPr/>
      </dsp:nvSpPr>
      <dsp:spPr>
        <a:xfrm rot="10800000">
          <a:off x="5328198" y="5233589"/>
          <a:ext cx="382268" cy="485659"/>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5442878" y="5330721"/>
        <a:ext cx="267588" cy="291395"/>
      </dsp:txXfrm>
    </dsp:sp>
    <dsp:sp modelId="{E1CE8F40-6E03-404D-98A5-8A940953BE72}">
      <dsp:nvSpPr>
        <dsp:cNvPr id="0" name=""/>
        <dsp:cNvSpPr/>
      </dsp:nvSpPr>
      <dsp:spPr>
        <a:xfrm>
          <a:off x="3708891" y="4756923"/>
          <a:ext cx="1438991" cy="1438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Analyse the results</a:t>
          </a:r>
        </a:p>
      </dsp:txBody>
      <dsp:txXfrm>
        <a:off x="3919626" y="4967658"/>
        <a:ext cx="1017521" cy="1017521"/>
      </dsp:txXfrm>
    </dsp:sp>
    <dsp:sp modelId="{F65080DA-3889-4646-87B5-3922703BDB3A}">
      <dsp:nvSpPr>
        <dsp:cNvPr id="0" name=""/>
        <dsp:cNvSpPr/>
      </dsp:nvSpPr>
      <dsp:spPr>
        <a:xfrm rot="13885714">
          <a:off x="3570550" y="4397571"/>
          <a:ext cx="382268" cy="485659"/>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3663641" y="4539533"/>
        <a:ext cx="267588" cy="291395"/>
      </dsp:txXfrm>
    </dsp:sp>
    <dsp:sp modelId="{B9572C5B-C8C8-5646-9019-323185572763}">
      <dsp:nvSpPr>
        <dsp:cNvPr id="0" name=""/>
        <dsp:cNvSpPr/>
      </dsp:nvSpPr>
      <dsp:spPr>
        <a:xfrm>
          <a:off x="2361995" y="3067970"/>
          <a:ext cx="1438991" cy="1438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err="1"/>
            <a:t>Standardi-ze</a:t>
          </a:r>
          <a:r>
            <a:rPr lang="en-GB" sz="1500" b="1" kern="1200" dirty="0"/>
            <a:t> &amp; Adopt</a:t>
          </a:r>
        </a:p>
      </dsp:txBody>
      <dsp:txXfrm>
        <a:off x="2572730" y="3278705"/>
        <a:ext cx="1017521" cy="1017521"/>
      </dsp:txXfrm>
    </dsp:sp>
    <dsp:sp modelId="{EC0DF4E5-4741-7544-AA58-BCB322D03491}">
      <dsp:nvSpPr>
        <dsp:cNvPr id="0" name=""/>
        <dsp:cNvSpPr/>
      </dsp:nvSpPr>
      <dsp:spPr>
        <a:xfrm rot="16971429">
          <a:off x="3128300" y="2502138"/>
          <a:ext cx="382268" cy="485659"/>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172881" y="2655172"/>
        <a:ext cx="267588" cy="291395"/>
      </dsp:txXfrm>
    </dsp:sp>
    <dsp:sp modelId="{0051057B-498A-EA4C-AA55-1FBFCA38BAE9}">
      <dsp:nvSpPr>
        <dsp:cNvPr id="0" name=""/>
        <dsp:cNvSpPr/>
      </dsp:nvSpPr>
      <dsp:spPr>
        <a:xfrm>
          <a:off x="2842697" y="961879"/>
          <a:ext cx="1438991" cy="1438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Repeat the cycle</a:t>
          </a:r>
        </a:p>
      </dsp:txBody>
      <dsp:txXfrm>
        <a:off x="3053432" y="1172614"/>
        <a:ext cx="1017521" cy="1017521"/>
      </dsp:txXfrm>
    </dsp:sp>
    <dsp:sp modelId="{5EC69B99-22EE-414C-B36A-6A33DDBF0011}">
      <dsp:nvSpPr>
        <dsp:cNvPr id="0" name=""/>
        <dsp:cNvSpPr/>
      </dsp:nvSpPr>
      <dsp:spPr>
        <a:xfrm rot="20057143">
          <a:off x="4326717" y="984078"/>
          <a:ext cx="358370" cy="485659"/>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332040" y="1104534"/>
        <a:ext cx="250859" cy="2913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5F8ED-D7B7-D14D-94A3-B5C419192CE7}">
      <dsp:nvSpPr>
        <dsp:cNvPr id="0" name=""/>
        <dsp:cNvSpPr/>
      </dsp:nvSpPr>
      <dsp:spPr>
        <a:xfrm>
          <a:off x="625926" y="179000"/>
          <a:ext cx="2511090" cy="2511090"/>
        </a:xfrm>
        <a:prstGeom prst="pie">
          <a:avLst>
            <a:gd name="adj1" fmla="val 16200000"/>
            <a:gd name="adj2" fmla="val 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latin typeface="Noto Sans Adlam" panose="020B0502040504020204" pitchFamily="34" charset="0"/>
            <a:ea typeface="Noto Sans Adlam" panose="020B0502040504020204" pitchFamily="34" charset="0"/>
            <a:cs typeface="Noto Sans Adlam" panose="020B0502040504020204" pitchFamily="34" charset="0"/>
          </a:endParaRPr>
        </a:p>
      </dsp:txBody>
      <dsp:txXfrm>
        <a:off x="1958897" y="699454"/>
        <a:ext cx="926711" cy="687560"/>
      </dsp:txXfrm>
    </dsp:sp>
    <dsp:sp modelId="{5969051C-17CC-A04A-9369-96F6C82FE2D6}">
      <dsp:nvSpPr>
        <dsp:cNvPr id="0" name=""/>
        <dsp:cNvSpPr/>
      </dsp:nvSpPr>
      <dsp:spPr>
        <a:xfrm>
          <a:off x="625926" y="263301"/>
          <a:ext cx="2511090" cy="2511090"/>
        </a:xfrm>
        <a:prstGeom prst="pie">
          <a:avLst>
            <a:gd name="adj1" fmla="val 0"/>
            <a:gd name="adj2" fmla="val 540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1958897" y="1566378"/>
        <a:ext cx="926711" cy="687560"/>
      </dsp:txXfrm>
    </dsp:sp>
    <dsp:sp modelId="{61B871DB-655E-474B-B0A4-00C555898B3C}">
      <dsp:nvSpPr>
        <dsp:cNvPr id="0" name=""/>
        <dsp:cNvSpPr/>
      </dsp:nvSpPr>
      <dsp:spPr>
        <a:xfrm>
          <a:off x="541625" y="263301"/>
          <a:ext cx="2511090" cy="2511090"/>
        </a:xfrm>
        <a:prstGeom prst="pie">
          <a:avLst>
            <a:gd name="adj1" fmla="val 5400000"/>
            <a:gd name="adj2" fmla="val 1080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793033" y="1566378"/>
        <a:ext cx="926711" cy="687560"/>
      </dsp:txXfrm>
    </dsp:sp>
    <dsp:sp modelId="{746C4401-C8E2-5B4A-A73F-6CAFD560E4FA}">
      <dsp:nvSpPr>
        <dsp:cNvPr id="0" name=""/>
        <dsp:cNvSpPr/>
      </dsp:nvSpPr>
      <dsp:spPr>
        <a:xfrm>
          <a:off x="541625" y="179000"/>
          <a:ext cx="2511090" cy="2511090"/>
        </a:xfrm>
        <a:prstGeom prst="pie">
          <a:avLst>
            <a:gd name="adj1" fmla="val 10800000"/>
            <a:gd name="adj2" fmla="val 1620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latin typeface="Noto Sans Adlam" panose="020B0502040504020204" pitchFamily="34" charset="0"/>
            <a:ea typeface="Noto Sans Adlam" panose="020B0502040504020204" pitchFamily="34" charset="0"/>
            <a:cs typeface="Noto Sans Adlam" panose="020B0502040504020204" pitchFamily="34" charset="0"/>
          </a:endParaRPr>
        </a:p>
      </dsp:txBody>
      <dsp:txXfrm>
        <a:off x="793033" y="699454"/>
        <a:ext cx="926711" cy="687560"/>
      </dsp:txXfrm>
    </dsp:sp>
    <dsp:sp modelId="{5C07B775-2C82-E94A-973C-E6F0CB42A026}">
      <dsp:nvSpPr>
        <dsp:cNvPr id="0" name=""/>
        <dsp:cNvSpPr/>
      </dsp:nvSpPr>
      <dsp:spPr>
        <a:xfrm>
          <a:off x="470478" y="23552"/>
          <a:ext cx="2821986" cy="2821986"/>
        </a:xfrm>
        <a:prstGeom prst="circularArrow">
          <a:avLst>
            <a:gd name="adj1" fmla="val 5085"/>
            <a:gd name="adj2" fmla="val 327528"/>
            <a:gd name="adj3" fmla="val 21272472"/>
            <a:gd name="adj4" fmla="val 16200000"/>
            <a:gd name="adj5" fmla="val 5932"/>
          </a:avLst>
        </a:prstGeom>
        <a:noFill/>
        <a:ln>
          <a:solidFill>
            <a:srgbClr val="33DB87"/>
          </a:solidFill>
        </a:ln>
        <a:effectLst/>
      </dsp:spPr>
      <dsp:style>
        <a:lnRef idx="0">
          <a:scrgbClr r="0" g="0" b="0"/>
        </a:lnRef>
        <a:fillRef idx="1">
          <a:scrgbClr r="0" g="0" b="0"/>
        </a:fillRef>
        <a:effectRef idx="0">
          <a:scrgbClr r="0" g="0" b="0"/>
        </a:effectRef>
        <a:fontRef idx="minor">
          <a:schemeClr val="lt1"/>
        </a:fontRef>
      </dsp:style>
    </dsp:sp>
    <dsp:sp modelId="{5B54B719-4161-9041-8C39-4AC48342C1A7}">
      <dsp:nvSpPr>
        <dsp:cNvPr id="0" name=""/>
        <dsp:cNvSpPr/>
      </dsp:nvSpPr>
      <dsp:spPr>
        <a:xfrm>
          <a:off x="470478" y="107853"/>
          <a:ext cx="2821986" cy="2821986"/>
        </a:xfrm>
        <a:prstGeom prst="circularArrow">
          <a:avLst>
            <a:gd name="adj1" fmla="val 5085"/>
            <a:gd name="adj2" fmla="val 327528"/>
            <a:gd name="adj3" fmla="val 5072472"/>
            <a:gd name="adj4" fmla="val 0"/>
            <a:gd name="adj5" fmla="val 5932"/>
          </a:avLst>
        </a:prstGeom>
        <a:noFill/>
        <a:ln>
          <a:solidFill>
            <a:srgbClr val="33DB87"/>
          </a:solidFill>
        </a:ln>
        <a:effectLst/>
      </dsp:spPr>
      <dsp:style>
        <a:lnRef idx="0">
          <a:scrgbClr r="0" g="0" b="0"/>
        </a:lnRef>
        <a:fillRef idx="1">
          <a:scrgbClr r="0" g="0" b="0"/>
        </a:fillRef>
        <a:effectRef idx="0">
          <a:scrgbClr r="0" g="0" b="0"/>
        </a:effectRef>
        <a:fontRef idx="minor">
          <a:schemeClr val="lt1"/>
        </a:fontRef>
      </dsp:style>
    </dsp:sp>
    <dsp:sp modelId="{4B7F499A-9290-5543-8BAA-43FF1391D606}">
      <dsp:nvSpPr>
        <dsp:cNvPr id="0" name=""/>
        <dsp:cNvSpPr/>
      </dsp:nvSpPr>
      <dsp:spPr>
        <a:xfrm>
          <a:off x="386177" y="107853"/>
          <a:ext cx="2821986" cy="2821986"/>
        </a:xfrm>
        <a:prstGeom prst="circularArrow">
          <a:avLst>
            <a:gd name="adj1" fmla="val 5085"/>
            <a:gd name="adj2" fmla="val 327528"/>
            <a:gd name="adj3" fmla="val 10472472"/>
            <a:gd name="adj4" fmla="val 5400000"/>
            <a:gd name="adj5" fmla="val 5932"/>
          </a:avLst>
        </a:prstGeom>
        <a:noFill/>
        <a:ln>
          <a:solidFill>
            <a:srgbClr val="33DB87"/>
          </a:solidFill>
        </a:ln>
        <a:effectLst/>
      </dsp:spPr>
      <dsp:style>
        <a:lnRef idx="0">
          <a:scrgbClr r="0" g="0" b="0"/>
        </a:lnRef>
        <a:fillRef idx="1">
          <a:scrgbClr r="0" g="0" b="0"/>
        </a:fillRef>
        <a:effectRef idx="0">
          <a:scrgbClr r="0" g="0" b="0"/>
        </a:effectRef>
        <a:fontRef idx="minor">
          <a:schemeClr val="lt1"/>
        </a:fontRef>
      </dsp:style>
    </dsp:sp>
    <dsp:sp modelId="{EDA76DB0-BA65-464B-8E53-27DC5D267F33}">
      <dsp:nvSpPr>
        <dsp:cNvPr id="0" name=""/>
        <dsp:cNvSpPr/>
      </dsp:nvSpPr>
      <dsp:spPr>
        <a:xfrm>
          <a:off x="386177" y="23552"/>
          <a:ext cx="2821986" cy="2821986"/>
        </a:xfrm>
        <a:prstGeom prst="circularArrow">
          <a:avLst>
            <a:gd name="adj1" fmla="val 5085"/>
            <a:gd name="adj2" fmla="val 327528"/>
            <a:gd name="adj3" fmla="val 15872472"/>
            <a:gd name="adj4" fmla="val 10800000"/>
            <a:gd name="adj5" fmla="val 5932"/>
          </a:avLst>
        </a:prstGeom>
        <a:noFill/>
        <a:ln>
          <a:solidFill>
            <a:srgbClr val="33DB87"/>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32726-B542-6449-9FAA-D7EED3559052}">
      <dsp:nvSpPr>
        <dsp:cNvPr id="0" name=""/>
        <dsp:cNvSpPr/>
      </dsp:nvSpPr>
      <dsp:spPr>
        <a:xfrm>
          <a:off x="3454542" y="-23823"/>
          <a:ext cx="2441425" cy="2441425"/>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400" b="1" kern="1200" dirty="0">
              <a:solidFill>
                <a:srgbClr val="FFFFFF"/>
              </a:solidFill>
              <a:latin typeface="Noto Sans" panose="020B0502040504020204" pitchFamily="34" charset="0"/>
              <a:ea typeface="+mn-ea"/>
              <a:cs typeface="+mn-cs"/>
            </a:rPr>
            <a:t>CUE</a:t>
          </a:r>
        </a:p>
      </dsp:txBody>
      <dsp:txXfrm>
        <a:off x="3812080" y="333715"/>
        <a:ext cx="1726349" cy="1726349"/>
      </dsp:txXfrm>
    </dsp:sp>
    <dsp:sp modelId="{0C76859E-88CD-C04B-8F41-FB8967AB4A31}">
      <dsp:nvSpPr>
        <dsp:cNvPr id="0" name=""/>
        <dsp:cNvSpPr/>
      </dsp:nvSpPr>
      <dsp:spPr>
        <a:xfrm rot="3600000">
          <a:off x="5259174" y="2335583"/>
          <a:ext cx="622738" cy="823980"/>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GB" sz="3100" kern="1200"/>
        </a:p>
      </dsp:txBody>
      <dsp:txXfrm>
        <a:off x="5305879" y="2419483"/>
        <a:ext cx="435917" cy="494388"/>
      </dsp:txXfrm>
    </dsp:sp>
    <dsp:sp modelId="{6B4D9722-DE57-784B-8176-D5BE5FCB961D}">
      <dsp:nvSpPr>
        <dsp:cNvPr id="0" name=""/>
        <dsp:cNvSpPr/>
      </dsp:nvSpPr>
      <dsp:spPr>
        <a:xfrm>
          <a:off x="5238714" y="3101634"/>
          <a:ext cx="2537544" cy="2537544"/>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400" b="1" kern="1200" dirty="0">
              <a:solidFill>
                <a:srgbClr val="FFFFFF"/>
              </a:solidFill>
              <a:latin typeface="Noto Sans" panose="020B0502040504020204" pitchFamily="34" charset="0"/>
              <a:ea typeface="+mn-ea"/>
              <a:cs typeface="+mn-cs"/>
            </a:rPr>
            <a:t>ROUTINE</a:t>
          </a:r>
        </a:p>
      </dsp:txBody>
      <dsp:txXfrm>
        <a:off x="5610329" y="3473249"/>
        <a:ext cx="1794314" cy="1794314"/>
      </dsp:txXfrm>
    </dsp:sp>
    <dsp:sp modelId="{CA3FBE33-4AFF-B24F-8E94-5403662E826D}">
      <dsp:nvSpPr>
        <dsp:cNvPr id="0" name=""/>
        <dsp:cNvSpPr/>
      </dsp:nvSpPr>
      <dsp:spPr>
        <a:xfrm rot="10800000">
          <a:off x="4357480" y="3958416"/>
          <a:ext cx="622738" cy="823980"/>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544301" y="4123212"/>
        <a:ext cx="435917" cy="494388"/>
      </dsp:txXfrm>
    </dsp:sp>
    <dsp:sp modelId="{74BF3BEF-F948-4744-9CBE-AE340D17413E}">
      <dsp:nvSpPr>
        <dsp:cNvPr id="0" name=""/>
        <dsp:cNvSpPr/>
      </dsp:nvSpPr>
      <dsp:spPr>
        <a:xfrm>
          <a:off x="1622310" y="3149694"/>
          <a:ext cx="2441425" cy="2441425"/>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400" b="1" kern="1200" dirty="0">
              <a:solidFill>
                <a:srgbClr val="FFFFFF"/>
              </a:solidFill>
              <a:latin typeface="Noto Sans" panose="020B0502040504020204" pitchFamily="34" charset="0"/>
              <a:ea typeface="+mn-ea"/>
              <a:cs typeface="+mn-cs"/>
            </a:rPr>
            <a:t>REWARD</a:t>
          </a:r>
        </a:p>
      </dsp:txBody>
      <dsp:txXfrm>
        <a:off x="1979848" y="3507232"/>
        <a:ext cx="1726349" cy="1726349"/>
      </dsp:txXfrm>
    </dsp:sp>
    <dsp:sp modelId="{50A7819E-7ECF-BF4C-B89E-465C53824FF6}">
      <dsp:nvSpPr>
        <dsp:cNvPr id="0" name=""/>
        <dsp:cNvSpPr/>
      </dsp:nvSpPr>
      <dsp:spPr>
        <a:xfrm rot="18000000">
          <a:off x="3425861" y="2387545"/>
          <a:ext cx="648210" cy="823980"/>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GB" sz="3100" kern="1200"/>
        </a:p>
      </dsp:txBody>
      <dsp:txXfrm>
        <a:off x="3474477" y="2636546"/>
        <a:ext cx="453747" cy="49438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0.01987</cdr:x>
      <cdr:y>0.81612</cdr:y>
    </cdr:from>
    <cdr:to>
      <cdr:x>0.98013</cdr:x>
      <cdr:y>0.84601</cdr:y>
    </cdr:to>
    <cdr:cxnSp macro="">
      <cdr:nvCxnSpPr>
        <cdr:cNvPr id="3" name="Straight Connector 2">
          <a:extLst xmlns:a="http://schemas.openxmlformats.org/drawingml/2006/main">
            <a:ext uri="{FF2B5EF4-FFF2-40B4-BE49-F238E27FC236}">
              <a16:creationId xmlns:a16="http://schemas.microsoft.com/office/drawing/2014/main" id="{CBE040CC-845C-9D4C-98FB-6A30B2D11791}"/>
            </a:ext>
          </a:extLst>
        </cdr:cNvPr>
        <cdr:cNvCxnSpPr/>
      </cdr:nvCxnSpPr>
      <cdr:spPr>
        <a:xfrm xmlns:a="http://schemas.openxmlformats.org/drawingml/2006/main" flipV="1">
          <a:off x="216024" y="3933056"/>
          <a:ext cx="10441160" cy="144016"/>
        </a:xfrm>
        <a:prstGeom xmlns:a="http://schemas.openxmlformats.org/drawingml/2006/main" prst="line">
          <a:avLst/>
        </a:prstGeom>
        <a:ln xmlns:a="http://schemas.openxmlformats.org/drawingml/2006/main" w="38100">
          <a:solidFill>
            <a:schemeClr val="tx2">
              <a:lumMod val="40000"/>
              <a:lumOff val="6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CEE2F-2772-401F-AB73-39BDF1F7E814}" type="datetimeFigureOut">
              <a:rPr lang="en-FI" smtClean="0"/>
              <a:t>30.8.2022</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3928C-498E-47B2-A599-843221D6B659}" type="slidenum">
              <a:rPr lang="en-FI" smtClean="0"/>
              <a:t>‹#›</a:t>
            </a:fld>
            <a:endParaRPr lang="en-FI" dirty="0"/>
          </a:p>
        </p:txBody>
      </p:sp>
    </p:spTree>
    <p:extLst>
      <p:ext uri="{BB962C8B-B14F-4D97-AF65-F5344CB8AC3E}">
        <p14:creationId xmlns:p14="http://schemas.microsoft.com/office/powerpoint/2010/main" val="335399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2</a:t>
            </a:fld>
            <a:endParaRPr lang="en-FI" dirty="0"/>
          </a:p>
        </p:txBody>
      </p:sp>
    </p:spTree>
    <p:extLst>
      <p:ext uri="{BB962C8B-B14F-4D97-AF65-F5344CB8AC3E}">
        <p14:creationId xmlns:p14="http://schemas.microsoft.com/office/powerpoint/2010/main" val="241388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14</a:t>
            </a:fld>
            <a:endParaRPr lang="en-FI" dirty="0"/>
          </a:p>
        </p:txBody>
      </p:sp>
    </p:spTree>
    <p:extLst>
      <p:ext uri="{BB962C8B-B14F-4D97-AF65-F5344CB8AC3E}">
        <p14:creationId xmlns:p14="http://schemas.microsoft.com/office/powerpoint/2010/main" val="312374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15</a:t>
            </a:fld>
            <a:endParaRPr lang="en-FI" dirty="0"/>
          </a:p>
        </p:txBody>
      </p:sp>
    </p:spTree>
    <p:extLst>
      <p:ext uri="{BB962C8B-B14F-4D97-AF65-F5344CB8AC3E}">
        <p14:creationId xmlns:p14="http://schemas.microsoft.com/office/powerpoint/2010/main" val="245751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b="1" dirty="0">
                <a:solidFill>
                  <a:schemeClr val="tx2"/>
                </a:solidFill>
              </a:rPr>
              <a:t>Identify the problem</a:t>
            </a:r>
            <a:br>
              <a:rPr lang="en-US" sz="1200" b="1" dirty="0">
                <a:solidFill>
                  <a:schemeClr val="tx2"/>
                </a:solidFill>
              </a:rPr>
            </a:br>
            <a:r>
              <a:rPr lang="en-US" sz="1200" dirty="0">
                <a:solidFill>
                  <a:schemeClr val="tx2"/>
                </a:solidFill>
              </a:rPr>
              <a:t>Brainstorm and ask questions to identify </a:t>
            </a:r>
            <a:br>
              <a:rPr lang="en-US" sz="1200" dirty="0">
                <a:solidFill>
                  <a:schemeClr val="tx2"/>
                </a:solidFill>
              </a:rPr>
            </a:br>
            <a:r>
              <a:rPr lang="en-US" sz="1200" dirty="0">
                <a:solidFill>
                  <a:schemeClr val="tx2"/>
                </a:solidFill>
              </a:rPr>
              <a:t>inefficiencies.</a:t>
            </a:r>
            <a:br>
              <a:rPr lang="en-US" sz="1200" b="1" dirty="0">
                <a:solidFill>
                  <a:schemeClr val="tx2"/>
                </a:solidFill>
              </a:rPr>
            </a:br>
            <a:endParaRPr lang="en-US" sz="1100" dirty="0">
              <a:solidFill>
                <a:schemeClr val="tx2"/>
              </a:solidFill>
            </a:endParaRPr>
          </a:p>
          <a:p>
            <a:pPr marL="342900" indent="-342900">
              <a:buFont typeface="+mj-lt"/>
              <a:buAutoNum type="arabicPeriod"/>
            </a:pPr>
            <a:r>
              <a:rPr lang="en-US" sz="1200" b="1" dirty="0">
                <a:solidFill>
                  <a:schemeClr val="tx2"/>
                </a:solidFill>
              </a:rPr>
              <a:t>Choose the team</a:t>
            </a:r>
            <a:br>
              <a:rPr lang="en-US" sz="1200" b="1" dirty="0">
                <a:solidFill>
                  <a:schemeClr val="tx2"/>
                </a:solidFill>
              </a:rPr>
            </a:br>
            <a:r>
              <a:rPr lang="en-US" sz="1200" dirty="0">
                <a:solidFill>
                  <a:schemeClr val="tx2"/>
                </a:solidFill>
              </a:rPr>
              <a:t>Get together people with different expertise</a:t>
            </a:r>
            <a:br>
              <a:rPr lang="en-US" sz="1200" dirty="0">
                <a:solidFill>
                  <a:schemeClr val="tx2"/>
                </a:solidFill>
              </a:rPr>
            </a:br>
            <a:r>
              <a:rPr lang="en-US" sz="1200" dirty="0">
                <a:solidFill>
                  <a:schemeClr val="tx2"/>
                </a:solidFill>
              </a:rPr>
              <a:t>to provide a wide variety of skills and perspectives</a:t>
            </a:r>
            <a:br>
              <a:rPr lang="en-US" sz="1200" dirty="0">
                <a:solidFill>
                  <a:schemeClr val="tx2"/>
                </a:solidFill>
              </a:rPr>
            </a:br>
            <a:r>
              <a:rPr lang="en-US" sz="1200" dirty="0">
                <a:solidFill>
                  <a:schemeClr val="tx2"/>
                </a:solidFill>
              </a:rPr>
              <a:t>into possible solutions. </a:t>
            </a:r>
            <a:br>
              <a:rPr lang="en-US" sz="1200" dirty="0">
                <a:solidFill>
                  <a:schemeClr val="tx2"/>
                </a:solidFill>
              </a:rPr>
            </a:br>
            <a:endParaRPr lang="en-US" sz="1200" b="1" dirty="0">
              <a:solidFill>
                <a:schemeClr val="tx2"/>
              </a:solidFill>
            </a:endParaRPr>
          </a:p>
          <a:p>
            <a:pPr marL="342900" indent="-342900">
              <a:buFont typeface="+mj-lt"/>
              <a:buAutoNum type="arabicPeriod"/>
            </a:pPr>
            <a:r>
              <a:rPr lang="en-US" sz="1200" b="1" dirty="0">
                <a:solidFill>
                  <a:schemeClr val="tx2"/>
                </a:solidFill>
              </a:rPr>
              <a:t>Define the scope </a:t>
            </a:r>
            <a:br>
              <a:rPr lang="en-US" sz="1200" b="1" dirty="0">
                <a:solidFill>
                  <a:schemeClr val="tx2"/>
                </a:solidFill>
              </a:rPr>
            </a:br>
            <a:r>
              <a:rPr lang="en-US" sz="1200" dirty="0">
                <a:solidFill>
                  <a:schemeClr val="tx2"/>
                </a:solidFill>
              </a:rPr>
              <a:t>Choose on what area of the project to focus on.</a:t>
            </a:r>
          </a:p>
          <a:p>
            <a:pPr marL="342900" indent="-342900">
              <a:buFont typeface="+mj-lt"/>
              <a:buAutoNum type="arabicPeriod"/>
            </a:pPr>
            <a:endParaRPr lang="en-US" sz="1200" dirty="0">
              <a:solidFill>
                <a:schemeClr val="tx2"/>
              </a:solidFill>
            </a:endParaRPr>
          </a:p>
          <a:p>
            <a:pPr marL="342900" indent="-342900">
              <a:buFont typeface="+mj-lt"/>
              <a:buAutoNum type="arabicPeriod"/>
            </a:pPr>
            <a:r>
              <a:rPr lang="en-US" sz="1200" b="1" dirty="0">
                <a:solidFill>
                  <a:schemeClr val="tx2"/>
                </a:solidFill>
              </a:rPr>
              <a:t>Map your value stream</a:t>
            </a:r>
            <a:br>
              <a:rPr lang="en-US" sz="1200" b="1" dirty="0">
                <a:solidFill>
                  <a:schemeClr val="tx2"/>
                </a:solidFill>
              </a:rPr>
            </a:br>
            <a:r>
              <a:rPr lang="en-US" sz="1200" dirty="0">
                <a:solidFill>
                  <a:schemeClr val="tx2"/>
                </a:solidFill>
              </a:rPr>
              <a:t>Map the process on three levels. Visualize the product, information and time flows.</a:t>
            </a:r>
            <a:br>
              <a:rPr lang="en-US" sz="1200" dirty="0">
                <a:solidFill>
                  <a:schemeClr val="tx2"/>
                </a:solidFill>
              </a:rPr>
            </a:br>
            <a:endParaRPr lang="en-US" sz="1200" dirty="0">
              <a:solidFill>
                <a:schemeClr val="tx2"/>
              </a:solidFill>
            </a:endParaRPr>
          </a:p>
          <a:p>
            <a:pPr marL="342900" indent="-342900">
              <a:buFont typeface="+mj-lt"/>
              <a:buAutoNum type="arabicPeriod"/>
            </a:pPr>
            <a:r>
              <a:rPr lang="en-US" sz="1200" b="1" dirty="0">
                <a:solidFill>
                  <a:schemeClr val="tx2"/>
                </a:solidFill>
              </a:rPr>
              <a:t>Add project data</a:t>
            </a:r>
            <a:br>
              <a:rPr lang="en-US" sz="1200" b="1" dirty="0">
                <a:solidFill>
                  <a:schemeClr val="tx2"/>
                </a:solidFill>
              </a:rPr>
            </a:br>
            <a:r>
              <a:rPr lang="en-US" sz="1200" dirty="0">
                <a:solidFill>
                  <a:schemeClr val="tx2"/>
                </a:solidFill>
              </a:rPr>
              <a:t>Include relevant metrics to help you compare data and get accurate insights on time, quality, and quantity.</a:t>
            </a:r>
            <a:br>
              <a:rPr lang="en-US" sz="1200" dirty="0">
                <a:solidFill>
                  <a:schemeClr val="tx2"/>
                </a:solidFill>
              </a:rPr>
            </a:br>
            <a:endParaRPr lang="en-US" sz="1200" dirty="0">
              <a:solidFill>
                <a:schemeClr val="tx2"/>
              </a:solidFill>
            </a:endParaRPr>
          </a:p>
          <a:p>
            <a:pPr marL="342900" indent="-342900">
              <a:buFont typeface="+mj-lt"/>
              <a:buAutoNum type="arabicPeriod"/>
            </a:pPr>
            <a:r>
              <a:rPr lang="en-US" sz="1200" b="1" dirty="0">
                <a:solidFill>
                  <a:schemeClr val="tx2"/>
                </a:solidFill>
              </a:rPr>
              <a:t>Create a timeline </a:t>
            </a:r>
            <a:br>
              <a:rPr lang="en-US" sz="1200" b="1" dirty="0">
                <a:solidFill>
                  <a:schemeClr val="tx2"/>
                </a:solidFill>
              </a:rPr>
            </a:br>
            <a:r>
              <a:rPr lang="en-US" sz="1200" dirty="0">
                <a:solidFill>
                  <a:schemeClr val="tx2"/>
                </a:solidFill>
              </a:rPr>
              <a:t>Set a clear timeline to get a better sense of the lead time and cycle time</a:t>
            </a:r>
            <a:br>
              <a:rPr lang="en-US" sz="1200" dirty="0">
                <a:solidFill>
                  <a:schemeClr val="tx2"/>
                </a:solidFill>
              </a:rPr>
            </a:br>
            <a:endParaRPr lang="en-US" sz="1200" b="1" dirty="0">
              <a:solidFill>
                <a:schemeClr val="tx2"/>
              </a:solidFill>
            </a:endParaRPr>
          </a:p>
          <a:p>
            <a:pPr marL="342900" indent="-342900">
              <a:buFont typeface="+mj-lt"/>
              <a:buAutoNum type="arabicPeriod"/>
            </a:pPr>
            <a:r>
              <a:rPr lang="en-US" sz="1200" b="1" dirty="0">
                <a:solidFill>
                  <a:schemeClr val="tx2"/>
                </a:solidFill>
              </a:rPr>
              <a:t>Analyze the current map</a:t>
            </a:r>
            <a:br>
              <a:rPr lang="en-US" sz="1200" b="1" dirty="0">
                <a:solidFill>
                  <a:schemeClr val="tx2"/>
                </a:solidFill>
              </a:rPr>
            </a:br>
            <a:r>
              <a:rPr lang="en-US" sz="1200" dirty="0">
                <a:solidFill>
                  <a:schemeClr val="tx2"/>
                </a:solidFill>
              </a:rPr>
              <a:t>Notice areas that need improvement as you build the current state map.</a:t>
            </a:r>
            <a:br>
              <a:rPr lang="en-US" sz="1200" dirty="0">
                <a:solidFill>
                  <a:schemeClr val="tx2"/>
                </a:solidFill>
              </a:rPr>
            </a:br>
            <a:endParaRPr lang="en-US" sz="1200" b="1" dirty="0">
              <a:solidFill>
                <a:schemeClr val="tx2"/>
              </a:solidFill>
            </a:endParaRPr>
          </a:p>
          <a:p>
            <a:pPr marL="342900" indent="-342900">
              <a:buFont typeface="+mj-lt"/>
              <a:buAutoNum type="arabicPeriod"/>
            </a:pPr>
            <a:r>
              <a:rPr lang="en-US" sz="1200" b="1" dirty="0">
                <a:solidFill>
                  <a:schemeClr val="tx2"/>
                </a:solidFill>
              </a:rPr>
              <a:t>Design the new map</a:t>
            </a:r>
            <a:br>
              <a:rPr lang="en-US" sz="1200" b="1" dirty="0">
                <a:solidFill>
                  <a:schemeClr val="tx2"/>
                </a:solidFill>
              </a:rPr>
            </a:br>
            <a:r>
              <a:rPr lang="en-US" sz="1200" dirty="0">
                <a:solidFill>
                  <a:schemeClr val="tx2"/>
                </a:solidFill>
              </a:rPr>
              <a:t>Start working on the future state map where you include elements for areas that need improvement.</a:t>
            </a:r>
            <a:br>
              <a:rPr lang="en-US" sz="1200" b="1" dirty="0">
                <a:solidFill>
                  <a:schemeClr val="tx2"/>
                </a:solidFill>
              </a:rPr>
            </a:br>
            <a:endParaRPr lang="en-US" sz="1200" b="1" dirty="0">
              <a:solidFill>
                <a:schemeClr val="tx2"/>
              </a:solidFill>
            </a:endParaRPr>
          </a:p>
          <a:p>
            <a:pPr marL="342900" indent="-342900">
              <a:buFont typeface="+mj-lt"/>
              <a:buAutoNum type="arabicPeriod"/>
            </a:pPr>
            <a:r>
              <a:rPr lang="en-US" sz="1200" b="1" dirty="0">
                <a:solidFill>
                  <a:schemeClr val="tx2"/>
                </a:solidFill>
              </a:rPr>
              <a:t>Implement new map</a:t>
            </a:r>
            <a:br>
              <a:rPr lang="en-US" sz="1200" b="1" dirty="0">
                <a:solidFill>
                  <a:schemeClr val="tx2"/>
                </a:solidFill>
              </a:rPr>
            </a:br>
            <a:r>
              <a:rPr lang="en-US" sz="1200" dirty="0">
                <a:solidFill>
                  <a:schemeClr val="tx2"/>
                </a:solidFill>
              </a:rPr>
              <a:t>Apply the solutions from the new map to the work process.</a:t>
            </a:r>
            <a:br>
              <a:rPr lang="en-US" sz="1200" dirty="0">
                <a:solidFill>
                  <a:schemeClr val="tx2"/>
                </a:solidFill>
              </a:rPr>
            </a:br>
            <a:endParaRPr lang="en-US" sz="1200" dirty="0">
              <a:solidFill>
                <a:schemeClr val="tx2"/>
              </a:solidFill>
            </a:endParaRPr>
          </a:p>
        </p:txBody>
      </p:sp>
      <p:sp>
        <p:nvSpPr>
          <p:cNvPr id="4" name="Slide Number Placeholder 3"/>
          <p:cNvSpPr>
            <a:spLocks noGrp="1"/>
          </p:cNvSpPr>
          <p:nvPr>
            <p:ph type="sldNum" sz="quarter" idx="5"/>
          </p:nvPr>
        </p:nvSpPr>
        <p:spPr/>
        <p:txBody>
          <a:bodyPr/>
          <a:lstStyle/>
          <a:p>
            <a:fld id="{E733928C-498E-47B2-A599-843221D6B659}" type="slidenum">
              <a:rPr lang="en-FI" smtClean="0"/>
              <a:t>16</a:t>
            </a:fld>
            <a:endParaRPr lang="en-FI" dirty="0"/>
          </a:p>
        </p:txBody>
      </p:sp>
    </p:spTree>
    <p:extLst>
      <p:ext uri="{BB962C8B-B14F-4D97-AF65-F5344CB8AC3E}">
        <p14:creationId xmlns:p14="http://schemas.microsoft.com/office/powerpoint/2010/main" val="3250304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b="1" dirty="0">
                <a:solidFill>
                  <a:schemeClr val="tx2"/>
                </a:solidFill>
              </a:rPr>
              <a:t>Identify the problem</a:t>
            </a:r>
            <a:br>
              <a:rPr lang="en-US" sz="1200" b="1" dirty="0">
                <a:solidFill>
                  <a:schemeClr val="tx2"/>
                </a:solidFill>
              </a:rPr>
            </a:br>
            <a:r>
              <a:rPr lang="en-US" sz="1200" dirty="0">
                <a:solidFill>
                  <a:schemeClr val="tx2"/>
                </a:solidFill>
              </a:rPr>
              <a:t>Brainstorm and ask questions to identify </a:t>
            </a:r>
            <a:br>
              <a:rPr lang="en-US" sz="1200" dirty="0">
                <a:solidFill>
                  <a:schemeClr val="tx2"/>
                </a:solidFill>
              </a:rPr>
            </a:br>
            <a:r>
              <a:rPr lang="en-US" sz="1200" dirty="0">
                <a:solidFill>
                  <a:schemeClr val="tx2"/>
                </a:solidFill>
              </a:rPr>
              <a:t>inefficiencies.</a:t>
            </a:r>
            <a:br>
              <a:rPr lang="en-US" sz="1200" b="1" dirty="0">
                <a:solidFill>
                  <a:schemeClr val="tx2"/>
                </a:solidFill>
              </a:rPr>
            </a:br>
            <a:endParaRPr lang="en-US" sz="1100" dirty="0">
              <a:solidFill>
                <a:schemeClr val="tx2"/>
              </a:solidFill>
            </a:endParaRPr>
          </a:p>
          <a:p>
            <a:pPr marL="342900" indent="-342900">
              <a:buFont typeface="+mj-lt"/>
              <a:buAutoNum type="arabicPeriod"/>
            </a:pPr>
            <a:r>
              <a:rPr lang="en-US" sz="1200" b="1" dirty="0">
                <a:solidFill>
                  <a:schemeClr val="tx2"/>
                </a:solidFill>
              </a:rPr>
              <a:t>Choose the team</a:t>
            </a:r>
            <a:br>
              <a:rPr lang="en-US" sz="1200" b="1" dirty="0">
                <a:solidFill>
                  <a:schemeClr val="tx2"/>
                </a:solidFill>
              </a:rPr>
            </a:br>
            <a:r>
              <a:rPr lang="en-US" sz="1200" dirty="0">
                <a:solidFill>
                  <a:schemeClr val="tx2"/>
                </a:solidFill>
              </a:rPr>
              <a:t>Get together people with different expertise</a:t>
            </a:r>
            <a:br>
              <a:rPr lang="en-US" sz="1200" dirty="0">
                <a:solidFill>
                  <a:schemeClr val="tx2"/>
                </a:solidFill>
              </a:rPr>
            </a:br>
            <a:r>
              <a:rPr lang="en-US" sz="1200" dirty="0">
                <a:solidFill>
                  <a:schemeClr val="tx2"/>
                </a:solidFill>
              </a:rPr>
              <a:t>to provide a wide variety of skills and perspectives</a:t>
            </a:r>
            <a:br>
              <a:rPr lang="en-US" sz="1200" dirty="0">
                <a:solidFill>
                  <a:schemeClr val="tx2"/>
                </a:solidFill>
              </a:rPr>
            </a:br>
            <a:r>
              <a:rPr lang="en-US" sz="1200" dirty="0">
                <a:solidFill>
                  <a:schemeClr val="tx2"/>
                </a:solidFill>
              </a:rPr>
              <a:t>into possible solutions. </a:t>
            </a:r>
            <a:br>
              <a:rPr lang="en-US" sz="1200" dirty="0">
                <a:solidFill>
                  <a:schemeClr val="tx2"/>
                </a:solidFill>
              </a:rPr>
            </a:br>
            <a:endParaRPr lang="en-US" sz="1200" b="1" dirty="0">
              <a:solidFill>
                <a:schemeClr val="tx2"/>
              </a:solidFill>
            </a:endParaRPr>
          </a:p>
          <a:p>
            <a:pPr marL="342900" indent="-342900">
              <a:buFont typeface="+mj-lt"/>
              <a:buAutoNum type="arabicPeriod"/>
            </a:pPr>
            <a:r>
              <a:rPr lang="en-US" sz="1200" b="1" dirty="0">
                <a:solidFill>
                  <a:schemeClr val="tx2"/>
                </a:solidFill>
              </a:rPr>
              <a:t>Define the scope </a:t>
            </a:r>
            <a:br>
              <a:rPr lang="en-US" sz="1200" b="1" dirty="0">
                <a:solidFill>
                  <a:schemeClr val="tx2"/>
                </a:solidFill>
              </a:rPr>
            </a:br>
            <a:r>
              <a:rPr lang="en-US" sz="1200" dirty="0">
                <a:solidFill>
                  <a:schemeClr val="tx2"/>
                </a:solidFill>
              </a:rPr>
              <a:t>Choose on what area of the project to focus on.</a:t>
            </a:r>
          </a:p>
          <a:p>
            <a:pPr marL="342900" indent="-342900">
              <a:buFont typeface="+mj-lt"/>
              <a:buAutoNum type="arabicPeriod"/>
            </a:pPr>
            <a:endParaRPr lang="en-US" sz="1200" dirty="0">
              <a:solidFill>
                <a:schemeClr val="tx2"/>
              </a:solidFill>
            </a:endParaRPr>
          </a:p>
          <a:p>
            <a:pPr marL="342900" indent="-342900">
              <a:buFont typeface="+mj-lt"/>
              <a:buAutoNum type="arabicPeriod"/>
            </a:pPr>
            <a:r>
              <a:rPr lang="en-US" sz="1200" b="1" dirty="0">
                <a:solidFill>
                  <a:schemeClr val="tx2"/>
                </a:solidFill>
              </a:rPr>
              <a:t>Map your value stream</a:t>
            </a:r>
            <a:br>
              <a:rPr lang="en-US" sz="1200" b="1" dirty="0">
                <a:solidFill>
                  <a:schemeClr val="tx2"/>
                </a:solidFill>
              </a:rPr>
            </a:br>
            <a:r>
              <a:rPr lang="en-US" sz="1200" dirty="0">
                <a:solidFill>
                  <a:schemeClr val="tx2"/>
                </a:solidFill>
              </a:rPr>
              <a:t>Map the process on three levels. Visualize the product, information and time flows.</a:t>
            </a:r>
            <a:br>
              <a:rPr lang="en-US" sz="1200" dirty="0">
                <a:solidFill>
                  <a:schemeClr val="tx2"/>
                </a:solidFill>
              </a:rPr>
            </a:br>
            <a:endParaRPr lang="en-US" sz="1200" dirty="0">
              <a:solidFill>
                <a:schemeClr val="tx2"/>
              </a:solidFill>
            </a:endParaRPr>
          </a:p>
          <a:p>
            <a:pPr marL="342900" indent="-342900">
              <a:buFont typeface="+mj-lt"/>
              <a:buAutoNum type="arabicPeriod"/>
            </a:pPr>
            <a:r>
              <a:rPr lang="en-US" sz="1200" b="1" dirty="0">
                <a:solidFill>
                  <a:schemeClr val="tx2"/>
                </a:solidFill>
              </a:rPr>
              <a:t>Add project data</a:t>
            </a:r>
            <a:br>
              <a:rPr lang="en-US" sz="1200" b="1" dirty="0">
                <a:solidFill>
                  <a:schemeClr val="tx2"/>
                </a:solidFill>
              </a:rPr>
            </a:br>
            <a:r>
              <a:rPr lang="en-US" sz="1200" dirty="0">
                <a:solidFill>
                  <a:schemeClr val="tx2"/>
                </a:solidFill>
              </a:rPr>
              <a:t>Include relevant metrics to help you compare data and get accurate insights on time, quality, and quantity.</a:t>
            </a:r>
            <a:br>
              <a:rPr lang="en-US" sz="1200" dirty="0">
                <a:solidFill>
                  <a:schemeClr val="tx2"/>
                </a:solidFill>
              </a:rPr>
            </a:br>
            <a:endParaRPr lang="en-US" sz="1200" dirty="0">
              <a:solidFill>
                <a:schemeClr val="tx2"/>
              </a:solidFill>
            </a:endParaRPr>
          </a:p>
          <a:p>
            <a:pPr marL="342900" indent="-342900">
              <a:buFont typeface="+mj-lt"/>
              <a:buAutoNum type="arabicPeriod"/>
            </a:pPr>
            <a:r>
              <a:rPr lang="en-US" sz="1200" b="1" dirty="0">
                <a:solidFill>
                  <a:schemeClr val="tx2"/>
                </a:solidFill>
              </a:rPr>
              <a:t>Create a timeline </a:t>
            </a:r>
            <a:br>
              <a:rPr lang="en-US" sz="1200" b="1" dirty="0">
                <a:solidFill>
                  <a:schemeClr val="tx2"/>
                </a:solidFill>
              </a:rPr>
            </a:br>
            <a:r>
              <a:rPr lang="en-US" sz="1200" dirty="0">
                <a:solidFill>
                  <a:schemeClr val="tx2"/>
                </a:solidFill>
              </a:rPr>
              <a:t>Set a clear timeline to get a better sense of the lead time and cycle time</a:t>
            </a:r>
            <a:br>
              <a:rPr lang="en-US" sz="1200" dirty="0">
                <a:solidFill>
                  <a:schemeClr val="tx2"/>
                </a:solidFill>
              </a:rPr>
            </a:br>
            <a:endParaRPr lang="en-US" sz="1200" b="1" dirty="0">
              <a:solidFill>
                <a:schemeClr val="tx2"/>
              </a:solidFill>
            </a:endParaRPr>
          </a:p>
          <a:p>
            <a:pPr marL="342900" indent="-342900">
              <a:buFont typeface="+mj-lt"/>
              <a:buAutoNum type="arabicPeriod"/>
            </a:pPr>
            <a:r>
              <a:rPr lang="en-US" sz="1200" b="1" dirty="0">
                <a:solidFill>
                  <a:schemeClr val="tx2"/>
                </a:solidFill>
              </a:rPr>
              <a:t>Analyze the current map</a:t>
            </a:r>
            <a:br>
              <a:rPr lang="en-US" sz="1200" b="1" dirty="0">
                <a:solidFill>
                  <a:schemeClr val="tx2"/>
                </a:solidFill>
              </a:rPr>
            </a:br>
            <a:r>
              <a:rPr lang="en-US" sz="1200" dirty="0">
                <a:solidFill>
                  <a:schemeClr val="tx2"/>
                </a:solidFill>
              </a:rPr>
              <a:t>Notice areas that need improvement as you build the current state map.</a:t>
            </a:r>
            <a:br>
              <a:rPr lang="en-US" sz="1200" dirty="0">
                <a:solidFill>
                  <a:schemeClr val="tx2"/>
                </a:solidFill>
              </a:rPr>
            </a:br>
            <a:endParaRPr lang="en-US" sz="1200" b="1" dirty="0">
              <a:solidFill>
                <a:schemeClr val="tx2"/>
              </a:solidFill>
            </a:endParaRPr>
          </a:p>
          <a:p>
            <a:pPr marL="342900" indent="-342900">
              <a:buFont typeface="+mj-lt"/>
              <a:buAutoNum type="arabicPeriod"/>
            </a:pPr>
            <a:r>
              <a:rPr lang="en-US" sz="1200" b="1" dirty="0">
                <a:solidFill>
                  <a:schemeClr val="tx2"/>
                </a:solidFill>
              </a:rPr>
              <a:t>Design the new map</a:t>
            </a:r>
            <a:br>
              <a:rPr lang="en-US" sz="1200" b="1" dirty="0">
                <a:solidFill>
                  <a:schemeClr val="tx2"/>
                </a:solidFill>
              </a:rPr>
            </a:br>
            <a:r>
              <a:rPr lang="en-US" sz="1200" dirty="0">
                <a:solidFill>
                  <a:schemeClr val="tx2"/>
                </a:solidFill>
              </a:rPr>
              <a:t>Start working on the future state map where you include elements for areas that need improvement.</a:t>
            </a:r>
            <a:br>
              <a:rPr lang="en-US" sz="1200" b="1" dirty="0">
                <a:solidFill>
                  <a:schemeClr val="tx2"/>
                </a:solidFill>
              </a:rPr>
            </a:br>
            <a:endParaRPr lang="en-US" sz="1200" b="1" dirty="0">
              <a:solidFill>
                <a:schemeClr val="tx2"/>
              </a:solidFill>
            </a:endParaRPr>
          </a:p>
          <a:p>
            <a:pPr marL="342900" indent="-342900">
              <a:buFont typeface="+mj-lt"/>
              <a:buAutoNum type="arabicPeriod"/>
            </a:pPr>
            <a:r>
              <a:rPr lang="en-US" sz="1200" b="1" dirty="0">
                <a:solidFill>
                  <a:schemeClr val="tx2"/>
                </a:solidFill>
              </a:rPr>
              <a:t>Implement new map</a:t>
            </a:r>
            <a:br>
              <a:rPr lang="en-US" sz="1200" b="1" dirty="0">
                <a:solidFill>
                  <a:schemeClr val="tx2"/>
                </a:solidFill>
              </a:rPr>
            </a:br>
            <a:r>
              <a:rPr lang="en-US" sz="1200" dirty="0">
                <a:solidFill>
                  <a:schemeClr val="tx2"/>
                </a:solidFill>
              </a:rPr>
              <a:t>Apply the solutions from the new map to the work process.</a:t>
            </a:r>
            <a:br>
              <a:rPr lang="en-US" sz="1200" dirty="0">
                <a:solidFill>
                  <a:schemeClr val="tx2"/>
                </a:solidFill>
              </a:rPr>
            </a:br>
            <a:endParaRPr lang="en-US" sz="1200" dirty="0">
              <a:solidFill>
                <a:schemeClr val="tx2"/>
              </a:solidFill>
            </a:endParaRPr>
          </a:p>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17</a:t>
            </a:fld>
            <a:endParaRPr lang="en-FI" dirty="0"/>
          </a:p>
        </p:txBody>
      </p:sp>
    </p:spTree>
    <p:extLst>
      <p:ext uri="{BB962C8B-B14F-4D97-AF65-F5344CB8AC3E}">
        <p14:creationId xmlns:p14="http://schemas.microsoft.com/office/powerpoint/2010/main" val="3242222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A value stream map that runs in circle because the customer demand feeds both the supply and production chain.</a:t>
            </a:r>
          </a:p>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18</a:t>
            </a:fld>
            <a:endParaRPr lang="en-FI" dirty="0"/>
          </a:p>
        </p:txBody>
      </p:sp>
    </p:spTree>
    <p:extLst>
      <p:ext uri="{BB962C8B-B14F-4D97-AF65-F5344CB8AC3E}">
        <p14:creationId xmlns:p14="http://schemas.microsoft.com/office/powerpoint/2010/main" val="262673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1.</a:t>
            </a:r>
            <a:r>
              <a:rPr lang="en-GB" sz="1200" b="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Map The Process</a:t>
            </a:r>
            <a:r>
              <a:rPr lang="en-GB" sz="1200" b="0" kern="1200" dirty="0">
                <a:solidFill>
                  <a:schemeClr val="tx1"/>
                </a:solidFill>
                <a:effectLst/>
                <a:latin typeface="+mn-lt"/>
                <a:ea typeface="+mn-ea"/>
                <a:cs typeface="+mn-cs"/>
              </a:rPr>
              <a:t>. Break down the process into up to five high-level activities comprising the business process.</a:t>
            </a:r>
          </a:p>
          <a:p>
            <a:pPr fontAlgn="base"/>
            <a:r>
              <a:rPr lang="en-GB" sz="1200" b="1" kern="1200" dirty="0">
                <a:solidFill>
                  <a:schemeClr val="tx1"/>
                </a:solidFill>
                <a:effectLst/>
                <a:latin typeface="+mn-lt"/>
                <a:ea typeface="+mn-ea"/>
                <a:cs typeface="+mn-cs"/>
              </a:rPr>
              <a:t>2</a:t>
            </a:r>
            <a:r>
              <a:rPr lang="en-GB" sz="1200" b="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Identify The Process Outputs</a:t>
            </a:r>
            <a:r>
              <a:rPr lang="en-GB" sz="1200" b="0" kern="1200" dirty="0">
                <a:solidFill>
                  <a:schemeClr val="tx1"/>
                </a:solidFill>
                <a:effectLst/>
                <a:latin typeface="+mn-lt"/>
                <a:ea typeface="+mn-ea"/>
                <a:cs typeface="+mn-cs"/>
              </a:rPr>
              <a:t>. Include up to five key process benefits.</a:t>
            </a:r>
          </a:p>
          <a:p>
            <a:pPr fontAlgn="base"/>
            <a:r>
              <a:rPr lang="en-GB" sz="1200" b="1" kern="1200" dirty="0">
                <a:solidFill>
                  <a:schemeClr val="tx1"/>
                </a:solidFill>
                <a:effectLst/>
                <a:latin typeface="+mn-lt"/>
                <a:ea typeface="+mn-ea"/>
                <a:cs typeface="+mn-cs"/>
              </a:rPr>
              <a:t>3. Identify The Customers</a:t>
            </a:r>
            <a:r>
              <a:rPr lang="en-GB" sz="1200" b="0" kern="1200" dirty="0">
                <a:solidFill>
                  <a:schemeClr val="tx1"/>
                </a:solidFill>
                <a:effectLst/>
                <a:latin typeface="+mn-lt"/>
                <a:ea typeface="+mn-ea"/>
                <a:cs typeface="+mn-cs"/>
              </a:rPr>
              <a:t>. Determine the recipients of the process outputs – external or internal.</a:t>
            </a:r>
          </a:p>
          <a:p>
            <a:pPr fontAlgn="base"/>
            <a:r>
              <a:rPr lang="en-GB" sz="1200" b="1" kern="1200" dirty="0">
                <a:solidFill>
                  <a:schemeClr val="tx1"/>
                </a:solidFill>
                <a:effectLst/>
                <a:latin typeface="+mn-lt"/>
                <a:ea typeface="+mn-ea"/>
                <a:cs typeface="+mn-cs"/>
              </a:rPr>
              <a:t>4. Determine The Process Inputs</a:t>
            </a:r>
            <a:r>
              <a:rPr lang="en-GB" sz="1200" b="0" kern="1200" dirty="0">
                <a:solidFill>
                  <a:schemeClr val="tx1"/>
                </a:solidFill>
                <a:effectLst/>
                <a:latin typeface="+mn-lt"/>
                <a:ea typeface="+mn-ea"/>
                <a:cs typeface="+mn-cs"/>
              </a:rPr>
              <a:t>. Map the key inputs necessary for the process completion.</a:t>
            </a:r>
          </a:p>
          <a:p>
            <a:pPr fontAlgn="base"/>
            <a:r>
              <a:rPr lang="en-GB" sz="1200" b="1" kern="1200" dirty="0">
                <a:solidFill>
                  <a:schemeClr val="tx1"/>
                </a:solidFill>
                <a:effectLst/>
                <a:latin typeface="+mn-lt"/>
                <a:ea typeface="+mn-ea"/>
                <a:cs typeface="+mn-cs"/>
              </a:rPr>
              <a:t>5. Identify The Suppliers</a:t>
            </a:r>
            <a:r>
              <a:rPr lang="en-GB" sz="1200" b="0" kern="1200" dirty="0">
                <a:solidFill>
                  <a:schemeClr val="tx1"/>
                </a:solidFill>
                <a:effectLst/>
                <a:latin typeface="+mn-lt"/>
                <a:ea typeface="+mn-ea"/>
                <a:cs typeface="+mn-cs"/>
              </a:rPr>
              <a:t>. Determine the suppliers of the inputs required by the process.</a:t>
            </a:r>
          </a:p>
          <a:p>
            <a:pPr fontAlgn="base"/>
            <a:r>
              <a:rPr lang="en-GB" sz="1200" b="0" kern="1200" dirty="0">
                <a:solidFill>
                  <a:schemeClr val="tx1"/>
                </a:solidFill>
                <a:effectLst/>
                <a:latin typeface="+mn-lt"/>
                <a:ea typeface="+mn-ea"/>
                <a:cs typeface="+mn-cs"/>
              </a:rPr>
              <a:t>Once the diagram is complete, it has to be shared with project leaders and stakeholders for its verification before implementation.</a:t>
            </a:r>
          </a:p>
          <a:p>
            <a:endParaRPr lang="en-GB" dirty="0"/>
          </a:p>
          <a:p>
            <a:r>
              <a:rPr lang="en-GB" dirty="0"/>
              <a:t>**For more transparency and better collaboration, you can implement something similar in </a:t>
            </a:r>
            <a:r>
              <a:rPr lang="en-GB" dirty="0" err="1"/>
              <a:t>Viima</a:t>
            </a:r>
            <a:r>
              <a:rPr lang="en-GB" dirty="0"/>
              <a:t> using the custom fields. Sign up for free to learn how you can get started. https://</a:t>
            </a:r>
            <a:r>
              <a:rPr lang="en-GB" dirty="0" err="1"/>
              <a:t>app.viima.com</a:t>
            </a:r>
            <a:r>
              <a:rPr lang="en-GB" dirty="0"/>
              <a:t>/signup</a:t>
            </a:r>
          </a:p>
          <a:p>
            <a:r>
              <a:rPr lang="en-GB" dirty="0"/>
              <a:t>All users have free access to our extensive knowledge base which helps you get started through illustrated, step by step instructions on how to configure and use the software.</a:t>
            </a:r>
            <a:br>
              <a:rPr lang="en-GB" dirty="0"/>
            </a:br>
            <a:endParaRPr lang="en-FI" dirty="0"/>
          </a:p>
          <a:p>
            <a:pPr fontAlgn="base"/>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19</a:t>
            </a:fld>
            <a:endParaRPr lang="en-FI" dirty="0"/>
          </a:p>
        </p:txBody>
      </p:sp>
    </p:spTree>
    <p:extLst>
      <p:ext uri="{BB962C8B-B14F-4D97-AF65-F5344CB8AC3E}">
        <p14:creationId xmlns:p14="http://schemas.microsoft.com/office/powerpoint/2010/main" val="635265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20</a:t>
            </a:fld>
            <a:endParaRPr lang="en-FI" dirty="0"/>
          </a:p>
        </p:txBody>
      </p:sp>
    </p:spTree>
    <p:extLst>
      <p:ext uri="{BB962C8B-B14F-4D97-AF65-F5344CB8AC3E}">
        <p14:creationId xmlns:p14="http://schemas.microsoft.com/office/powerpoint/2010/main" val="277879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21</a:t>
            </a:fld>
            <a:endParaRPr lang="en-FI" dirty="0"/>
          </a:p>
        </p:txBody>
      </p:sp>
    </p:spTree>
    <p:extLst>
      <p:ext uri="{BB962C8B-B14F-4D97-AF65-F5344CB8AC3E}">
        <p14:creationId xmlns:p14="http://schemas.microsoft.com/office/powerpoint/2010/main" val="653741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22</a:t>
            </a:fld>
            <a:endParaRPr lang="en-FI" dirty="0"/>
          </a:p>
        </p:txBody>
      </p:sp>
    </p:spTree>
    <p:extLst>
      <p:ext uri="{BB962C8B-B14F-4D97-AF65-F5344CB8AC3E}">
        <p14:creationId xmlns:p14="http://schemas.microsoft.com/office/powerpoint/2010/main" val="2904881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23</a:t>
            </a:fld>
            <a:endParaRPr lang="en-FI" dirty="0"/>
          </a:p>
        </p:txBody>
      </p:sp>
    </p:spTree>
    <p:extLst>
      <p:ext uri="{BB962C8B-B14F-4D97-AF65-F5344CB8AC3E}">
        <p14:creationId xmlns:p14="http://schemas.microsoft.com/office/powerpoint/2010/main" val="121731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3</a:t>
            </a:fld>
            <a:endParaRPr lang="en-FI" dirty="0"/>
          </a:p>
        </p:txBody>
      </p:sp>
    </p:spTree>
    <p:extLst>
      <p:ext uri="{BB962C8B-B14F-4D97-AF65-F5344CB8AC3E}">
        <p14:creationId xmlns:p14="http://schemas.microsoft.com/office/powerpoint/2010/main" val="1699954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24</a:t>
            </a:fld>
            <a:endParaRPr lang="en-FI" dirty="0"/>
          </a:p>
        </p:txBody>
      </p:sp>
    </p:spTree>
    <p:extLst>
      <p:ext uri="{BB962C8B-B14F-4D97-AF65-F5344CB8AC3E}">
        <p14:creationId xmlns:p14="http://schemas.microsoft.com/office/powerpoint/2010/main" val="63206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3928C-498E-47B2-A599-843221D6B659}" type="slidenum">
              <a:rPr lang="en-FI" smtClean="0"/>
              <a:t>26</a:t>
            </a:fld>
            <a:endParaRPr lang="en-FI" dirty="0"/>
          </a:p>
        </p:txBody>
      </p:sp>
    </p:spTree>
    <p:extLst>
      <p:ext uri="{BB962C8B-B14F-4D97-AF65-F5344CB8AC3E}">
        <p14:creationId xmlns:p14="http://schemas.microsoft.com/office/powerpoint/2010/main" val="291642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tool we call the </a:t>
            </a:r>
            <a:r>
              <a:rPr lang="en-US" b="1" dirty="0"/>
              <a:t>Viima Board Canvas</a:t>
            </a:r>
            <a:r>
              <a:rPr lang="en-US" dirty="0"/>
              <a:t>. We use it to help customers plan the key elements of their ideation process, most of which are centered around continuous improvement.</a:t>
            </a:r>
          </a:p>
          <a:p>
            <a:endParaRPr lang="en-US" dirty="0"/>
          </a:p>
          <a:p>
            <a:pPr marL="171450" indent="-171450">
              <a:buFont typeface="Arial" panose="020B0604020202020204" pitchFamily="34" charset="0"/>
              <a:buChar char="•"/>
            </a:pPr>
            <a:r>
              <a:rPr lang="en-US" dirty="0"/>
              <a:t>Use the template to help you </a:t>
            </a:r>
            <a:r>
              <a:rPr lang="en-US" b="1" dirty="0"/>
              <a:t>plan and communicate a new continuous improvement initiative!</a:t>
            </a:r>
          </a:p>
          <a:p>
            <a:pPr marL="171450" indent="-171450">
              <a:buFont typeface="Arial" panose="020B0604020202020204" pitchFamily="34" charset="0"/>
              <a:buChar char="•"/>
            </a:pPr>
            <a:r>
              <a:rPr lang="en-US" b="0" dirty="0"/>
              <a:t>This is especially helpful when you’re setting up your first continuous improvement board in Viima as it helps you make sure you’ve got all the basics covered</a:t>
            </a:r>
          </a:p>
          <a:p>
            <a:endParaRPr lang="en-US" dirty="0"/>
          </a:p>
          <a:p>
            <a:endParaRPr lang="en-US" dirty="0"/>
          </a:p>
        </p:txBody>
      </p:sp>
      <p:sp>
        <p:nvSpPr>
          <p:cNvPr id="4" name="Slide Number Placeholder 3"/>
          <p:cNvSpPr>
            <a:spLocks noGrp="1"/>
          </p:cNvSpPr>
          <p:nvPr>
            <p:ph type="sldNum" sz="quarter" idx="5"/>
          </p:nvPr>
        </p:nvSpPr>
        <p:spPr/>
        <p:txBody>
          <a:bodyPr/>
          <a:lstStyle/>
          <a:p>
            <a:fld id="{E733928C-498E-47B2-A599-843221D6B659}" type="slidenum">
              <a:rPr lang="en-FI" smtClean="0"/>
              <a:t>28</a:t>
            </a:fld>
            <a:endParaRPr lang="en-FI" dirty="0"/>
          </a:p>
        </p:txBody>
      </p:sp>
    </p:spTree>
    <p:extLst>
      <p:ext uri="{BB962C8B-B14F-4D97-AF65-F5344CB8AC3E}">
        <p14:creationId xmlns:p14="http://schemas.microsoft.com/office/powerpoint/2010/main" val="2502268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36</a:t>
            </a:fld>
            <a:endParaRPr lang="en-FI" dirty="0"/>
          </a:p>
        </p:txBody>
      </p:sp>
    </p:spTree>
    <p:extLst>
      <p:ext uri="{BB962C8B-B14F-4D97-AF65-F5344CB8AC3E}">
        <p14:creationId xmlns:p14="http://schemas.microsoft.com/office/powerpoint/2010/main" val="2667049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ym typeface="Wingdings" pitchFamily="2" charset="2"/>
              </a:rPr>
              <a:t>Whenever you’re looking to use CI to drive more value for your organization, just keep these best practices in mind, and you’ll do well!</a:t>
            </a:r>
          </a:p>
        </p:txBody>
      </p:sp>
      <p:sp>
        <p:nvSpPr>
          <p:cNvPr id="4" name="Slide Number Placeholder 3"/>
          <p:cNvSpPr>
            <a:spLocks noGrp="1"/>
          </p:cNvSpPr>
          <p:nvPr>
            <p:ph type="sldNum" sz="quarter" idx="5"/>
          </p:nvPr>
        </p:nvSpPr>
        <p:spPr/>
        <p:txBody>
          <a:bodyPr/>
          <a:lstStyle/>
          <a:p>
            <a:fld id="{3E105235-704B-0B49-8252-223D656B3425}" type="slidenum">
              <a:rPr lang="en-US" smtClean="0"/>
              <a:t>38</a:t>
            </a:fld>
            <a:endParaRPr lang="en-US"/>
          </a:p>
        </p:txBody>
      </p:sp>
    </p:spTree>
    <p:extLst>
      <p:ext uri="{BB962C8B-B14F-4D97-AF65-F5344CB8AC3E}">
        <p14:creationId xmlns:p14="http://schemas.microsoft.com/office/powerpoint/2010/main" val="1174768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you need to make CI a habit of people across the organization. To succeed in that, you need to create a positive, self-reinforcing feedback loop to make CI stick.</a:t>
            </a:r>
          </a:p>
          <a:p>
            <a:endParaRPr lang="en-US" dirty="0"/>
          </a:p>
          <a:p>
            <a:r>
              <a:rPr lang="en-US" dirty="0"/>
              <a:t>To do that in practice, focus on ensuring that </a:t>
            </a:r>
            <a:r>
              <a:rPr lang="en-US" b="1" dirty="0"/>
              <a:t>every employee has these three elements present in their daily work!</a:t>
            </a:r>
          </a:p>
          <a:p>
            <a:endParaRPr lang="en-US" b="1" dirty="0"/>
          </a:p>
          <a:p>
            <a:r>
              <a:rPr lang="en-US" b="1" dirty="0"/>
              <a:t>As an example:</a:t>
            </a:r>
          </a:p>
          <a:p>
            <a:pPr marL="171450" indent="-171450">
              <a:buFont typeface="Arial" panose="020B0604020202020204" pitchFamily="34" charset="0"/>
              <a:buChar char="•"/>
            </a:pPr>
            <a:r>
              <a:rPr lang="en-US" b="0" dirty="0"/>
              <a:t>Cue: First, have training that remind employees to keep their eyes open and report anything that isn’t perfect. Then reinforce that training by having cues in the workplace, such as posters on the walls, managers reminding them weekly etc.</a:t>
            </a:r>
          </a:p>
          <a:p>
            <a:pPr marL="171450" indent="-171450">
              <a:buFont typeface="Arial" panose="020B0604020202020204" pitchFamily="34" charset="0"/>
              <a:buChar char="•"/>
            </a:pPr>
            <a:r>
              <a:rPr lang="en-US" b="0" dirty="0"/>
              <a:t>Routine: Make it easy to report these findings, for example by having an easy to use and fun software for the purpose. If it’s too hard to do that, or the software is crappy, people won’t keep the routine up.</a:t>
            </a:r>
          </a:p>
          <a:p>
            <a:pPr marL="171450" indent="-171450">
              <a:buFont typeface="Arial" panose="020B0604020202020204" pitchFamily="34" charset="0"/>
              <a:buChar char="•"/>
            </a:pPr>
            <a:r>
              <a:rPr lang="en-US" b="0" dirty="0"/>
              <a:t>Reward: Have managers constantly praise and promote everyone who does CI and reports these. Small praise is good for small things, but if </a:t>
            </a:r>
            <a:r>
              <a:rPr lang="en-US" b="0"/>
              <a:t>someone really hits a home run, make sure everyone knows that.</a:t>
            </a:r>
            <a:endParaRPr lang="en-US" b="0" dirty="0"/>
          </a:p>
        </p:txBody>
      </p:sp>
      <p:sp>
        <p:nvSpPr>
          <p:cNvPr id="4" name="Slide Number Placeholder 3"/>
          <p:cNvSpPr>
            <a:spLocks noGrp="1"/>
          </p:cNvSpPr>
          <p:nvPr>
            <p:ph type="sldNum" sz="quarter" idx="5"/>
          </p:nvPr>
        </p:nvSpPr>
        <p:spPr/>
        <p:txBody>
          <a:bodyPr/>
          <a:lstStyle/>
          <a:p>
            <a:fld id="{E733928C-498E-47B2-A599-843221D6B659}" type="slidenum">
              <a:rPr lang="en-FI" smtClean="0"/>
              <a:t>39</a:t>
            </a:fld>
            <a:endParaRPr lang="en-FI" dirty="0"/>
          </a:p>
        </p:txBody>
      </p:sp>
    </p:spTree>
    <p:extLst>
      <p:ext uri="{BB962C8B-B14F-4D97-AF65-F5344CB8AC3E}">
        <p14:creationId xmlns:p14="http://schemas.microsoft.com/office/powerpoint/2010/main" val="128925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Continuous improvement can lead to many kinds of potential benefits for a company, including:</a:t>
            </a:r>
          </a:p>
          <a:p>
            <a:pPr marL="628650" lvl="1" indent="-171450">
              <a:buFont typeface="Courier New" panose="02070309020205020404" pitchFamily="49" charset="0"/>
              <a:buChar char="o"/>
            </a:pPr>
            <a:r>
              <a:rPr lang="en-US" b="0" dirty="0"/>
              <a:t>Hard savings (money, less waste…)</a:t>
            </a:r>
          </a:p>
          <a:p>
            <a:pPr marL="628650" lvl="1" indent="-171450">
              <a:buFont typeface="Courier New" panose="02070309020205020404" pitchFamily="49" charset="0"/>
              <a:buChar char="o"/>
            </a:pPr>
            <a:r>
              <a:rPr lang="en-US" b="0" dirty="0"/>
              <a:t>Soft savings (time, quality, customer satisfaction…)</a:t>
            </a:r>
          </a:p>
          <a:p>
            <a:pPr marL="628650" lvl="1" indent="-171450">
              <a:buFont typeface="Courier New" panose="02070309020205020404" pitchFamily="49" charset="0"/>
              <a:buChar char="o"/>
            </a:pPr>
            <a:r>
              <a:rPr lang="en-US" b="0" dirty="0"/>
              <a:t>Increased effectiveness in ability to deliver value to customers</a:t>
            </a:r>
          </a:p>
        </p:txBody>
      </p:sp>
      <p:sp>
        <p:nvSpPr>
          <p:cNvPr id="4" name="Slide Number Placeholder 3"/>
          <p:cNvSpPr>
            <a:spLocks noGrp="1"/>
          </p:cNvSpPr>
          <p:nvPr>
            <p:ph type="sldNum" sz="quarter" idx="5"/>
          </p:nvPr>
        </p:nvSpPr>
        <p:spPr/>
        <p:txBody>
          <a:bodyPr/>
          <a:lstStyle/>
          <a:p>
            <a:fld id="{E733928C-498E-47B2-A599-843221D6B659}" type="slidenum">
              <a:rPr lang="en-FI" smtClean="0"/>
              <a:t>6</a:t>
            </a:fld>
            <a:endParaRPr lang="en-FI" dirty="0"/>
          </a:p>
        </p:txBody>
      </p:sp>
    </p:spTree>
    <p:extLst>
      <p:ext uri="{BB962C8B-B14F-4D97-AF65-F5344CB8AC3E}">
        <p14:creationId xmlns:p14="http://schemas.microsoft.com/office/powerpoint/2010/main" val="212926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Let’s take an imaginary company in an imaginary industry.</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If the company doesn’t do anything, they won’t get better, which is represented with that gray line.</a:t>
            </a:r>
          </a:p>
          <a:p>
            <a:pPr marL="171450" indent="-171450">
              <a:buFont typeface="Arial" panose="020B0604020202020204" pitchFamily="34" charset="0"/>
              <a:buChar char="•"/>
            </a:pPr>
            <a:r>
              <a:rPr lang="en-US" sz="1200" dirty="0"/>
              <a:t>And, if they don’t get better, they’ll be left behind and inevitably lose market share because their competitors, which the blue line represents will always get better in a capitalistic environment.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That should be pretty obvious, and most people certainly get this.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However, what they don’t understand is how much </a:t>
            </a:r>
            <a:r>
              <a:rPr lang="en-US" sz="1200" b="1" dirty="0"/>
              <a:t>your pace of innovation, in other words, your rate of continuous improvement matters.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In this imaginary example, the industry will get 0.5% better per week at whatever it is that they do for their customers.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However, if we were to double that rate of improvement to 1% per week, which is for example still much less than the Kaizen target of 1% day, the difference is dramatic.</a:t>
            </a:r>
          </a:p>
          <a:p>
            <a:pPr marL="171450" indent="-171450">
              <a:buFont typeface="Arial" panose="020B0604020202020204" pitchFamily="34" charset="0"/>
              <a:buChar char="•"/>
            </a:pPr>
            <a:r>
              <a:rPr lang="en-US" sz="1200" dirty="0"/>
              <a:t>In just 5 years, this company will be 13x better than the baseline, and almost 4x better than the industry average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That’s because your pace of innovation, your rate of improvement, has compounding returns, which leads to exponential growth, and thus a competitive advantage.</a:t>
            </a:r>
          </a:p>
          <a:p>
            <a:pPr marL="171450" indent="-171450">
              <a:buFont typeface="Arial" panose="020B0604020202020204" pitchFamily="34" charset="0"/>
              <a:buChar char="•"/>
            </a:pPr>
            <a:r>
              <a:rPr lang="en-US" sz="1200" dirty="0"/>
              <a:t>As long as you keep improving at that consistent pace, your competitors can only catch you if they move even faster!</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This doesn’t just apply for incremental innovation either, since as we’ve just established, even breakthrough innovations are in reality almost always just a series of slightly smaller innovations bundled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 just like it’s been said that compound interest is the most powerful force in the universe, the most powerful force in innovation certainly is the pace of innovation, which is just a fancy way of saying continuous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It really is as simple as that.</a:t>
            </a:r>
          </a:p>
        </p:txBody>
      </p:sp>
      <p:sp>
        <p:nvSpPr>
          <p:cNvPr id="4" name="Slide Number Placeholder 3"/>
          <p:cNvSpPr>
            <a:spLocks noGrp="1"/>
          </p:cNvSpPr>
          <p:nvPr>
            <p:ph type="sldNum" sz="quarter" idx="5"/>
          </p:nvPr>
        </p:nvSpPr>
        <p:spPr/>
        <p:txBody>
          <a:bodyPr/>
          <a:lstStyle/>
          <a:p>
            <a:fld id="{3E105235-704B-0B49-8252-223D656B3425}" type="slidenum">
              <a:rPr lang="en-US" smtClean="0"/>
              <a:t>7</a:t>
            </a:fld>
            <a:endParaRPr lang="en-US"/>
          </a:p>
        </p:txBody>
      </p:sp>
    </p:spTree>
    <p:extLst>
      <p:ext uri="{BB962C8B-B14F-4D97-AF65-F5344CB8AC3E}">
        <p14:creationId xmlns:p14="http://schemas.microsoft.com/office/powerpoint/2010/main" val="230412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3928C-498E-47B2-A599-843221D6B659}" type="slidenum">
              <a:rPr lang="en-FI" smtClean="0"/>
              <a:t>9</a:t>
            </a:fld>
            <a:endParaRPr lang="en-FI" dirty="0"/>
          </a:p>
        </p:txBody>
      </p:sp>
    </p:spTree>
    <p:extLst>
      <p:ext uri="{BB962C8B-B14F-4D97-AF65-F5344CB8AC3E}">
        <p14:creationId xmlns:p14="http://schemas.microsoft.com/office/powerpoint/2010/main" val="377846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10</a:t>
            </a:fld>
            <a:endParaRPr lang="en-FI" dirty="0"/>
          </a:p>
        </p:txBody>
      </p:sp>
    </p:spTree>
    <p:extLst>
      <p:ext uri="{BB962C8B-B14F-4D97-AF65-F5344CB8AC3E}">
        <p14:creationId xmlns:p14="http://schemas.microsoft.com/office/powerpoint/2010/main" val="211562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11</a:t>
            </a:fld>
            <a:endParaRPr lang="en-FI" dirty="0"/>
          </a:p>
        </p:txBody>
      </p:sp>
    </p:spTree>
    <p:extLst>
      <p:ext uri="{BB962C8B-B14F-4D97-AF65-F5344CB8AC3E}">
        <p14:creationId xmlns:p14="http://schemas.microsoft.com/office/powerpoint/2010/main" val="86218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FI" dirty="0"/>
              <a:t>You can add, remove or change questions according to your own environment, project and department</a:t>
            </a:r>
          </a:p>
          <a:p>
            <a:pPr marL="171450" indent="-171450">
              <a:buFont typeface="Arial" panose="020B0604020202020204" pitchFamily="34" charset="0"/>
              <a:buChar char="•"/>
            </a:pPr>
            <a:r>
              <a:rPr lang="en-FI" b="1" dirty="0"/>
              <a:t>Additional things to observe during the walk:</a:t>
            </a:r>
          </a:p>
          <a:p>
            <a:pPr marL="685800" lvl="1" indent="-228600" fontAlgn="auto">
              <a:buFont typeface="+mj-lt"/>
              <a:buAutoNum type="arabicPeriod"/>
            </a:pPr>
            <a:r>
              <a:rPr lang="en-GB" sz="1200" b="0" i="0" kern="1200" dirty="0">
                <a:solidFill>
                  <a:schemeClr val="tx1"/>
                </a:solidFill>
                <a:effectLst/>
                <a:latin typeface="+mn-lt"/>
                <a:ea typeface="+mn-ea"/>
                <a:cs typeface="+mn-cs"/>
              </a:rPr>
              <a:t>Who is responsible for the process?</a:t>
            </a:r>
          </a:p>
          <a:p>
            <a:pPr marL="685800" lvl="1" indent="-228600" fontAlgn="auto">
              <a:buFont typeface="+mj-lt"/>
              <a:buAutoNum type="arabicPeriod"/>
            </a:pPr>
            <a:r>
              <a:rPr lang="en-GB" sz="1200" b="0" i="0" kern="1200" dirty="0">
                <a:solidFill>
                  <a:schemeClr val="tx1"/>
                </a:solidFill>
                <a:effectLst/>
                <a:latin typeface="+mn-lt"/>
                <a:ea typeface="+mn-ea"/>
                <a:cs typeface="+mn-cs"/>
              </a:rPr>
              <a:t>Was the production target met? If not, why?</a:t>
            </a:r>
          </a:p>
          <a:p>
            <a:pPr marL="685800" lvl="1" indent="-228600" fontAlgn="auto">
              <a:buFont typeface="+mj-lt"/>
              <a:buAutoNum type="arabicPeriod"/>
            </a:pPr>
            <a:r>
              <a:rPr lang="en-GB" sz="1200" b="0" i="0" kern="1200" dirty="0">
                <a:solidFill>
                  <a:schemeClr val="tx1"/>
                </a:solidFill>
                <a:effectLst/>
                <a:latin typeface="+mn-lt"/>
                <a:ea typeface="+mn-ea"/>
                <a:cs typeface="+mn-cs"/>
              </a:rPr>
              <a:t>Do workers appear to be making unnecessary movements in their work?</a:t>
            </a:r>
          </a:p>
          <a:p>
            <a:pPr marL="685800" lvl="1" indent="-228600" fontAlgn="auto">
              <a:buFont typeface="+mj-lt"/>
              <a:buAutoNum type="arabicPeriod"/>
            </a:pPr>
            <a:r>
              <a:rPr lang="en-GB" sz="1200" b="0" i="0" kern="1200" dirty="0">
                <a:solidFill>
                  <a:schemeClr val="tx1"/>
                </a:solidFill>
                <a:effectLst/>
                <a:latin typeface="+mn-lt"/>
                <a:ea typeface="+mn-ea"/>
                <a:cs typeface="+mn-cs"/>
              </a:rPr>
              <a:t>Are there any machine breakdowns?</a:t>
            </a:r>
          </a:p>
          <a:p>
            <a:pPr marL="685800" lvl="1" indent="-228600" fontAlgn="auto">
              <a:buFont typeface="+mj-lt"/>
              <a:buAutoNum type="arabicPeriod"/>
            </a:pPr>
            <a:r>
              <a:rPr lang="en-GB" sz="1200" b="0" i="0" kern="1200" dirty="0">
                <a:solidFill>
                  <a:schemeClr val="tx1"/>
                </a:solidFill>
                <a:effectLst/>
                <a:latin typeface="+mn-lt"/>
                <a:ea typeface="+mn-ea"/>
                <a:cs typeface="+mn-cs"/>
              </a:rPr>
              <a:t>Are people following standards?</a:t>
            </a:r>
          </a:p>
          <a:p>
            <a:pPr marL="685800" lvl="1" indent="-228600" fontAlgn="auto">
              <a:buFont typeface="+mj-lt"/>
              <a:buAutoNum type="arabicPeriod"/>
            </a:pPr>
            <a:r>
              <a:rPr lang="en-GB" sz="1200" b="0" i="0" kern="1200" dirty="0">
                <a:solidFill>
                  <a:schemeClr val="tx1"/>
                </a:solidFill>
                <a:effectLst/>
                <a:latin typeface="+mn-lt"/>
                <a:ea typeface="+mn-ea"/>
                <a:cs typeface="+mn-cs"/>
              </a:rPr>
              <a:t>Are standards up to date?</a:t>
            </a:r>
          </a:p>
          <a:p>
            <a:pPr marL="685800" lvl="1" indent="-228600" fontAlgn="auto">
              <a:buFont typeface="+mj-lt"/>
              <a:buAutoNum type="arabicPeriod"/>
            </a:pPr>
            <a:r>
              <a:rPr lang="en-GB" sz="1200" b="0" i="0" kern="1200" dirty="0">
                <a:solidFill>
                  <a:schemeClr val="tx1"/>
                </a:solidFill>
                <a:effectLst/>
                <a:latin typeface="+mn-lt"/>
                <a:ea typeface="+mn-ea"/>
                <a:cs typeface="+mn-cs"/>
              </a:rPr>
              <a:t>Are standards present?</a:t>
            </a:r>
          </a:p>
          <a:p>
            <a:pPr marL="685800" lvl="1" indent="-228600" fontAlgn="auto">
              <a:buFont typeface="+mj-lt"/>
              <a:buAutoNum type="arabicPeriod"/>
            </a:pPr>
            <a:r>
              <a:rPr lang="en-GB" sz="1200" b="0" i="0" kern="1200" dirty="0">
                <a:solidFill>
                  <a:schemeClr val="tx1"/>
                </a:solidFill>
                <a:effectLst/>
                <a:latin typeface="+mn-lt"/>
                <a:ea typeface="+mn-ea"/>
                <a:cs typeface="+mn-cs"/>
              </a:rPr>
              <a:t>Are materials available?</a:t>
            </a:r>
          </a:p>
          <a:p>
            <a:pPr marL="685800" lvl="1" indent="-228600" fontAlgn="auto">
              <a:buFont typeface="+mj-lt"/>
              <a:buAutoNum type="arabicPeriod"/>
            </a:pPr>
            <a:r>
              <a:rPr lang="en-GB" sz="1200" b="0" i="0" kern="1200" dirty="0">
                <a:solidFill>
                  <a:schemeClr val="tx1"/>
                </a:solidFill>
                <a:effectLst/>
                <a:latin typeface="+mn-lt"/>
                <a:ea typeface="+mn-ea"/>
                <a:cs typeface="+mn-cs"/>
              </a:rPr>
              <a:t>Are processes documented?</a:t>
            </a:r>
          </a:p>
          <a:p>
            <a:pPr marL="685800" lvl="1" indent="-228600" fontAlgn="auto">
              <a:buFont typeface="+mj-lt"/>
              <a:buAutoNum type="arabicPeriod"/>
            </a:pPr>
            <a:r>
              <a:rPr lang="en-GB" sz="1200" b="0" i="0" kern="1200" dirty="0">
                <a:solidFill>
                  <a:schemeClr val="tx1"/>
                </a:solidFill>
                <a:effectLst/>
                <a:latin typeface="+mn-lt"/>
                <a:ea typeface="+mn-ea"/>
                <a:cs typeface="+mn-cs"/>
              </a:rPr>
              <a:t>Are there any abnormal conditions?</a:t>
            </a:r>
          </a:p>
          <a:p>
            <a:pPr marL="685800" lvl="1" indent="-228600" fontAlgn="auto">
              <a:buFont typeface="+mj-lt"/>
              <a:buAutoNum type="arabicPeriod"/>
            </a:pPr>
            <a:r>
              <a:rPr lang="en-GB" sz="1200" b="0" i="0" kern="1200" dirty="0">
                <a:solidFill>
                  <a:schemeClr val="tx1"/>
                </a:solidFill>
                <a:effectLst/>
                <a:latin typeface="+mn-lt"/>
                <a:ea typeface="+mn-ea"/>
                <a:cs typeface="+mn-cs"/>
              </a:rPr>
              <a:t>Is the process achieving its purpose and, if not, in what ways is it failing?</a:t>
            </a:r>
          </a:p>
          <a:p>
            <a:pPr marL="685800" lvl="1" indent="-228600" fontAlgn="auto">
              <a:buFont typeface="+mj-lt"/>
              <a:buAutoNum type="arabicPeriod"/>
            </a:pPr>
            <a:r>
              <a:rPr lang="en-GB" sz="1200" b="0" i="0" kern="1200" dirty="0">
                <a:solidFill>
                  <a:schemeClr val="tx1"/>
                </a:solidFill>
                <a:effectLst/>
                <a:latin typeface="+mn-lt"/>
                <a:ea typeface="+mn-ea"/>
                <a:cs typeface="+mn-cs"/>
              </a:rPr>
              <a:t>What are potential causes of failures?</a:t>
            </a:r>
          </a:p>
          <a:p>
            <a:pPr marL="685800" lvl="1" indent="-228600" fontAlgn="auto">
              <a:buFont typeface="+mj-lt"/>
              <a:buAutoNum type="arabicPeriod"/>
            </a:pPr>
            <a:r>
              <a:rPr lang="en-GB" sz="1200" b="0" i="0" kern="1200" dirty="0">
                <a:solidFill>
                  <a:schemeClr val="tx1"/>
                </a:solidFill>
                <a:effectLst/>
                <a:latin typeface="+mn-lt"/>
                <a:ea typeface="+mn-ea"/>
                <a:cs typeface="+mn-cs"/>
              </a:rPr>
              <a:t>Is there presence of defective products?</a:t>
            </a:r>
          </a:p>
          <a:p>
            <a:pPr marL="685800" lvl="1" indent="-228600" fontAlgn="auto">
              <a:buFont typeface="+mj-lt"/>
              <a:buAutoNum type="arabicPeriod"/>
            </a:pPr>
            <a:r>
              <a:rPr lang="en-GB" sz="1200" b="0" i="0" kern="1200" dirty="0">
                <a:solidFill>
                  <a:schemeClr val="tx1"/>
                </a:solidFill>
                <a:effectLst/>
                <a:latin typeface="+mn-lt"/>
                <a:ea typeface="+mn-ea"/>
                <a:cs typeface="+mn-cs"/>
              </a:rPr>
              <a:t>Was corrective action put in place?</a:t>
            </a:r>
          </a:p>
          <a:p>
            <a:pPr marL="685800" lvl="1" indent="-228600" fontAlgn="auto">
              <a:buFont typeface="+mj-lt"/>
              <a:buAutoNum type="arabicPeriod"/>
            </a:pPr>
            <a:r>
              <a:rPr lang="en-GB" sz="1200" b="0" i="0" kern="1200" dirty="0">
                <a:solidFill>
                  <a:schemeClr val="tx1"/>
                </a:solidFill>
                <a:effectLst/>
                <a:latin typeface="+mn-lt"/>
                <a:ea typeface="+mn-ea"/>
                <a:cs typeface="+mn-cs"/>
              </a:rPr>
              <a:t>Improvement questions/tasks assignments?</a:t>
            </a:r>
          </a:p>
          <a:p>
            <a:pPr marL="171450" indent="-171450">
              <a:buFont typeface="Arial" panose="020B0604020202020204" pitchFamily="34" charset="0"/>
              <a:buChar char="•"/>
            </a:pPr>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12</a:t>
            </a:fld>
            <a:endParaRPr lang="en-FI" dirty="0"/>
          </a:p>
        </p:txBody>
      </p:sp>
    </p:spTree>
    <p:extLst>
      <p:ext uri="{BB962C8B-B14F-4D97-AF65-F5344CB8AC3E}">
        <p14:creationId xmlns:p14="http://schemas.microsoft.com/office/powerpoint/2010/main" val="56911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problems are usually only a symptom of a larger, underlying issue, known as a root cause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Five Whys is a great framework for finding these real root causes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You’ll find an example above, along with a table that can be used for documenting your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Using a systematic method, such as the table mentioned above for documenting these pathways, can help you identify repeating patterns in your processes that cause many issues and should be fixed as soon as possible</a:t>
            </a:r>
          </a:p>
        </p:txBody>
      </p:sp>
      <p:sp>
        <p:nvSpPr>
          <p:cNvPr id="4" name="Slide Number Placeholder 3"/>
          <p:cNvSpPr>
            <a:spLocks noGrp="1"/>
          </p:cNvSpPr>
          <p:nvPr>
            <p:ph type="sldNum" sz="quarter" idx="5"/>
          </p:nvPr>
        </p:nvSpPr>
        <p:spPr/>
        <p:txBody>
          <a:bodyPr/>
          <a:lstStyle/>
          <a:p>
            <a:fld id="{E733928C-498E-47B2-A599-843221D6B659}" type="slidenum">
              <a:rPr lang="en-FI" smtClean="0"/>
              <a:t>13</a:t>
            </a:fld>
            <a:endParaRPr lang="en-FI" dirty="0"/>
          </a:p>
        </p:txBody>
      </p:sp>
    </p:spTree>
    <p:extLst>
      <p:ext uri="{BB962C8B-B14F-4D97-AF65-F5344CB8AC3E}">
        <p14:creationId xmlns:p14="http://schemas.microsoft.com/office/powerpoint/2010/main" val="122060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0.sv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viima.co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C2E181-1C46-B841-9B08-49E849DA30B2}"/>
              </a:ext>
            </a:extLst>
          </p:cNvPr>
          <p:cNvGrpSpPr/>
          <p:nvPr userDrawn="1"/>
        </p:nvGrpSpPr>
        <p:grpSpPr>
          <a:xfrm>
            <a:off x="4559503" y="2683198"/>
            <a:ext cx="3072993" cy="1491604"/>
            <a:chOff x="4580217" y="2677341"/>
            <a:chExt cx="3072993" cy="1491604"/>
          </a:xfrm>
        </p:grpSpPr>
        <p:pic>
          <p:nvPicPr>
            <p:cNvPr id="13" name="Graphic 12">
              <a:extLst>
                <a:ext uri="{FF2B5EF4-FFF2-40B4-BE49-F238E27FC236}">
                  <a16:creationId xmlns:a16="http://schemas.microsoft.com/office/drawing/2014/main" id="{AFDA2408-DFCC-BB48-9EBE-707DD28EA4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80217" y="2677341"/>
              <a:ext cx="3031566" cy="1076090"/>
            </a:xfrm>
            <a:prstGeom prst="rect">
              <a:avLst/>
            </a:prstGeom>
          </p:spPr>
        </p:pic>
        <p:sp>
          <p:nvSpPr>
            <p:cNvPr id="15" name="Subtitle 2">
              <a:extLst>
                <a:ext uri="{FF2B5EF4-FFF2-40B4-BE49-F238E27FC236}">
                  <a16:creationId xmlns:a16="http://schemas.microsoft.com/office/drawing/2014/main" id="{1E160DE1-D062-F041-9AF6-3537E16F42E2}"/>
                </a:ext>
              </a:extLst>
            </p:cNvPr>
            <p:cNvSpPr txBox="1">
              <a:spLocks/>
            </p:cNvSpPr>
            <p:nvPr userDrawn="1"/>
          </p:nvSpPr>
          <p:spPr>
            <a:xfrm>
              <a:off x="4621644" y="3521223"/>
              <a:ext cx="3031566" cy="647722"/>
            </a:xfrm>
            <a:prstGeom prst="rect">
              <a:avLst/>
            </a:prstGeom>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400" b="1" i="0" spc="150" baseline="0">
                  <a:latin typeface="Assistant" pitchFamily="2" charset="-79"/>
                  <a:cs typeface="Assistant" pitchFamily="2" charset="-79"/>
                </a:defRPr>
              </a:lvl1pPr>
              <a:lvl2pPr indent="0" algn="ctr">
                <a:lnSpc>
                  <a:spcPct val="90000"/>
                </a:lnSpc>
                <a:spcBef>
                  <a:spcPts val="500"/>
                </a:spcBef>
                <a:buFont typeface="Arial" panose="020B0604020202020204" pitchFamily="34" charset="0"/>
                <a:buNone/>
                <a:defRPr sz="2000" b="0" i="0">
                  <a:latin typeface="Noto Sans" panose="020B0502040504020204" pitchFamily="34" charset="0"/>
                </a:defRPr>
              </a:lvl2pPr>
              <a:lvl3pPr indent="0" algn="ctr">
                <a:lnSpc>
                  <a:spcPct val="90000"/>
                </a:lnSpc>
                <a:spcBef>
                  <a:spcPts val="500"/>
                </a:spcBef>
                <a:buFont typeface="Arial" panose="020B0604020202020204" pitchFamily="34" charset="0"/>
                <a:buNone/>
                <a:defRPr b="0" i="0">
                  <a:latin typeface="Noto Sans" panose="020B0502040504020204" pitchFamily="34" charset="0"/>
                </a:defRPr>
              </a:lvl3pPr>
              <a:lvl4pPr indent="0" algn="ctr">
                <a:lnSpc>
                  <a:spcPct val="90000"/>
                </a:lnSpc>
                <a:spcBef>
                  <a:spcPts val="500"/>
                </a:spcBef>
                <a:buFont typeface="Arial" panose="020B0604020202020204" pitchFamily="34" charset="0"/>
                <a:buNone/>
                <a:defRPr sz="1600" b="0" i="0">
                  <a:latin typeface="Noto Sans" panose="020B0502040504020204" pitchFamily="34" charset="0"/>
                </a:defRPr>
              </a:lvl4pPr>
              <a:lvl5pPr indent="0" algn="ctr">
                <a:lnSpc>
                  <a:spcPct val="90000"/>
                </a:lnSpc>
                <a:spcBef>
                  <a:spcPts val="500"/>
                </a:spcBef>
                <a:buFont typeface="Arial" panose="020B0604020202020204" pitchFamily="34" charset="0"/>
                <a:buNone/>
                <a:defRPr sz="1600" b="0" i="0">
                  <a:latin typeface="Noto Sans" panose="020B0502040504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0" algn="ctr">
                <a:lnSpc>
                  <a:spcPct val="100000"/>
                </a:lnSpc>
              </a:pPr>
              <a:r>
                <a:rPr lang="fi-FI" sz="1100" dirty="0">
                  <a:solidFill>
                    <a:schemeClr val="tx2"/>
                  </a:solidFill>
                </a:rPr>
                <a:t>MAKE MORE INNOVATION HAPPEN.</a:t>
              </a:r>
            </a:p>
          </p:txBody>
        </p:sp>
      </p:grpSp>
      <p:sp>
        <p:nvSpPr>
          <p:cNvPr id="19" name="Text Placeholder 18">
            <a:extLst>
              <a:ext uri="{FF2B5EF4-FFF2-40B4-BE49-F238E27FC236}">
                <a16:creationId xmlns:a16="http://schemas.microsoft.com/office/drawing/2014/main" id="{EA3BF2C3-B64C-BB4E-B3EA-18F8E90508C1}"/>
              </a:ext>
            </a:extLst>
          </p:cNvPr>
          <p:cNvSpPr>
            <a:spLocks noGrp="1"/>
          </p:cNvSpPr>
          <p:nvPr>
            <p:ph type="body" sz="quarter" idx="10" hasCustomPrompt="1"/>
          </p:nvPr>
        </p:nvSpPr>
        <p:spPr>
          <a:xfrm>
            <a:off x="3372118" y="6093296"/>
            <a:ext cx="5447764" cy="463550"/>
          </a:xfrm>
        </p:spPr>
        <p:txBody>
          <a:bodyPr vert="horz" lIns="91440" tIns="45720" rIns="91440" bIns="45720" rtlCol="0" anchor="ctr">
            <a:normAutofit/>
          </a:bodyPr>
          <a:lstStyle>
            <a:lvl1pPr algn="ctr">
              <a:defRPr lang="fi-FI" sz="1800" b="1" spc="150" baseline="0" dirty="0">
                <a:solidFill>
                  <a:schemeClr val="tx1"/>
                </a:solidFill>
                <a:ea typeface="Noto Sans" panose="020B0502040504020204" pitchFamily="34" charset="0"/>
                <a:cs typeface="Noto Sans" panose="020B0502040504020204" pitchFamily="34" charset="0"/>
              </a:defRPr>
            </a:lvl1pPr>
          </a:lstStyle>
          <a:p>
            <a:pPr marL="0" marR="0" lvl="0" indent="0" algn="ctr" fontAlgn="auto">
              <a:spcAft>
                <a:spcPts val="0"/>
              </a:spcAft>
              <a:buClrTx/>
              <a:buSzTx/>
              <a:buNone/>
              <a:tabLst/>
            </a:pPr>
            <a:r>
              <a:rPr lang="en-US" dirty="0"/>
              <a:t>Presentation name </a:t>
            </a:r>
            <a:fld id="{F44ECB47-85D4-6444-BCD4-F66C04D7443A}" type="datetime1">
              <a:rPr lang="fi-FI" smtClean="0"/>
              <a:pPr marL="0" marR="0" lvl="0" indent="0" algn="ctr" fontAlgn="auto">
                <a:spcAft>
                  <a:spcPts val="0"/>
                </a:spcAft>
                <a:buClrTx/>
                <a:buSzTx/>
                <a:buNone/>
                <a:tabLst/>
              </a:pPr>
              <a:t>19.3.2019</a:t>
            </a:fld>
            <a:endParaRPr lang="fi-FI" dirty="0"/>
          </a:p>
        </p:txBody>
      </p:sp>
    </p:spTree>
    <p:extLst>
      <p:ext uri="{BB962C8B-B14F-4D97-AF65-F5344CB8AC3E}">
        <p14:creationId xmlns:p14="http://schemas.microsoft.com/office/powerpoint/2010/main" val="108653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ima as a Company">
    <p:bg>
      <p:bgPr>
        <a:blipFill dpi="0" rotWithShape="1">
          <a:blip r:embed="rId2">
            <a:duotone>
              <a:schemeClr val="bg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16337E-0B31-F14D-8777-425480DD5F1E}"/>
              </a:ext>
            </a:extLst>
          </p:cNvPr>
          <p:cNvGrpSpPr/>
          <p:nvPr userDrawn="1"/>
        </p:nvGrpSpPr>
        <p:grpSpPr>
          <a:xfrm>
            <a:off x="3651487" y="4704984"/>
            <a:ext cx="4889026" cy="2012137"/>
            <a:chOff x="1107853" y="4534980"/>
            <a:chExt cx="4889026" cy="2012137"/>
          </a:xfrm>
        </p:grpSpPr>
        <p:pic>
          <p:nvPicPr>
            <p:cNvPr id="5" name="Picture 4">
              <a:extLst>
                <a:ext uri="{FF2B5EF4-FFF2-40B4-BE49-F238E27FC236}">
                  <a16:creationId xmlns:a16="http://schemas.microsoft.com/office/drawing/2014/main" id="{01061655-DC44-2041-94D7-2745FD6F544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37218" y="4541204"/>
              <a:ext cx="1012617" cy="1012617"/>
            </a:xfrm>
            <a:prstGeom prst="rect">
              <a:avLst/>
            </a:prstGeom>
          </p:spPr>
        </p:pic>
        <p:pic>
          <p:nvPicPr>
            <p:cNvPr id="7" name="Picture 6">
              <a:extLst>
                <a:ext uri="{FF2B5EF4-FFF2-40B4-BE49-F238E27FC236}">
                  <a16:creationId xmlns:a16="http://schemas.microsoft.com/office/drawing/2014/main" id="{AF7B96B4-0C12-D142-B790-29A0C2B92D4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07853" y="5386534"/>
              <a:ext cx="1012617" cy="1012617"/>
            </a:xfrm>
            <a:prstGeom prst="rect">
              <a:avLst/>
            </a:prstGeom>
          </p:spPr>
        </p:pic>
        <p:pic>
          <p:nvPicPr>
            <p:cNvPr id="8" name="Picture 7">
              <a:extLst>
                <a:ext uri="{FF2B5EF4-FFF2-40B4-BE49-F238E27FC236}">
                  <a16:creationId xmlns:a16="http://schemas.microsoft.com/office/drawing/2014/main" id="{E137F7DE-7F32-8745-A53A-6661CDD6D83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498642" y="4535021"/>
              <a:ext cx="1012617" cy="1012617"/>
            </a:xfrm>
            <a:prstGeom prst="rect">
              <a:avLst/>
            </a:prstGeom>
          </p:spPr>
        </p:pic>
        <p:pic>
          <p:nvPicPr>
            <p:cNvPr id="9" name="Graphic 8">
              <a:extLst>
                <a:ext uri="{FF2B5EF4-FFF2-40B4-BE49-F238E27FC236}">
                  <a16:creationId xmlns:a16="http://schemas.microsoft.com/office/drawing/2014/main" id="{536FDC0B-C5E6-1C4A-8C5F-ECA944860C42}"/>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46429" y="5386533"/>
              <a:ext cx="1012617" cy="1012617"/>
            </a:xfrm>
            <a:prstGeom prst="rect">
              <a:avLst/>
            </a:prstGeom>
          </p:spPr>
        </p:pic>
        <p:pic>
          <p:nvPicPr>
            <p:cNvPr id="10" name="Picture 9">
              <a:extLst>
                <a:ext uri="{FF2B5EF4-FFF2-40B4-BE49-F238E27FC236}">
                  <a16:creationId xmlns:a16="http://schemas.microsoft.com/office/drawing/2014/main" id="{EDD4AAF7-F357-BE49-8BB2-9FB2623FE389}"/>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482193" y="4696043"/>
              <a:ext cx="690490" cy="690490"/>
            </a:xfrm>
            <a:prstGeom prst="rect">
              <a:avLst/>
            </a:prstGeom>
          </p:spPr>
        </p:pic>
        <p:pic>
          <p:nvPicPr>
            <p:cNvPr id="11" name="Picture 10">
              <a:extLst>
                <a:ext uri="{FF2B5EF4-FFF2-40B4-BE49-F238E27FC236}">
                  <a16:creationId xmlns:a16="http://schemas.microsoft.com/office/drawing/2014/main" id="{CA2D9D6F-403E-0641-840F-8650A9B32A99}"/>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693572" y="5484921"/>
              <a:ext cx="815762" cy="815762"/>
            </a:xfrm>
            <a:prstGeom prst="rect">
              <a:avLst/>
            </a:prstGeom>
          </p:spPr>
        </p:pic>
        <p:pic>
          <p:nvPicPr>
            <p:cNvPr id="12" name="Picture 11">
              <a:extLst>
                <a:ext uri="{FF2B5EF4-FFF2-40B4-BE49-F238E27FC236}">
                  <a16:creationId xmlns:a16="http://schemas.microsoft.com/office/drawing/2014/main" id="{DD1C2757-657C-1247-BA1C-3364C5845D3D}"/>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107853" y="4534980"/>
              <a:ext cx="1012617" cy="1012617"/>
            </a:xfrm>
            <a:prstGeom prst="rect">
              <a:avLst/>
            </a:prstGeom>
          </p:spPr>
        </p:pic>
        <p:pic>
          <p:nvPicPr>
            <p:cNvPr id="13" name="Kuva 32">
              <a:extLst>
                <a:ext uri="{FF2B5EF4-FFF2-40B4-BE49-F238E27FC236}">
                  <a16:creationId xmlns:a16="http://schemas.microsoft.com/office/drawing/2014/main" id="{0D9F0CF3-C105-2448-8A9F-0BE5AEE53B55}"/>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4688248" y="5238486"/>
              <a:ext cx="1308631" cy="1308631"/>
            </a:xfrm>
            <a:prstGeom prst="rect">
              <a:avLst/>
            </a:prstGeom>
          </p:spPr>
        </p:pic>
      </p:grpSp>
      <p:sp>
        <p:nvSpPr>
          <p:cNvPr id="19" name="TextBox 18">
            <a:extLst>
              <a:ext uri="{FF2B5EF4-FFF2-40B4-BE49-F238E27FC236}">
                <a16:creationId xmlns:a16="http://schemas.microsoft.com/office/drawing/2014/main" id="{749ABD7A-9154-3E44-AF1A-0A48B403B727}"/>
              </a:ext>
            </a:extLst>
          </p:cNvPr>
          <p:cNvSpPr txBox="1"/>
          <p:nvPr/>
        </p:nvSpPr>
        <p:spPr>
          <a:xfrm>
            <a:off x="2403194" y="2765176"/>
            <a:ext cx="1736373" cy="307777"/>
          </a:xfrm>
          <a:prstGeom prst="rect">
            <a:avLst/>
          </a:prstGeom>
          <a:noFill/>
        </p:spPr>
        <p:txBody>
          <a:bodyPr wrap="none" rtlCol="0" anchor="ctr">
            <a:spAutoFit/>
          </a:bodyPr>
          <a:lstStyle/>
          <a:p>
            <a:pPr algn="ct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NEW CUSTOMERS</a:t>
            </a:r>
          </a:p>
        </p:txBody>
      </p:sp>
      <p:sp>
        <p:nvSpPr>
          <p:cNvPr id="20" name="TextBox 19">
            <a:extLst>
              <a:ext uri="{FF2B5EF4-FFF2-40B4-BE49-F238E27FC236}">
                <a16:creationId xmlns:a16="http://schemas.microsoft.com/office/drawing/2014/main" id="{0C986620-2BE4-AB4E-A00A-18EFB330F71E}"/>
              </a:ext>
            </a:extLst>
          </p:cNvPr>
          <p:cNvSpPr txBox="1"/>
          <p:nvPr/>
        </p:nvSpPr>
        <p:spPr>
          <a:xfrm>
            <a:off x="5234681" y="2706471"/>
            <a:ext cx="1535998" cy="381066"/>
          </a:xfrm>
          <a:prstGeom prst="rect">
            <a:avLst/>
          </a:prstGeom>
          <a:noFill/>
        </p:spPr>
        <p:txBody>
          <a:bodyPr wrap="none" rtlCol="0" anchor="ctr">
            <a:spAutoFit/>
          </a:bodyPr>
          <a:lstStyle/>
          <a:p>
            <a:pPr algn="ctr">
              <a:lnSpc>
                <a:spcPct val="150000"/>
              </a:lnSpc>
            </a:pP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TEAM GROWTH</a:t>
            </a:r>
          </a:p>
        </p:txBody>
      </p:sp>
      <p:sp>
        <p:nvSpPr>
          <p:cNvPr id="21" name="TextBox 20">
            <a:extLst>
              <a:ext uri="{FF2B5EF4-FFF2-40B4-BE49-F238E27FC236}">
                <a16:creationId xmlns:a16="http://schemas.microsoft.com/office/drawing/2014/main" id="{BDEEE1F8-93C0-824B-B812-AA19AAE4099E}"/>
              </a:ext>
            </a:extLst>
          </p:cNvPr>
          <p:cNvSpPr txBox="1"/>
          <p:nvPr/>
        </p:nvSpPr>
        <p:spPr>
          <a:xfrm>
            <a:off x="7618544" y="2770481"/>
            <a:ext cx="2326278" cy="307777"/>
          </a:xfrm>
          <a:prstGeom prst="rect">
            <a:avLst/>
          </a:prstGeom>
          <a:noFill/>
        </p:spPr>
        <p:txBody>
          <a:bodyPr wrap="none" rtlCol="0" anchor="ctr">
            <a:spAutoFit/>
          </a:bodyPr>
          <a:lstStyle/>
          <a:p>
            <a:pPr algn="ct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AVG. REVENUE GROWTH</a:t>
            </a:r>
          </a:p>
        </p:txBody>
      </p:sp>
      <p:pic>
        <p:nvPicPr>
          <p:cNvPr id="16" name="Graphic 15" descr="Handshake">
            <a:extLst>
              <a:ext uri="{FF2B5EF4-FFF2-40B4-BE49-F238E27FC236}">
                <a16:creationId xmlns:a16="http://schemas.microsoft.com/office/drawing/2014/main" id="{0833DAFB-57A0-FB4C-9A12-85CD7E5807D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11162" y="2182656"/>
            <a:ext cx="720434" cy="720434"/>
          </a:xfrm>
          <a:prstGeom prst="rect">
            <a:avLst/>
          </a:prstGeom>
        </p:spPr>
      </p:pic>
      <p:pic>
        <p:nvPicPr>
          <p:cNvPr id="17" name="Picture 16" descr="A close up of a logo&#10;&#10;Description automatically generated">
            <a:extLst>
              <a:ext uri="{FF2B5EF4-FFF2-40B4-BE49-F238E27FC236}">
                <a16:creationId xmlns:a16="http://schemas.microsoft.com/office/drawing/2014/main" id="{C9339F0B-14D9-FF4A-B773-6B738414AFA0}"/>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642600" y="2194991"/>
            <a:ext cx="720434" cy="720434"/>
          </a:xfrm>
          <a:prstGeom prst="rect">
            <a:avLst/>
          </a:prstGeom>
          <a:noFill/>
        </p:spPr>
      </p:pic>
      <p:sp>
        <p:nvSpPr>
          <p:cNvPr id="23" name="Text Placeholder 22">
            <a:extLst>
              <a:ext uri="{FF2B5EF4-FFF2-40B4-BE49-F238E27FC236}">
                <a16:creationId xmlns:a16="http://schemas.microsoft.com/office/drawing/2014/main" id="{FDEECD1D-9BBD-3348-9626-F1D943168053}"/>
              </a:ext>
            </a:extLst>
          </p:cNvPr>
          <p:cNvSpPr>
            <a:spLocks noGrp="1"/>
          </p:cNvSpPr>
          <p:nvPr>
            <p:ph type="body" sz="quarter" idx="10" hasCustomPrompt="1"/>
          </p:nvPr>
        </p:nvSpPr>
        <p:spPr>
          <a:xfrm>
            <a:off x="4082262" y="372689"/>
            <a:ext cx="4027475" cy="679760"/>
          </a:xfrm>
        </p:spPr>
        <p:txBody>
          <a:bodyPr anchor="ctr">
            <a:noAutofit/>
          </a:bodyPr>
          <a:lstStyle>
            <a:lvl1pPr marL="0" indent="0" algn="ctr">
              <a:buNone/>
              <a:defRPr sz="2800" b="1">
                <a:solidFill>
                  <a:schemeClr val="tx1"/>
                </a:solidFill>
              </a:defRPr>
            </a:lvl1pPr>
          </a:lstStyle>
          <a:p>
            <a:pPr lvl="0"/>
            <a:r>
              <a:rPr lang="en-US" dirty="0"/>
              <a:t>Viima as a company</a:t>
            </a:r>
          </a:p>
        </p:txBody>
      </p:sp>
      <p:sp>
        <p:nvSpPr>
          <p:cNvPr id="27" name="Text Placeholder 26">
            <a:extLst>
              <a:ext uri="{FF2B5EF4-FFF2-40B4-BE49-F238E27FC236}">
                <a16:creationId xmlns:a16="http://schemas.microsoft.com/office/drawing/2014/main" id="{E6461437-373A-DA4D-816F-708819CB425A}"/>
              </a:ext>
            </a:extLst>
          </p:cNvPr>
          <p:cNvSpPr>
            <a:spLocks noGrp="1"/>
          </p:cNvSpPr>
          <p:nvPr>
            <p:ph type="body" sz="quarter" idx="11" hasCustomPrompt="1"/>
          </p:nvPr>
        </p:nvSpPr>
        <p:spPr>
          <a:xfrm>
            <a:off x="2396818" y="3072952"/>
            <a:ext cx="1749121" cy="500063"/>
          </a:xfrm>
        </p:spPr>
        <p:txBody>
          <a:bodyPr anchor="ctr">
            <a:noAutofit/>
          </a:bodyPr>
          <a:lstStyle>
            <a:lvl1pPr marL="0" indent="0" algn="ctr">
              <a:buNone/>
              <a:defRPr sz="3600" b="1">
                <a:solidFill>
                  <a:schemeClr val="accent1"/>
                </a:solidFill>
              </a:defRPr>
            </a:lvl1pPr>
          </a:lstStyle>
          <a:p>
            <a:pPr lvl="0"/>
            <a:r>
              <a:rPr lang="en-US" dirty="0"/>
              <a:t>+105%</a:t>
            </a:r>
          </a:p>
        </p:txBody>
      </p:sp>
      <p:sp>
        <p:nvSpPr>
          <p:cNvPr id="29" name="Text Placeholder 26">
            <a:extLst>
              <a:ext uri="{FF2B5EF4-FFF2-40B4-BE49-F238E27FC236}">
                <a16:creationId xmlns:a16="http://schemas.microsoft.com/office/drawing/2014/main" id="{12B65525-2FBA-0C47-96FF-D6EC43AFBF7C}"/>
              </a:ext>
            </a:extLst>
          </p:cNvPr>
          <p:cNvSpPr>
            <a:spLocks noGrp="1"/>
          </p:cNvSpPr>
          <p:nvPr>
            <p:ph type="body" sz="quarter" idx="12" hasCustomPrompt="1"/>
          </p:nvPr>
        </p:nvSpPr>
        <p:spPr>
          <a:xfrm>
            <a:off x="5270063" y="3072953"/>
            <a:ext cx="1466112" cy="500063"/>
          </a:xfrm>
        </p:spPr>
        <p:txBody>
          <a:bodyPr anchor="ctr">
            <a:noAutofit/>
          </a:bodyPr>
          <a:lstStyle>
            <a:lvl1pPr marL="0" indent="0" algn="ctr">
              <a:buNone/>
              <a:defRPr sz="3600" b="1">
                <a:solidFill>
                  <a:schemeClr val="accent1"/>
                </a:solidFill>
              </a:defRPr>
            </a:lvl1pPr>
          </a:lstStyle>
          <a:p>
            <a:pPr lvl="0"/>
            <a:r>
              <a:rPr lang="en-US" dirty="0"/>
              <a:t>+33%</a:t>
            </a:r>
          </a:p>
        </p:txBody>
      </p:sp>
      <p:sp>
        <p:nvSpPr>
          <p:cNvPr id="30" name="Text Placeholder 26">
            <a:extLst>
              <a:ext uri="{FF2B5EF4-FFF2-40B4-BE49-F238E27FC236}">
                <a16:creationId xmlns:a16="http://schemas.microsoft.com/office/drawing/2014/main" id="{7496E1E7-763A-D34B-A4E0-84B18BD0849D}"/>
              </a:ext>
            </a:extLst>
          </p:cNvPr>
          <p:cNvSpPr>
            <a:spLocks noGrp="1"/>
          </p:cNvSpPr>
          <p:nvPr>
            <p:ph type="body" sz="quarter" idx="13" hasCustomPrompt="1"/>
          </p:nvPr>
        </p:nvSpPr>
        <p:spPr>
          <a:xfrm>
            <a:off x="7850351" y="3072952"/>
            <a:ext cx="1811633" cy="500063"/>
          </a:xfrm>
        </p:spPr>
        <p:txBody>
          <a:bodyPr anchor="ctr">
            <a:noAutofit/>
          </a:bodyPr>
          <a:lstStyle>
            <a:lvl1pPr marL="0" indent="0" algn="ctr">
              <a:buNone/>
              <a:defRPr sz="3600" b="1">
                <a:solidFill>
                  <a:schemeClr val="accent1"/>
                </a:solidFill>
              </a:defRPr>
            </a:lvl1pPr>
          </a:lstStyle>
          <a:p>
            <a:pPr lvl="0"/>
            <a:r>
              <a:rPr lang="en-US" dirty="0"/>
              <a:t>+144%</a:t>
            </a:r>
          </a:p>
        </p:txBody>
      </p:sp>
      <p:sp>
        <p:nvSpPr>
          <p:cNvPr id="33" name="Freeform 32">
            <a:extLst>
              <a:ext uri="{FF2B5EF4-FFF2-40B4-BE49-F238E27FC236}">
                <a16:creationId xmlns:a16="http://schemas.microsoft.com/office/drawing/2014/main" id="{80A7CAE3-9F7A-A346-8B8E-46A62CB04949}"/>
              </a:ext>
            </a:extLst>
          </p:cNvPr>
          <p:cNvSpPr>
            <a:spLocks noChangeAspect="1"/>
          </p:cNvSpPr>
          <p:nvPr/>
        </p:nvSpPr>
        <p:spPr>
          <a:xfrm>
            <a:off x="8421466" y="2332915"/>
            <a:ext cx="720434" cy="432261"/>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chemeClr val="bg1">
              <a:lumMod val="65000"/>
            </a:schemeClr>
          </a:solidFill>
          <a:ln w="6350" cap="flat">
            <a:noFill/>
            <a:prstDash val="solid"/>
            <a:miter/>
          </a:ln>
        </p:spPr>
        <p:txBody>
          <a:bodyPr rtlCol="0" anchor="ctr"/>
          <a:lstStyle/>
          <a:p>
            <a:endParaRPr lang="en-US" sz="1600" dirty="0"/>
          </a:p>
        </p:txBody>
      </p:sp>
    </p:spTree>
    <p:extLst>
      <p:ext uri="{BB962C8B-B14F-4D97-AF65-F5344CB8AC3E}">
        <p14:creationId xmlns:p14="http://schemas.microsoft.com/office/powerpoint/2010/main" val="179368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3975-04B2-1248-81FC-5FCDDA216BCC}"/>
              </a:ext>
            </a:extLst>
          </p:cNvPr>
          <p:cNvSpPr>
            <a:spLocks noGrp="1"/>
          </p:cNvSpPr>
          <p:nvPr>
            <p:ph type="title" hasCustomPrompt="1"/>
          </p:nvPr>
        </p:nvSpPr>
        <p:spPr/>
        <p:txBody>
          <a:bodyPr>
            <a:normAutofit/>
          </a:bodyPr>
          <a:lstStyle>
            <a:lvl1pPr>
              <a:defRPr sz="3200" b="1"/>
            </a:lvl1pPr>
          </a:lstStyle>
          <a:p>
            <a:r>
              <a:rPr lang="en-US" dirty="0"/>
              <a:t>Let’s make innovation happen!</a:t>
            </a:r>
            <a:endParaRPr lang="fi-FI" dirty="0"/>
          </a:p>
        </p:txBody>
      </p:sp>
      <p:sp>
        <p:nvSpPr>
          <p:cNvPr id="3" name="Content Placeholder 2">
            <a:extLst>
              <a:ext uri="{FF2B5EF4-FFF2-40B4-BE49-F238E27FC236}">
                <a16:creationId xmlns:a16="http://schemas.microsoft.com/office/drawing/2014/main" id="{9C7D436D-D8D0-C847-8DD7-A78F98B0C365}"/>
              </a:ext>
            </a:extLst>
          </p:cNvPr>
          <p:cNvSpPr>
            <a:spLocks noGrp="1"/>
          </p:cNvSpPr>
          <p:nvPr>
            <p:ph idx="1"/>
          </p:nvPr>
        </p:nvSpPr>
        <p:spPr>
          <a:xfrm>
            <a:off x="697006" y="1825625"/>
            <a:ext cx="10797988" cy="4348375"/>
          </a:xfrm>
          <a:prstGeom prst="rect">
            <a:avLst/>
          </a:prstGeo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Graphic 3">
            <a:extLst>
              <a:ext uri="{FF2B5EF4-FFF2-40B4-BE49-F238E27FC236}">
                <a16:creationId xmlns:a16="http://schemas.microsoft.com/office/drawing/2014/main" id="{8BDFB39F-93E7-F04E-8B9D-F9993C6D7A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55127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6444-7E51-9F48-8669-1FECBA38672D}"/>
              </a:ext>
            </a:extLst>
          </p:cNvPr>
          <p:cNvSpPr>
            <a:spLocks noGrp="1"/>
          </p:cNvSpPr>
          <p:nvPr>
            <p:ph type="title" hasCustomPrompt="1"/>
          </p:nvPr>
        </p:nvSpPr>
        <p:spPr>
          <a:xfrm>
            <a:off x="697006" y="332656"/>
            <a:ext cx="10797988" cy="1325563"/>
          </a:xfrm>
        </p:spPr>
        <p:txBody>
          <a:bodyPr>
            <a:normAutofit/>
          </a:bodyPr>
          <a:lstStyle>
            <a:lvl1pPr algn="ctr">
              <a:defRPr sz="3200" b="1"/>
            </a:lvl1pPr>
          </a:lstStyle>
          <a:p>
            <a:r>
              <a:rPr lang="en-US" dirty="0"/>
              <a:t>Let’s make innovation happen!</a:t>
            </a:r>
            <a:endParaRPr lang="fi-FI" dirty="0"/>
          </a:p>
        </p:txBody>
      </p:sp>
    </p:spTree>
    <p:extLst>
      <p:ext uri="{BB962C8B-B14F-4D97-AF65-F5344CB8AC3E}">
        <p14:creationId xmlns:p14="http://schemas.microsoft.com/office/powerpoint/2010/main" val="2385423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er Testimonial">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EA69E2-2959-2F47-8B95-A880C35BDAAF}"/>
              </a:ext>
            </a:extLst>
          </p:cNvPr>
          <p:cNvSpPr/>
          <p:nvPr userDrawn="1"/>
        </p:nvSpPr>
        <p:spPr>
          <a:xfrm>
            <a:off x="7608168" y="0"/>
            <a:ext cx="458383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90"/>
            <a:ext cx="5472608" cy="194421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25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395697"/>
          </a:xfr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grpSp>
        <p:nvGrpSpPr>
          <p:cNvPr id="45" name="Group 44">
            <a:extLst>
              <a:ext uri="{FF2B5EF4-FFF2-40B4-BE49-F238E27FC236}">
                <a16:creationId xmlns:a16="http://schemas.microsoft.com/office/drawing/2014/main" id="{425B0925-F80B-0843-888B-4C2E538A54E2}"/>
              </a:ext>
            </a:extLst>
          </p:cNvPr>
          <p:cNvGrpSpPr/>
          <p:nvPr userDrawn="1"/>
        </p:nvGrpSpPr>
        <p:grpSpPr>
          <a:xfrm>
            <a:off x="8497513" y="459175"/>
            <a:ext cx="2904695" cy="5507314"/>
            <a:chOff x="8603114" y="657870"/>
            <a:chExt cx="2904695" cy="5507314"/>
          </a:xfrm>
        </p:grpSpPr>
        <p:pic>
          <p:nvPicPr>
            <p:cNvPr id="28" name="Graphic 27">
              <a:extLst>
                <a:ext uri="{FF2B5EF4-FFF2-40B4-BE49-F238E27FC236}">
                  <a16:creationId xmlns:a16="http://schemas.microsoft.com/office/drawing/2014/main" id="{8DF02FBC-22E2-F140-92B8-9303D893DE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46434" y="657870"/>
              <a:ext cx="1080000" cy="1080000"/>
            </a:xfrm>
            <a:prstGeom prst="rect">
              <a:avLst/>
            </a:prstGeom>
          </p:spPr>
        </p:pic>
        <p:pic>
          <p:nvPicPr>
            <p:cNvPr id="30" name="Picture 29" descr="A close up of a logo&#10;&#10;Description automatically generated">
              <a:extLst>
                <a:ext uri="{FF2B5EF4-FFF2-40B4-BE49-F238E27FC236}">
                  <a16:creationId xmlns:a16="http://schemas.microsoft.com/office/drawing/2014/main" id="{1EA625C7-2F95-BB4C-8208-F8F2B1CFA2E2}"/>
                </a:ext>
              </a:extLst>
            </p:cNvPr>
            <p:cNvPicPr>
              <a:picLocks noChangeAspect="1"/>
            </p:cNvPicPr>
            <p:nvPr userDrawn="1"/>
          </p:nvPicPr>
          <p:blipFill>
            <a:blip r:embed="rId4"/>
            <a:stretch>
              <a:fillRect/>
            </a:stretch>
          </p:blipFill>
          <p:spPr>
            <a:xfrm>
              <a:off x="10419217" y="657870"/>
              <a:ext cx="1080000" cy="1080000"/>
            </a:xfrm>
            <a:prstGeom prst="rect">
              <a:avLst/>
            </a:prstGeom>
          </p:spPr>
        </p:pic>
        <p:pic>
          <p:nvPicPr>
            <p:cNvPr id="32" name="Picture 31" descr="A close up of a logo&#10;&#10;Description automatically generated">
              <a:extLst>
                <a:ext uri="{FF2B5EF4-FFF2-40B4-BE49-F238E27FC236}">
                  <a16:creationId xmlns:a16="http://schemas.microsoft.com/office/drawing/2014/main" id="{99C1181E-BE9B-C943-8DB9-CDA0F89698DD}"/>
                </a:ext>
              </a:extLst>
            </p:cNvPr>
            <p:cNvPicPr>
              <a:picLocks noChangeAspect="1"/>
            </p:cNvPicPr>
            <p:nvPr userDrawn="1"/>
          </p:nvPicPr>
          <p:blipFill>
            <a:blip r:embed="rId5"/>
            <a:stretch>
              <a:fillRect/>
            </a:stretch>
          </p:blipFill>
          <p:spPr>
            <a:xfrm>
              <a:off x="10427809" y="5085184"/>
              <a:ext cx="1080000" cy="1080000"/>
            </a:xfrm>
            <a:prstGeom prst="rect">
              <a:avLst/>
            </a:prstGeom>
          </p:spPr>
        </p:pic>
        <p:pic>
          <p:nvPicPr>
            <p:cNvPr id="34" name="Picture 33" descr="A picture containing black, indoor&#10;&#10;Description automatically generated">
              <a:extLst>
                <a:ext uri="{FF2B5EF4-FFF2-40B4-BE49-F238E27FC236}">
                  <a16:creationId xmlns:a16="http://schemas.microsoft.com/office/drawing/2014/main" id="{AFB28499-8543-7B48-A467-246830B6838A}"/>
                </a:ext>
              </a:extLst>
            </p:cNvPr>
            <p:cNvPicPr>
              <a:picLocks noChangeAspect="1"/>
            </p:cNvPicPr>
            <p:nvPr userDrawn="1"/>
          </p:nvPicPr>
          <p:blipFill>
            <a:blip r:embed="rId6"/>
            <a:stretch>
              <a:fillRect/>
            </a:stretch>
          </p:blipFill>
          <p:spPr>
            <a:xfrm>
              <a:off x="8646434" y="2156691"/>
              <a:ext cx="1080000" cy="1080000"/>
            </a:xfrm>
            <a:prstGeom prst="rect">
              <a:avLst/>
            </a:prstGeom>
          </p:spPr>
        </p:pic>
        <p:pic>
          <p:nvPicPr>
            <p:cNvPr id="36" name="Picture 35" descr="A close up of a logo&#10;&#10;Description automatically generated">
              <a:extLst>
                <a:ext uri="{FF2B5EF4-FFF2-40B4-BE49-F238E27FC236}">
                  <a16:creationId xmlns:a16="http://schemas.microsoft.com/office/drawing/2014/main" id="{003E01A0-D0F5-2549-8A3D-1B9C587F4A35}"/>
                </a:ext>
              </a:extLst>
            </p:cNvPr>
            <p:cNvPicPr>
              <a:picLocks noChangeAspect="1"/>
            </p:cNvPicPr>
            <p:nvPr userDrawn="1"/>
          </p:nvPicPr>
          <p:blipFill>
            <a:blip r:embed="rId7"/>
            <a:stretch>
              <a:fillRect/>
            </a:stretch>
          </p:blipFill>
          <p:spPr>
            <a:xfrm>
              <a:off x="8655141" y="3655511"/>
              <a:ext cx="1080000" cy="1080000"/>
            </a:xfrm>
            <a:prstGeom prst="rect">
              <a:avLst/>
            </a:prstGeom>
          </p:spPr>
        </p:pic>
        <p:pic>
          <p:nvPicPr>
            <p:cNvPr id="38" name="Picture 37">
              <a:extLst>
                <a:ext uri="{FF2B5EF4-FFF2-40B4-BE49-F238E27FC236}">
                  <a16:creationId xmlns:a16="http://schemas.microsoft.com/office/drawing/2014/main" id="{0228239D-F10D-7840-9E1F-7216E471E447}"/>
                </a:ext>
              </a:extLst>
            </p:cNvPr>
            <p:cNvPicPr>
              <a:picLocks noChangeAspect="1"/>
            </p:cNvPicPr>
            <p:nvPr userDrawn="1"/>
          </p:nvPicPr>
          <p:blipFill>
            <a:blip r:embed="rId8"/>
            <a:stretch>
              <a:fillRect/>
            </a:stretch>
          </p:blipFill>
          <p:spPr>
            <a:xfrm>
              <a:off x="10419217" y="3586363"/>
              <a:ext cx="1080000" cy="1080000"/>
            </a:xfrm>
            <a:prstGeom prst="rect">
              <a:avLst/>
            </a:prstGeom>
          </p:spPr>
        </p:pic>
        <p:pic>
          <p:nvPicPr>
            <p:cNvPr id="40" name="Picture 39">
              <a:extLst>
                <a:ext uri="{FF2B5EF4-FFF2-40B4-BE49-F238E27FC236}">
                  <a16:creationId xmlns:a16="http://schemas.microsoft.com/office/drawing/2014/main" id="{922EDC30-0E50-6F4F-8C95-24757A03B98A}"/>
                </a:ext>
              </a:extLst>
            </p:cNvPr>
            <p:cNvPicPr>
              <a:picLocks noChangeAspect="1"/>
            </p:cNvPicPr>
            <p:nvPr userDrawn="1"/>
          </p:nvPicPr>
          <p:blipFill>
            <a:blip r:embed="rId9"/>
            <a:stretch>
              <a:fillRect/>
            </a:stretch>
          </p:blipFill>
          <p:spPr>
            <a:xfrm>
              <a:off x="10419217" y="2156691"/>
              <a:ext cx="1080000" cy="1080000"/>
            </a:xfrm>
            <a:prstGeom prst="rect">
              <a:avLst/>
            </a:prstGeom>
          </p:spPr>
        </p:pic>
        <p:pic>
          <p:nvPicPr>
            <p:cNvPr id="44" name="Picture 43">
              <a:extLst>
                <a:ext uri="{FF2B5EF4-FFF2-40B4-BE49-F238E27FC236}">
                  <a16:creationId xmlns:a16="http://schemas.microsoft.com/office/drawing/2014/main" id="{2D0CBD5C-9435-CD4C-AF24-E4D4AD74A965}"/>
                </a:ext>
              </a:extLst>
            </p:cNvPr>
            <p:cNvPicPr>
              <a:picLocks noChangeAspect="1"/>
            </p:cNvPicPr>
            <p:nvPr userDrawn="1"/>
          </p:nvPicPr>
          <p:blipFill>
            <a:blip r:embed="rId10"/>
            <a:stretch>
              <a:fillRect/>
            </a:stretch>
          </p:blipFill>
          <p:spPr>
            <a:xfrm>
              <a:off x="8603114" y="5085184"/>
              <a:ext cx="1080000" cy="1080000"/>
            </a:xfrm>
            <a:prstGeom prst="rect">
              <a:avLst/>
            </a:prstGeom>
          </p:spPr>
        </p:pic>
      </p:grpSp>
    </p:spTree>
    <p:extLst>
      <p:ext uri="{BB962C8B-B14F-4D97-AF65-F5344CB8AC3E}">
        <p14:creationId xmlns:p14="http://schemas.microsoft.com/office/powerpoint/2010/main" val="307481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er Testimonial – Alternativ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90"/>
            <a:ext cx="5472608" cy="194421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25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395697"/>
          </a:xfr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sp>
        <p:nvSpPr>
          <p:cNvPr id="4" name="Picture Placeholder 3">
            <a:extLst>
              <a:ext uri="{FF2B5EF4-FFF2-40B4-BE49-F238E27FC236}">
                <a16:creationId xmlns:a16="http://schemas.microsoft.com/office/drawing/2014/main" id="{0B3E717C-2C6E-4A41-87A8-314297B21471}"/>
              </a:ext>
            </a:extLst>
          </p:cNvPr>
          <p:cNvSpPr>
            <a:spLocks noGrp="1"/>
          </p:cNvSpPr>
          <p:nvPr>
            <p:ph type="pic" sz="quarter" idx="16" hasCustomPrompt="1"/>
          </p:nvPr>
        </p:nvSpPr>
        <p:spPr>
          <a:xfrm>
            <a:off x="7608168" y="0"/>
            <a:ext cx="4583831" cy="6858000"/>
          </a:xfrm>
        </p:spPr>
        <p:txBody>
          <a:bodyPr anchor="ctr">
            <a:normAutofit/>
          </a:bodyPr>
          <a:lstStyle>
            <a:lvl1pPr marL="0" indent="0" algn="ctr">
              <a:buNone/>
              <a:defRPr sz="1800"/>
            </a:lvl1pPr>
          </a:lstStyle>
          <a:p>
            <a:r>
              <a:rPr lang="en-US" dirty="0"/>
              <a:t>Insert background image here</a:t>
            </a:r>
          </a:p>
        </p:txBody>
      </p:sp>
    </p:spTree>
    <p:extLst>
      <p:ext uri="{BB962C8B-B14F-4D97-AF65-F5344CB8AC3E}">
        <p14:creationId xmlns:p14="http://schemas.microsoft.com/office/powerpoint/2010/main" val="225267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265A59C-90B8-974F-89D9-AF9031DAB8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738397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eparator">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881DE1-9572-F848-A35C-59E8024B497F}"/>
              </a:ext>
            </a:extLst>
          </p:cNvPr>
          <p:cNvSpPr>
            <a:spLocks noGrp="1"/>
          </p:cNvSpPr>
          <p:nvPr>
            <p:ph type="body" sz="quarter" idx="10" hasCustomPrompt="1"/>
          </p:nvPr>
        </p:nvSpPr>
        <p:spPr>
          <a:xfrm>
            <a:off x="2855640" y="2888456"/>
            <a:ext cx="6480720" cy="1081087"/>
          </a:xfrm>
        </p:spPr>
        <p:txBody>
          <a:bodyPr anchor="ctr">
            <a:normAutofit/>
          </a:bodyPr>
          <a:lstStyle>
            <a:lvl1pPr marL="0" indent="0" algn="ctr">
              <a:buNone/>
              <a:defRPr sz="3200" b="1">
                <a:solidFill>
                  <a:schemeClr val="bg1"/>
                </a:solidFill>
              </a:defRPr>
            </a:lvl1pPr>
          </a:lstStyle>
          <a:p>
            <a:pPr lvl="0"/>
            <a:r>
              <a:rPr lang="en-US" dirty="0"/>
              <a:t>Customer Stories &amp; Examples</a:t>
            </a:r>
          </a:p>
        </p:txBody>
      </p:sp>
    </p:spTree>
    <p:extLst>
      <p:ext uri="{BB962C8B-B14F-4D97-AF65-F5344CB8AC3E}">
        <p14:creationId xmlns:p14="http://schemas.microsoft.com/office/powerpoint/2010/main" val="414742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icing">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3975-04B2-1248-81FC-5FCDDA216BCC}"/>
              </a:ext>
            </a:extLst>
          </p:cNvPr>
          <p:cNvSpPr>
            <a:spLocks noGrp="1"/>
          </p:cNvSpPr>
          <p:nvPr>
            <p:ph type="title" hasCustomPrompt="1"/>
          </p:nvPr>
        </p:nvSpPr>
        <p:spPr>
          <a:xfrm>
            <a:off x="533909" y="102299"/>
            <a:ext cx="10797988" cy="1325563"/>
          </a:xfrm>
        </p:spPr>
        <p:txBody>
          <a:bodyPr>
            <a:normAutofit/>
          </a:bodyPr>
          <a:lstStyle>
            <a:lvl1pPr algn="l">
              <a:defRPr sz="3200" b="1">
                <a:solidFill>
                  <a:schemeClr val="accent1"/>
                </a:solidFill>
              </a:defRPr>
            </a:lvl1pPr>
          </a:lstStyle>
          <a:p>
            <a:r>
              <a:rPr lang="en-US" dirty="0"/>
              <a:t>Annual Contract Offers</a:t>
            </a:r>
            <a:endParaRPr lang="fi-FI" dirty="0"/>
          </a:p>
        </p:txBody>
      </p:sp>
      <p:pic>
        <p:nvPicPr>
          <p:cNvPr id="4" name="Graphic 3">
            <a:extLst>
              <a:ext uri="{FF2B5EF4-FFF2-40B4-BE49-F238E27FC236}">
                <a16:creationId xmlns:a16="http://schemas.microsoft.com/office/drawing/2014/main" id="{8BDFB39F-93E7-F04E-8B9D-F9993C6D7A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AE1EF9C3-34BF-DA4D-B975-C9C1F4CEA90C}"/>
              </a:ext>
            </a:extLst>
          </p:cNvPr>
          <p:cNvSpPr>
            <a:spLocks noGrp="1"/>
          </p:cNvSpPr>
          <p:nvPr>
            <p:ph type="body" sz="quarter" idx="10" hasCustomPrompt="1"/>
          </p:nvPr>
        </p:nvSpPr>
        <p:spPr>
          <a:xfrm>
            <a:off x="533909" y="6516860"/>
            <a:ext cx="4105027" cy="224508"/>
          </a:xfrm>
        </p:spPr>
        <p:txBody>
          <a:bodyPr>
            <a:noAutofit/>
          </a:bodyPr>
          <a:lstStyle>
            <a:lvl1pPr marL="0" indent="0">
              <a:buNone/>
              <a:defRPr sz="900">
                <a:solidFill>
                  <a:schemeClr val="accent1"/>
                </a:solidFill>
              </a:defRPr>
            </a:lvl1pPr>
          </a:lstStyle>
          <a:p>
            <a:pPr lvl="0"/>
            <a:r>
              <a:rPr lang="en" dirty="0"/>
              <a:t>The contract period is 12 months.</a:t>
            </a:r>
            <a:endParaRPr lang="en-US" dirty="0"/>
          </a:p>
        </p:txBody>
      </p:sp>
      <p:sp>
        <p:nvSpPr>
          <p:cNvPr id="7" name="Text Placeholder 5">
            <a:extLst>
              <a:ext uri="{FF2B5EF4-FFF2-40B4-BE49-F238E27FC236}">
                <a16:creationId xmlns:a16="http://schemas.microsoft.com/office/drawing/2014/main" id="{88E1080D-1688-094A-9829-5BD93945C0AB}"/>
              </a:ext>
            </a:extLst>
          </p:cNvPr>
          <p:cNvSpPr>
            <a:spLocks noGrp="1"/>
          </p:cNvSpPr>
          <p:nvPr>
            <p:ph type="body" sz="quarter" idx="11" hasCustomPrompt="1"/>
          </p:nvPr>
        </p:nvSpPr>
        <p:spPr>
          <a:xfrm>
            <a:off x="533909" y="6057504"/>
            <a:ext cx="8653873" cy="497089"/>
          </a:xfrm>
        </p:spPr>
        <p:txBody>
          <a:bodyPr>
            <a:noAutofit/>
          </a:bodyPr>
          <a:lstStyle>
            <a:lvl1pPr marL="0" indent="0">
              <a:buNone/>
              <a:defRPr sz="900">
                <a:solidFill>
                  <a:schemeClr val="tx2"/>
                </a:solidFill>
              </a:defRPr>
            </a:lvl1pPr>
          </a:lstStyle>
          <a:p>
            <a:pPr lvl="0"/>
            <a:r>
              <a:rPr lang="en" dirty="0"/>
              <a:t>*A value added tax or other country specific taxes such as import or withholding taxes pursuant to the legislation in force from time to time shall be added to all prices if applicable. Exchange rates will be applied as applicable on the date of signing. Travel costs to customer premises outside the capital city area of Finland will be invoiced separately per agreement.</a:t>
            </a:r>
          </a:p>
        </p:txBody>
      </p:sp>
      <p:sp>
        <p:nvSpPr>
          <p:cNvPr id="9" name="Text Placeholder 8">
            <a:extLst>
              <a:ext uri="{FF2B5EF4-FFF2-40B4-BE49-F238E27FC236}">
                <a16:creationId xmlns:a16="http://schemas.microsoft.com/office/drawing/2014/main" id="{E3A4B190-FA79-F047-AD29-991887300EBA}"/>
              </a:ext>
            </a:extLst>
          </p:cNvPr>
          <p:cNvSpPr>
            <a:spLocks noGrp="1"/>
          </p:cNvSpPr>
          <p:nvPr>
            <p:ph type="body" sz="quarter" idx="12" hasCustomPrompt="1"/>
          </p:nvPr>
        </p:nvSpPr>
        <p:spPr>
          <a:xfrm>
            <a:off x="533909" y="1727708"/>
            <a:ext cx="5562091" cy="497088"/>
          </a:xfrm>
        </p:spPr>
        <p:txBody>
          <a:bodyPr anchor="ctr">
            <a:normAutofit/>
          </a:bodyPr>
          <a:lstStyle>
            <a:lvl1pPr marL="0" indent="0">
              <a:buNone/>
              <a:defRPr sz="1600" b="1">
                <a:solidFill>
                  <a:schemeClr val="tx1"/>
                </a:solidFill>
              </a:defRPr>
            </a:lvl1pPr>
          </a:lstStyle>
          <a:p>
            <a:pPr lvl="0"/>
            <a:r>
              <a:rPr lang="en-US" dirty="0"/>
              <a:t>No installation fees. One fixed fee.</a:t>
            </a:r>
          </a:p>
        </p:txBody>
      </p:sp>
      <p:sp>
        <p:nvSpPr>
          <p:cNvPr id="11" name="Text Placeholder 10">
            <a:extLst>
              <a:ext uri="{FF2B5EF4-FFF2-40B4-BE49-F238E27FC236}">
                <a16:creationId xmlns:a16="http://schemas.microsoft.com/office/drawing/2014/main" id="{49DC2F55-223C-2D48-A86B-4A55CF6E74AB}"/>
              </a:ext>
            </a:extLst>
          </p:cNvPr>
          <p:cNvSpPr>
            <a:spLocks noGrp="1"/>
          </p:cNvSpPr>
          <p:nvPr>
            <p:ph type="body" sz="quarter" idx="13" hasCustomPrompt="1"/>
          </p:nvPr>
        </p:nvSpPr>
        <p:spPr>
          <a:xfrm>
            <a:off x="1625074" y="2554717"/>
            <a:ext cx="2016224" cy="591147"/>
          </a:xfrm>
        </p:spPr>
        <p:txBody>
          <a:bodyPr anchor="t">
            <a:noAutofit/>
          </a:bodyPr>
          <a:lstStyle>
            <a:lvl1pPr marL="0" indent="0">
              <a:buNone/>
              <a:defRPr sz="4000" b="1">
                <a:solidFill>
                  <a:schemeClr val="tx1"/>
                </a:solidFill>
              </a:defRPr>
            </a:lvl1pPr>
          </a:lstStyle>
          <a:p>
            <a:pPr lvl="0"/>
            <a:r>
              <a:rPr lang="en-US" dirty="0"/>
              <a:t>1 250</a:t>
            </a:r>
          </a:p>
        </p:txBody>
      </p:sp>
      <p:sp>
        <p:nvSpPr>
          <p:cNvPr id="12" name="Rectangle 11">
            <a:extLst>
              <a:ext uri="{FF2B5EF4-FFF2-40B4-BE49-F238E27FC236}">
                <a16:creationId xmlns:a16="http://schemas.microsoft.com/office/drawing/2014/main" id="{740ACAB2-1D75-FC48-A1D5-EA8241870D57}"/>
              </a:ext>
            </a:extLst>
          </p:cNvPr>
          <p:cNvSpPr/>
          <p:nvPr userDrawn="1"/>
        </p:nvSpPr>
        <p:spPr>
          <a:xfrm>
            <a:off x="62267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B690C93-66AC-A34E-9B7E-713BCE034711}"/>
              </a:ext>
            </a:extLst>
          </p:cNvPr>
          <p:cNvSpPr txBox="1"/>
          <p:nvPr userDrawn="1"/>
        </p:nvSpPr>
        <p:spPr>
          <a:xfrm>
            <a:off x="808928" y="2685436"/>
            <a:ext cx="566181" cy="923330"/>
          </a:xfrm>
          <a:prstGeom prst="rect">
            <a:avLst/>
          </a:prstGeom>
          <a:noFill/>
        </p:spPr>
        <p:txBody>
          <a:bodyPr wrap="none" rtlCol="0">
            <a:spAutoFit/>
          </a:bodyPr>
          <a:lstStyle/>
          <a:p>
            <a:pPr algn="ctr"/>
            <a:r>
              <a:rPr lang="en-US" sz="5400" b="1" dirty="0">
                <a:solidFill>
                  <a:schemeClr val="bg1">
                    <a:lumMod val="95000"/>
                  </a:schemeClr>
                </a:solidFill>
              </a:rPr>
              <a:t>1</a:t>
            </a:r>
          </a:p>
        </p:txBody>
      </p:sp>
      <p:sp>
        <p:nvSpPr>
          <p:cNvPr id="14" name="Text Placeholder 10">
            <a:extLst>
              <a:ext uri="{FF2B5EF4-FFF2-40B4-BE49-F238E27FC236}">
                <a16:creationId xmlns:a16="http://schemas.microsoft.com/office/drawing/2014/main" id="{4C42B1A4-5D77-A74B-B661-96E39FA250FF}"/>
              </a:ext>
            </a:extLst>
          </p:cNvPr>
          <p:cNvSpPr>
            <a:spLocks noGrp="1"/>
          </p:cNvSpPr>
          <p:nvPr>
            <p:ph type="body" sz="quarter" idx="14" hasCustomPrompt="1"/>
          </p:nvPr>
        </p:nvSpPr>
        <p:spPr>
          <a:xfrm>
            <a:off x="1625074" y="3089255"/>
            <a:ext cx="2016224" cy="354606"/>
          </a:xfr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15" name="Text Placeholder 10">
            <a:extLst>
              <a:ext uri="{FF2B5EF4-FFF2-40B4-BE49-F238E27FC236}">
                <a16:creationId xmlns:a16="http://schemas.microsoft.com/office/drawing/2014/main" id="{FC5BDBF3-A81F-BF4C-9488-CBE9B068A096}"/>
              </a:ext>
            </a:extLst>
          </p:cNvPr>
          <p:cNvSpPr>
            <a:spLocks noGrp="1"/>
          </p:cNvSpPr>
          <p:nvPr>
            <p:ph type="body" sz="quarter" idx="15" hasCustomPrompt="1"/>
          </p:nvPr>
        </p:nvSpPr>
        <p:spPr>
          <a:xfrm>
            <a:off x="1625074" y="3505730"/>
            <a:ext cx="2016224" cy="252203"/>
          </a:xfrm>
        </p:spPr>
        <p:txBody>
          <a:bodyPr anchor="b">
            <a:noAutofit/>
          </a:bodyPr>
          <a:lstStyle>
            <a:lvl1pPr marL="0" indent="0">
              <a:buNone/>
              <a:defRPr sz="1200" b="0">
                <a:solidFill>
                  <a:schemeClr val="tx1">
                    <a:lumMod val="50000"/>
                    <a:lumOff val="50000"/>
                  </a:schemeClr>
                </a:solidFill>
              </a:defRPr>
            </a:lvl1pPr>
          </a:lstStyle>
          <a:p>
            <a:pPr lvl="0"/>
            <a:r>
              <a:rPr lang="en-US" dirty="0"/>
              <a:t>500 user licenses</a:t>
            </a:r>
          </a:p>
        </p:txBody>
      </p:sp>
      <p:sp>
        <p:nvSpPr>
          <p:cNvPr id="25" name="Text Placeholder 10">
            <a:extLst>
              <a:ext uri="{FF2B5EF4-FFF2-40B4-BE49-F238E27FC236}">
                <a16:creationId xmlns:a16="http://schemas.microsoft.com/office/drawing/2014/main" id="{257A8A95-8824-9947-A3A9-F1D981D62FF8}"/>
              </a:ext>
            </a:extLst>
          </p:cNvPr>
          <p:cNvSpPr>
            <a:spLocks noGrp="1"/>
          </p:cNvSpPr>
          <p:nvPr>
            <p:ph type="body" sz="quarter" idx="16" hasCustomPrompt="1"/>
          </p:nvPr>
        </p:nvSpPr>
        <p:spPr>
          <a:xfrm>
            <a:off x="5480145" y="2554717"/>
            <a:ext cx="2016224" cy="591147"/>
          </a:xfrm>
        </p:spPr>
        <p:txBody>
          <a:bodyPr anchor="t">
            <a:noAutofit/>
          </a:bodyPr>
          <a:lstStyle>
            <a:lvl1pPr marL="0" indent="0">
              <a:buNone/>
              <a:defRPr sz="4000" b="1">
                <a:solidFill>
                  <a:schemeClr val="tx1"/>
                </a:solidFill>
              </a:defRPr>
            </a:lvl1pPr>
          </a:lstStyle>
          <a:p>
            <a:pPr lvl="0"/>
            <a:r>
              <a:rPr lang="en-US" dirty="0"/>
              <a:t>2 000</a:t>
            </a:r>
          </a:p>
        </p:txBody>
      </p:sp>
      <p:sp>
        <p:nvSpPr>
          <p:cNvPr id="26" name="Rectangle 25">
            <a:extLst>
              <a:ext uri="{FF2B5EF4-FFF2-40B4-BE49-F238E27FC236}">
                <a16:creationId xmlns:a16="http://schemas.microsoft.com/office/drawing/2014/main" id="{9E95403B-4BEF-8E47-811B-3B3288F62EBD}"/>
              </a:ext>
            </a:extLst>
          </p:cNvPr>
          <p:cNvSpPr/>
          <p:nvPr userDrawn="1"/>
        </p:nvSpPr>
        <p:spPr>
          <a:xfrm>
            <a:off x="4461475"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E6C6CDF-8653-9C45-BC02-D89526B3ADB8}"/>
              </a:ext>
            </a:extLst>
          </p:cNvPr>
          <p:cNvSpPr txBox="1"/>
          <p:nvPr userDrawn="1"/>
        </p:nvSpPr>
        <p:spPr>
          <a:xfrm>
            <a:off x="4647727" y="2707800"/>
            <a:ext cx="566181" cy="923330"/>
          </a:xfrm>
          <a:prstGeom prst="rect">
            <a:avLst/>
          </a:prstGeom>
          <a:noFill/>
        </p:spPr>
        <p:txBody>
          <a:bodyPr wrap="none" rtlCol="0">
            <a:spAutoFit/>
          </a:bodyPr>
          <a:lstStyle/>
          <a:p>
            <a:pPr algn="ctr"/>
            <a:r>
              <a:rPr lang="en-US" sz="5400" b="1" dirty="0">
                <a:solidFill>
                  <a:schemeClr val="bg1">
                    <a:lumMod val="95000"/>
                  </a:schemeClr>
                </a:solidFill>
              </a:rPr>
              <a:t>2</a:t>
            </a:r>
          </a:p>
        </p:txBody>
      </p:sp>
      <p:sp>
        <p:nvSpPr>
          <p:cNvPr id="28" name="Text Placeholder 10">
            <a:extLst>
              <a:ext uri="{FF2B5EF4-FFF2-40B4-BE49-F238E27FC236}">
                <a16:creationId xmlns:a16="http://schemas.microsoft.com/office/drawing/2014/main" id="{9428B89B-08EE-B44E-9CF5-C2F9A844A54B}"/>
              </a:ext>
            </a:extLst>
          </p:cNvPr>
          <p:cNvSpPr>
            <a:spLocks noGrp="1"/>
          </p:cNvSpPr>
          <p:nvPr>
            <p:ph type="body" sz="quarter" idx="17" hasCustomPrompt="1"/>
          </p:nvPr>
        </p:nvSpPr>
        <p:spPr>
          <a:xfrm>
            <a:off x="5480145" y="3093781"/>
            <a:ext cx="2016224" cy="354606"/>
          </a:xfr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29" name="Text Placeholder 10">
            <a:extLst>
              <a:ext uri="{FF2B5EF4-FFF2-40B4-BE49-F238E27FC236}">
                <a16:creationId xmlns:a16="http://schemas.microsoft.com/office/drawing/2014/main" id="{D01736CB-3785-A747-8FE8-AD9B8F7160A2}"/>
              </a:ext>
            </a:extLst>
          </p:cNvPr>
          <p:cNvSpPr>
            <a:spLocks noGrp="1"/>
          </p:cNvSpPr>
          <p:nvPr>
            <p:ph type="body" sz="quarter" idx="18" hasCustomPrompt="1"/>
          </p:nvPr>
        </p:nvSpPr>
        <p:spPr>
          <a:xfrm>
            <a:off x="5480145" y="3505730"/>
            <a:ext cx="2016224" cy="252203"/>
          </a:xfrm>
        </p:spPr>
        <p:txBody>
          <a:bodyPr anchor="b">
            <a:noAutofit/>
          </a:bodyPr>
          <a:lstStyle>
            <a:lvl1pPr marL="0" indent="0">
              <a:buNone/>
              <a:defRPr sz="1200" b="0">
                <a:solidFill>
                  <a:schemeClr val="tx1">
                    <a:lumMod val="50000"/>
                    <a:lumOff val="50000"/>
                  </a:schemeClr>
                </a:solidFill>
              </a:defRPr>
            </a:lvl1pPr>
          </a:lstStyle>
          <a:p>
            <a:pPr lvl="0"/>
            <a:r>
              <a:rPr lang="en-US" dirty="0"/>
              <a:t>2 000 user licenses</a:t>
            </a:r>
          </a:p>
        </p:txBody>
      </p:sp>
      <p:sp>
        <p:nvSpPr>
          <p:cNvPr id="30" name="Text Placeholder 10">
            <a:extLst>
              <a:ext uri="{FF2B5EF4-FFF2-40B4-BE49-F238E27FC236}">
                <a16:creationId xmlns:a16="http://schemas.microsoft.com/office/drawing/2014/main" id="{5810C4F9-8062-5B4C-B4D2-052857A9DF1C}"/>
              </a:ext>
            </a:extLst>
          </p:cNvPr>
          <p:cNvSpPr>
            <a:spLocks noGrp="1"/>
          </p:cNvSpPr>
          <p:nvPr>
            <p:ph type="body" sz="quarter" idx="19" hasCustomPrompt="1"/>
          </p:nvPr>
        </p:nvSpPr>
        <p:spPr>
          <a:xfrm>
            <a:off x="9366920" y="2554717"/>
            <a:ext cx="2016224" cy="591147"/>
          </a:xfrm>
        </p:spPr>
        <p:txBody>
          <a:bodyPr anchor="t">
            <a:noAutofit/>
          </a:bodyPr>
          <a:lstStyle>
            <a:lvl1pPr marL="0" indent="0">
              <a:buNone/>
              <a:defRPr sz="4000" b="1">
                <a:solidFill>
                  <a:schemeClr val="tx1"/>
                </a:solidFill>
              </a:defRPr>
            </a:lvl1pPr>
          </a:lstStyle>
          <a:p>
            <a:pPr lvl="0"/>
            <a:r>
              <a:rPr lang="en-US" dirty="0"/>
              <a:t>3 000</a:t>
            </a:r>
          </a:p>
        </p:txBody>
      </p:sp>
      <p:sp>
        <p:nvSpPr>
          <p:cNvPr id="31" name="Rectangle 30">
            <a:extLst>
              <a:ext uri="{FF2B5EF4-FFF2-40B4-BE49-F238E27FC236}">
                <a16:creationId xmlns:a16="http://schemas.microsoft.com/office/drawing/2014/main" id="{86327838-9D66-3F47-B6EE-C2FE1C991C28}"/>
              </a:ext>
            </a:extLst>
          </p:cNvPr>
          <p:cNvSpPr/>
          <p:nvPr userDrawn="1"/>
        </p:nvSpPr>
        <p:spPr>
          <a:xfrm>
            <a:off x="836443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30100A8-29AC-A746-AC26-60D5763BCCED}"/>
              </a:ext>
            </a:extLst>
          </p:cNvPr>
          <p:cNvSpPr txBox="1"/>
          <p:nvPr userDrawn="1"/>
        </p:nvSpPr>
        <p:spPr>
          <a:xfrm>
            <a:off x="8550398" y="2704287"/>
            <a:ext cx="566181" cy="923330"/>
          </a:xfrm>
          <a:prstGeom prst="rect">
            <a:avLst/>
          </a:prstGeom>
          <a:noFill/>
        </p:spPr>
        <p:txBody>
          <a:bodyPr wrap="none" rtlCol="0">
            <a:spAutoFit/>
          </a:bodyPr>
          <a:lstStyle/>
          <a:p>
            <a:pPr algn="ctr"/>
            <a:r>
              <a:rPr lang="en-US" sz="5400" b="1" dirty="0">
                <a:solidFill>
                  <a:schemeClr val="bg1">
                    <a:lumMod val="95000"/>
                  </a:schemeClr>
                </a:solidFill>
              </a:rPr>
              <a:t>3</a:t>
            </a:r>
          </a:p>
        </p:txBody>
      </p:sp>
      <p:sp>
        <p:nvSpPr>
          <p:cNvPr id="33" name="Text Placeholder 10">
            <a:extLst>
              <a:ext uri="{FF2B5EF4-FFF2-40B4-BE49-F238E27FC236}">
                <a16:creationId xmlns:a16="http://schemas.microsoft.com/office/drawing/2014/main" id="{BD197ED1-AE27-D04C-8962-2B5D5E0D5E70}"/>
              </a:ext>
            </a:extLst>
          </p:cNvPr>
          <p:cNvSpPr>
            <a:spLocks noGrp="1"/>
          </p:cNvSpPr>
          <p:nvPr>
            <p:ph type="body" sz="quarter" idx="20" hasCustomPrompt="1"/>
          </p:nvPr>
        </p:nvSpPr>
        <p:spPr>
          <a:xfrm>
            <a:off x="9366920" y="3093781"/>
            <a:ext cx="2016224" cy="354606"/>
          </a:xfr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34" name="Text Placeholder 10">
            <a:extLst>
              <a:ext uri="{FF2B5EF4-FFF2-40B4-BE49-F238E27FC236}">
                <a16:creationId xmlns:a16="http://schemas.microsoft.com/office/drawing/2014/main" id="{220F9F7F-9BBD-2244-ADA0-D915E4BC8638}"/>
              </a:ext>
            </a:extLst>
          </p:cNvPr>
          <p:cNvSpPr>
            <a:spLocks noGrp="1"/>
          </p:cNvSpPr>
          <p:nvPr>
            <p:ph type="body" sz="quarter" idx="21" hasCustomPrompt="1"/>
          </p:nvPr>
        </p:nvSpPr>
        <p:spPr>
          <a:xfrm>
            <a:off x="9366920" y="3505730"/>
            <a:ext cx="2016224" cy="252203"/>
          </a:xfrm>
        </p:spPr>
        <p:txBody>
          <a:bodyPr anchor="b">
            <a:noAutofit/>
          </a:bodyPr>
          <a:lstStyle>
            <a:lvl1pPr marL="0" indent="0">
              <a:buNone/>
              <a:defRPr sz="1200" b="0">
                <a:solidFill>
                  <a:schemeClr val="tx1">
                    <a:lumMod val="50000"/>
                    <a:lumOff val="50000"/>
                  </a:schemeClr>
                </a:solidFill>
              </a:defRPr>
            </a:lvl1pPr>
          </a:lstStyle>
          <a:p>
            <a:pPr lvl="0"/>
            <a:r>
              <a:rPr lang="en-US" dirty="0"/>
              <a:t>5 000 user licenses</a:t>
            </a:r>
          </a:p>
        </p:txBody>
      </p:sp>
      <p:sp>
        <p:nvSpPr>
          <p:cNvPr id="35" name="Text Placeholder 8">
            <a:extLst>
              <a:ext uri="{FF2B5EF4-FFF2-40B4-BE49-F238E27FC236}">
                <a16:creationId xmlns:a16="http://schemas.microsoft.com/office/drawing/2014/main" id="{D2B51426-F71B-7D41-98C4-9FFEB6F91896}"/>
              </a:ext>
            </a:extLst>
          </p:cNvPr>
          <p:cNvSpPr>
            <a:spLocks noGrp="1"/>
          </p:cNvSpPr>
          <p:nvPr>
            <p:ph type="body" sz="quarter" idx="22" hasCustomPrompt="1"/>
          </p:nvPr>
        </p:nvSpPr>
        <p:spPr>
          <a:xfrm>
            <a:off x="566783" y="4523678"/>
            <a:ext cx="3672408" cy="219053"/>
          </a:xfrm>
        </p:spPr>
        <p:txBody>
          <a:bodyPr anchor="ctr">
            <a:normAutofit/>
          </a:bodyPr>
          <a:lstStyle>
            <a:lvl1pPr marL="0" indent="0">
              <a:buNone/>
              <a:defRPr sz="1200" b="1">
                <a:solidFill>
                  <a:schemeClr val="tx1"/>
                </a:solidFill>
              </a:defRPr>
            </a:lvl1pPr>
          </a:lstStyle>
          <a:p>
            <a:pPr lvl="0"/>
            <a:r>
              <a:rPr lang="en-US" dirty="0"/>
              <a:t>All three pricing offers include:</a:t>
            </a:r>
          </a:p>
        </p:txBody>
      </p:sp>
      <p:sp>
        <p:nvSpPr>
          <p:cNvPr id="37" name="Content Placeholder 36">
            <a:extLst>
              <a:ext uri="{FF2B5EF4-FFF2-40B4-BE49-F238E27FC236}">
                <a16:creationId xmlns:a16="http://schemas.microsoft.com/office/drawing/2014/main" id="{6CBF570E-AD3A-0349-B825-A46F4BFB8440}"/>
              </a:ext>
            </a:extLst>
          </p:cNvPr>
          <p:cNvSpPr>
            <a:spLocks noGrp="1"/>
          </p:cNvSpPr>
          <p:nvPr>
            <p:ph sz="quarter" idx="23" hasCustomPrompt="1"/>
          </p:nvPr>
        </p:nvSpPr>
        <p:spPr>
          <a:xfrm>
            <a:off x="567721" y="4825933"/>
            <a:ext cx="3927567" cy="814373"/>
          </a:xfrm>
        </p:spPr>
        <p:txBody>
          <a:bodyPr>
            <a:noAutofit/>
          </a:bodyPr>
          <a:lstStyle>
            <a:lvl1pPr marL="228600" indent="-228600">
              <a:lnSpc>
                <a:spcPct val="100000"/>
              </a:lnSpc>
              <a:spcBef>
                <a:spcPts val="600"/>
              </a:spcBef>
              <a:buClr>
                <a:schemeClr val="accent2"/>
              </a:buClr>
              <a:buSzPct val="115000"/>
              <a:buFont typeface="Wingdings" pitchFamily="2" charset="2"/>
              <a:buChar char="ü"/>
              <a:defRPr sz="1200">
                <a:solidFill>
                  <a:schemeClr val="tx1"/>
                </a:solidFill>
              </a:defRPr>
            </a:lvl1pPr>
          </a:lstStyle>
          <a:p>
            <a:pPr lvl="0"/>
            <a:r>
              <a:rPr lang="en-US" dirty="0" err="1"/>
              <a:t>Viima’s</a:t>
            </a:r>
            <a:r>
              <a:rPr lang="en-US" dirty="0"/>
              <a:t> enterprise plan and full feature list</a:t>
            </a:r>
          </a:p>
          <a:p>
            <a:pPr lvl="0"/>
            <a:r>
              <a:rPr lang="en-US" dirty="0"/>
              <a:t>Dedicated account manager</a:t>
            </a:r>
          </a:p>
          <a:p>
            <a:pPr lvl="0"/>
            <a:r>
              <a:rPr lang="en-US" dirty="0"/>
              <a:t>Technical priority support &amp; maintenance</a:t>
            </a:r>
          </a:p>
        </p:txBody>
      </p:sp>
      <p:sp>
        <p:nvSpPr>
          <p:cNvPr id="38" name="Content Placeholder 36">
            <a:extLst>
              <a:ext uri="{FF2B5EF4-FFF2-40B4-BE49-F238E27FC236}">
                <a16:creationId xmlns:a16="http://schemas.microsoft.com/office/drawing/2014/main" id="{D6DADD1B-40D7-894F-8BF6-F6BE659BAD70}"/>
              </a:ext>
            </a:extLst>
          </p:cNvPr>
          <p:cNvSpPr>
            <a:spLocks noGrp="1"/>
          </p:cNvSpPr>
          <p:nvPr>
            <p:ph sz="quarter" idx="24" hasCustomPrompt="1"/>
          </p:nvPr>
        </p:nvSpPr>
        <p:spPr>
          <a:xfrm>
            <a:off x="4494349" y="4832779"/>
            <a:ext cx="5562091" cy="809037"/>
          </a:xfrm>
        </p:spPr>
        <p:txBody>
          <a:bodyPr>
            <a:normAutofit/>
          </a:bodyPr>
          <a:lstStyle>
            <a:lvl1pPr marL="228600" indent="-228600">
              <a:lnSpc>
                <a:spcPct val="100000"/>
              </a:lnSpc>
              <a:spcBef>
                <a:spcPts val="600"/>
              </a:spcBef>
              <a:buClr>
                <a:schemeClr val="accent2"/>
              </a:buClr>
              <a:buSzPct val="115000"/>
              <a:buFont typeface="Wingdings" pitchFamily="2" charset="2"/>
              <a:buChar char="ü"/>
              <a:defRPr sz="1200">
                <a:solidFill>
                  <a:schemeClr val="tx1"/>
                </a:solidFill>
              </a:defRPr>
            </a:lvl1pPr>
          </a:lstStyle>
          <a:p>
            <a:pPr lvl="0"/>
            <a:r>
              <a:rPr lang="en-US" dirty="0"/>
              <a:t>Online planning workshop with customer</a:t>
            </a:r>
          </a:p>
          <a:p>
            <a:pPr lvl="0"/>
            <a:r>
              <a:rPr lang="en-US" dirty="0"/>
              <a:t>Constant updates &amp; new features</a:t>
            </a:r>
          </a:p>
          <a:p>
            <a:pPr lvl="0"/>
            <a:r>
              <a:rPr lang="en-US" dirty="0"/>
              <a:t>Option for custom development</a:t>
            </a:r>
          </a:p>
        </p:txBody>
      </p:sp>
    </p:spTree>
    <p:extLst>
      <p:ext uri="{BB962C8B-B14F-4D97-AF65-F5344CB8AC3E}">
        <p14:creationId xmlns:p14="http://schemas.microsoft.com/office/powerpoint/2010/main" val="1354310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F06D6-E765-B849-9F66-DE235E80E02D}"/>
              </a:ext>
            </a:extLst>
          </p:cNvPr>
          <p:cNvSpPr>
            <a:spLocks noGrp="1"/>
          </p:cNvSpPr>
          <p:nvPr>
            <p:ph type="title" orient="vert" hasCustomPrompt="1"/>
          </p:nvPr>
        </p:nvSpPr>
        <p:spPr>
          <a:xfrm>
            <a:off x="10200456" y="365125"/>
            <a:ext cx="1657400" cy="5811838"/>
          </a:xfrm>
        </p:spPr>
        <p:txBody>
          <a:bodyPr vert="eaVert">
            <a:normAutofit/>
          </a:bodyPr>
          <a:lstStyle>
            <a:lvl1pPr>
              <a:defRPr sz="3200" b="1"/>
            </a:lvl1pPr>
          </a:lstStyle>
          <a:p>
            <a:r>
              <a:rPr lang="en-US" dirty="0"/>
              <a:t>Make more innovation happen!</a:t>
            </a:r>
            <a:endParaRPr lang="fi-FI" dirty="0"/>
          </a:p>
        </p:txBody>
      </p:sp>
      <p:sp>
        <p:nvSpPr>
          <p:cNvPr id="3" name="Vertical Text Placeholder 2">
            <a:extLst>
              <a:ext uri="{FF2B5EF4-FFF2-40B4-BE49-F238E27FC236}">
                <a16:creationId xmlns:a16="http://schemas.microsoft.com/office/drawing/2014/main" id="{0B27B202-0FE5-E64C-A1AF-58E186B9BAAC}"/>
              </a:ext>
            </a:extLst>
          </p:cNvPr>
          <p:cNvSpPr>
            <a:spLocks noGrp="1"/>
          </p:cNvSpPr>
          <p:nvPr>
            <p:ph type="body" orient="vert" idx="1"/>
          </p:nvPr>
        </p:nvSpPr>
        <p:spPr>
          <a:xfrm>
            <a:off x="839416" y="359520"/>
            <a:ext cx="9030444" cy="5811838"/>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5" name="Graphic 4">
            <a:extLst>
              <a:ext uri="{FF2B5EF4-FFF2-40B4-BE49-F238E27FC236}">
                <a16:creationId xmlns:a16="http://schemas.microsoft.com/office/drawing/2014/main" id="{229AB12C-0044-2B47-A497-2944AF5567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274627" y="5752863"/>
            <a:ext cx="1400400" cy="497089"/>
          </a:xfrm>
          <a:prstGeom prst="rect">
            <a:avLst/>
          </a:prstGeom>
        </p:spPr>
      </p:pic>
    </p:spTree>
    <p:extLst>
      <p:ext uri="{BB962C8B-B14F-4D97-AF65-F5344CB8AC3E}">
        <p14:creationId xmlns:p14="http://schemas.microsoft.com/office/powerpoint/2010/main" val="237588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Slid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1D9BAA2-52BA-A44C-82B9-E0ACFE6898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Picture Placeholder 5">
            <a:extLst>
              <a:ext uri="{FF2B5EF4-FFF2-40B4-BE49-F238E27FC236}">
                <a16:creationId xmlns:a16="http://schemas.microsoft.com/office/drawing/2014/main" id="{4BFD508C-0433-6148-9266-7EB81FC11504}"/>
              </a:ext>
            </a:extLst>
          </p:cNvPr>
          <p:cNvSpPr>
            <a:spLocks noGrp="1"/>
          </p:cNvSpPr>
          <p:nvPr>
            <p:ph type="pic" sz="quarter" idx="10" hasCustomPrompt="1"/>
          </p:nvPr>
        </p:nvSpPr>
        <p:spPr>
          <a:xfrm>
            <a:off x="3647728" y="2277269"/>
            <a:ext cx="2303463" cy="2303462"/>
          </a:xfrm>
          <a:prstGeom prst="ellipse">
            <a:avLst/>
          </a:prstGeom>
        </p:spPr>
        <p:txBody>
          <a:bodyPr anchor="ctr"/>
          <a:lstStyle>
            <a:lvl1pPr marL="0" indent="0" algn="ctr">
              <a:lnSpc>
                <a:spcPct val="100000"/>
              </a:lnSpc>
              <a:buNone/>
              <a:defRPr/>
            </a:lvl1pPr>
          </a:lstStyle>
          <a:p>
            <a:r>
              <a:rPr lang="en-US" dirty="0"/>
              <a:t>Insert image here</a:t>
            </a:r>
          </a:p>
        </p:txBody>
      </p:sp>
      <p:sp>
        <p:nvSpPr>
          <p:cNvPr id="10" name="Text Placeholder 9">
            <a:extLst>
              <a:ext uri="{FF2B5EF4-FFF2-40B4-BE49-F238E27FC236}">
                <a16:creationId xmlns:a16="http://schemas.microsoft.com/office/drawing/2014/main" id="{EC67474B-C56A-024B-8A22-834C0C92DD31}"/>
              </a:ext>
            </a:extLst>
          </p:cNvPr>
          <p:cNvSpPr>
            <a:spLocks noGrp="1"/>
          </p:cNvSpPr>
          <p:nvPr>
            <p:ph type="body" sz="quarter" idx="11" hasCustomPrompt="1"/>
          </p:nvPr>
        </p:nvSpPr>
        <p:spPr>
          <a:xfrm>
            <a:off x="6240811" y="2807113"/>
            <a:ext cx="2376488" cy="359544"/>
          </a:xfrm>
        </p:spPr>
        <p:txBody>
          <a:bodyPr anchor="ctr">
            <a:normAutofit/>
          </a:bodyPr>
          <a:lstStyle>
            <a:lvl1pPr marL="0" indent="0">
              <a:lnSpc>
                <a:spcPct val="100000"/>
              </a:lnSpc>
              <a:buNone/>
              <a:defRPr sz="1600" b="1">
                <a:solidFill>
                  <a:schemeClr val="accent1"/>
                </a:solidFill>
              </a:defRPr>
            </a:lvl1pPr>
          </a:lstStyle>
          <a:p>
            <a:pPr lvl="0"/>
            <a:r>
              <a:rPr lang="en-US" dirty="0" err="1"/>
              <a:t>Erkka</a:t>
            </a:r>
            <a:r>
              <a:rPr lang="en-US" dirty="0"/>
              <a:t> </a:t>
            </a:r>
            <a:r>
              <a:rPr lang="en-US" dirty="0" err="1"/>
              <a:t>Isomäki</a:t>
            </a:r>
            <a:endParaRPr lang="en-US" dirty="0"/>
          </a:p>
        </p:txBody>
      </p:sp>
      <p:sp>
        <p:nvSpPr>
          <p:cNvPr id="11" name="Text Placeholder 9">
            <a:extLst>
              <a:ext uri="{FF2B5EF4-FFF2-40B4-BE49-F238E27FC236}">
                <a16:creationId xmlns:a16="http://schemas.microsoft.com/office/drawing/2014/main" id="{9998AB01-4290-EE44-859D-9AB9735B3471}"/>
              </a:ext>
            </a:extLst>
          </p:cNvPr>
          <p:cNvSpPr>
            <a:spLocks noGrp="1"/>
          </p:cNvSpPr>
          <p:nvPr>
            <p:ph type="body" sz="quarter" idx="12" hasCustomPrompt="1"/>
          </p:nvPr>
        </p:nvSpPr>
        <p:spPr>
          <a:xfrm>
            <a:off x="6240811" y="3095145"/>
            <a:ext cx="2376488" cy="981927"/>
          </a:xfrm>
        </p:spPr>
        <p:txBody>
          <a:bodyPr anchor="t">
            <a:normAutofit/>
          </a:bodyPr>
          <a:lstStyle>
            <a:lvl1pPr marL="0" indent="0">
              <a:lnSpc>
                <a:spcPct val="100000"/>
              </a:lnSpc>
              <a:buNone/>
              <a:defRPr sz="1600" b="0">
                <a:solidFill>
                  <a:schemeClr val="bg1">
                    <a:lumMod val="50000"/>
                  </a:schemeClr>
                </a:solidFill>
              </a:defRPr>
            </a:lvl1pPr>
          </a:lstStyle>
          <a:p>
            <a:pPr lvl="0"/>
            <a:r>
              <a:rPr lang="en-US" dirty="0"/>
              <a:t>Co-founder &amp; CEO</a:t>
            </a:r>
            <a:br>
              <a:rPr lang="en-US" dirty="0"/>
            </a:br>
            <a:r>
              <a:rPr lang="en-US" dirty="0" err="1"/>
              <a:t>erkka@viima.com</a:t>
            </a:r>
            <a:br>
              <a:rPr lang="en-US" dirty="0"/>
            </a:br>
            <a:r>
              <a:rPr lang="en-US" dirty="0"/>
              <a:t>+358 40 829 7811</a:t>
            </a:r>
          </a:p>
        </p:txBody>
      </p:sp>
      <p:sp>
        <p:nvSpPr>
          <p:cNvPr id="12" name="Rectangle 11">
            <a:extLst>
              <a:ext uri="{FF2B5EF4-FFF2-40B4-BE49-F238E27FC236}">
                <a16:creationId xmlns:a16="http://schemas.microsoft.com/office/drawing/2014/main" id="{7530E79D-98AA-0042-8589-66ABA8B44681}"/>
              </a:ext>
            </a:extLst>
          </p:cNvPr>
          <p:cNvSpPr/>
          <p:nvPr userDrawn="1"/>
        </p:nvSpPr>
        <p:spPr>
          <a:xfrm>
            <a:off x="2400" y="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304E116-48B8-474E-B66A-C2DE3B795439}"/>
              </a:ext>
            </a:extLst>
          </p:cNvPr>
          <p:cNvSpPr txBox="1"/>
          <p:nvPr userDrawn="1"/>
        </p:nvSpPr>
        <p:spPr>
          <a:xfrm>
            <a:off x="5431395" y="6284044"/>
            <a:ext cx="1329210" cy="27699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2"/>
                </a:solidFill>
                <a:hlinkClick r:id="rId4">
                  <a:extLst>
                    <a:ext uri="{A12FA001-AC4F-418D-AE19-62706E023703}">
                      <ahyp:hlinkClr xmlns:ahyp="http://schemas.microsoft.com/office/drawing/2018/hyperlinkcolor" val="tx"/>
                    </a:ext>
                  </a:extLst>
                </a:hlinkClick>
              </a:rPr>
              <a:t>www.viima.com</a:t>
            </a:r>
            <a:endParaRPr lang="en-US" sz="1200" u="none" dirty="0">
              <a:solidFill>
                <a:schemeClr val="tx2"/>
              </a:solidFill>
            </a:endParaRPr>
          </a:p>
        </p:txBody>
      </p:sp>
      <p:sp>
        <p:nvSpPr>
          <p:cNvPr id="18" name="Picture Placeholder 17">
            <a:extLst>
              <a:ext uri="{FF2B5EF4-FFF2-40B4-BE49-F238E27FC236}">
                <a16:creationId xmlns:a16="http://schemas.microsoft.com/office/drawing/2014/main" id="{9C79B884-7E75-A041-9CF0-A2F80C3BE925}"/>
              </a:ext>
            </a:extLst>
          </p:cNvPr>
          <p:cNvSpPr>
            <a:spLocks noGrp="1"/>
          </p:cNvSpPr>
          <p:nvPr>
            <p:ph type="pic" sz="quarter" idx="13" hasCustomPrompt="1"/>
          </p:nvPr>
        </p:nvSpPr>
        <p:spPr>
          <a:xfrm>
            <a:off x="6240707" y="3789040"/>
            <a:ext cx="493712" cy="493712"/>
          </a:xfrm>
        </p:spPr>
        <p:txBody>
          <a:bodyPr>
            <a:normAutofit/>
          </a:bodyPr>
          <a:lstStyle>
            <a:lvl1pPr marL="0" indent="0" algn="ctr">
              <a:buNone/>
              <a:defRPr sz="1000"/>
            </a:lvl1pPr>
          </a:lstStyle>
          <a:p>
            <a:r>
              <a:rPr lang="en-US" dirty="0"/>
              <a:t>LI icon here</a:t>
            </a:r>
          </a:p>
        </p:txBody>
      </p:sp>
    </p:spTree>
    <p:extLst>
      <p:ext uri="{BB962C8B-B14F-4D97-AF65-F5344CB8AC3E}">
        <p14:creationId xmlns:p14="http://schemas.microsoft.com/office/powerpoint/2010/main" val="99932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73D-9E76-B649-8914-B9339D58CCF7}"/>
              </a:ext>
            </a:extLst>
          </p:cNvPr>
          <p:cNvSpPr>
            <a:spLocks noGrp="1"/>
          </p:cNvSpPr>
          <p:nvPr>
            <p:ph type="title" hasCustomPrompt="1"/>
          </p:nvPr>
        </p:nvSpPr>
        <p:spPr>
          <a:xfrm>
            <a:off x="551384" y="188640"/>
            <a:ext cx="6120680" cy="1327735"/>
          </a:xfrm>
        </p:spPr>
        <p:txBody>
          <a:bodyPr anchor="ctr">
            <a:normAutofit/>
          </a:bodyPr>
          <a:lstStyle>
            <a:lvl1pPr algn="l">
              <a:defRPr sz="3200" b="1"/>
            </a:lvl1pPr>
          </a:lstStyle>
          <a:p>
            <a:r>
              <a:rPr lang="en-US" dirty="0"/>
              <a:t>Agenda</a:t>
            </a:r>
            <a:endParaRPr lang="fi-FI" dirty="0"/>
          </a:p>
        </p:txBody>
      </p:sp>
      <p:sp>
        <p:nvSpPr>
          <p:cNvPr id="3" name="Picture Placeholder 2">
            <a:extLst>
              <a:ext uri="{FF2B5EF4-FFF2-40B4-BE49-F238E27FC236}">
                <a16:creationId xmlns:a16="http://schemas.microsoft.com/office/drawing/2014/main" id="{6638CF56-BB3F-8343-A6CA-6259C602182E}"/>
              </a:ext>
            </a:extLst>
          </p:cNvPr>
          <p:cNvSpPr>
            <a:spLocks noGrp="1"/>
          </p:cNvSpPr>
          <p:nvPr>
            <p:ph type="pic" idx="1" hasCustomPrompt="1"/>
          </p:nvPr>
        </p:nvSpPr>
        <p:spPr>
          <a:xfrm>
            <a:off x="7248128" y="0"/>
            <a:ext cx="4943872" cy="6858000"/>
          </a:xfrm>
          <a:prstGeom prst="rect">
            <a:avLst/>
          </a:prstGeom>
          <a:blipFill dpi="0" rotWithShape="1">
            <a:blip r:embed="rId2"/>
            <a:srcRect/>
            <a:stretch>
              <a:fillRect/>
            </a:stretch>
          </a:blip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err="1"/>
              <a:t>Insert</a:t>
            </a:r>
            <a:r>
              <a:rPr lang="fi-FI" dirty="0"/>
              <a:t> image </a:t>
            </a:r>
            <a:r>
              <a:rPr lang="fi-FI" dirty="0" err="1"/>
              <a:t>here</a:t>
            </a:r>
            <a:endParaRPr lang="fi-FI" dirty="0"/>
          </a:p>
        </p:txBody>
      </p:sp>
      <p:sp>
        <p:nvSpPr>
          <p:cNvPr id="4" name="Text Placeholder 3">
            <a:extLst>
              <a:ext uri="{FF2B5EF4-FFF2-40B4-BE49-F238E27FC236}">
                <a16:creationId xmlns:a16="http://schemas.microsoft.com/office/drawing/2014/main" id="{D67FCBE2-F567-3148-B811-BC56412B0915}"/>
              </a:ext>
            </a:extLst>
          </p:cNvPr>
          <p:cNvSpPr>
            <a:spLocks noGrp="1"/>
          </p:cNvSpPr>
          <p:nvPr>
            <p:ph type="body" sz="half" idx="2" hasCustomPrompt="1"/>
          </p:nvPr>
        </p:nvSpPr>
        <p:spPr>
          <a:xfrm>
            <a:off x="551384" y="1772816"/>
            <a:ext cx="6120680" cy="4401184"/>
          </a:xfrm>
          <a:prstGeom prst="rect">
            <a:avLst/>
          </a:prstGeom>
        </p:spPr>
        <p:txBody>
          <a:bodyPr>
            <a:normAutofit/>
          </a:bodyPr>
          <a:lstStyle>
            <a:lvl1pPr marL="342900" indent="-342900">
              <a:lnSpc>
                <a:spcPct val="150000"/>
              </a:lnSpc>
              <a:buFont typeface="+mj-lt"/>
              <a:buAutoNum type="arabicPeriod"/>
              <a:defRPr sz="24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Viima as a partner</a:t>
            </a:r>
          </a:p>
          <a:p>
            <a:pPr lvl="0"/>
            <a:r>
              <a:rPr lang="en-US" dirty="0"/>
              <a:t>Use cases</a:t>
            </a:r>
          </a:p>
        </p:txBody>
      </p:sp>
      <p:sp>
        <p:nvSpPr>
          <p:cNvPr id="11" name="Picture Placeholder 10">
            <a:extLst>
              <a:ext uri="{FF2B5EF4-FFF2-40B4-BE49-F238E27FC236}">
                <a16:creationId xmlns:a16="http://schemas.microsoft.com/office/drawing/2014/main" id="{D8847EF3-0044-0545-AB85-86096296B3E9}"/>
              </a:ext>
            </a:extLst>
          </p:cNvPr>
          <p:cNvSpPr>
            <a:spLocks noGrp="1" noChangeAspect="1"/>
          </p:cNvSpPr>
          <p:nvPr>
            <p:ph type="pic" sz="quarter" idx="10" hasCustomPrompt="1"/>
          </p:nvPr>
        </p:nvSpPr>
        <p:spPr>
          <a:xfrm>
            <a:off x="10440000" y="6174000"/>
            <a:ext cx="1400400" cy="496799"/>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marL="0" indent="0">
              <a:buNone/>
              <a:defRPr sz="1200"/>
            </a:lvl1pPr>
          </a:lstStyle>
          <a:p>
            <a:r>
              <a:rPr lang="fi-FI" dirty="0" err="1"/>
              <a:t>Remove</a:t>
            </a:r>
            <a:r>
              <a:rPr lang="fi-FI" dirty="0"/>
              <a:t> logo </a:t>
            </a:r>
            <a:r>
              <a:rPr lang="fi-FI" dirty="0" err="1"/>
              <a:t>if</a:t>
            </a:r>
            <a:r>
              <a:rPr lang="fi-FI" dirty="0"/>
              <a:t> </a:t>
            </a:r>
            <a:r>
              <a:rPr lang="fi-FI" dirty="0" err="1"/>
              <a:t>needed</a:t>
            </a:r>
            <a:endParaRPr lang="fi-FI" dirty="0"/>
          </a:p>
        </p:txBody>
      </p:sp>
    </p:spTree>
    <p:extLst>
      <p:ext uri="{BB962C8B-B14F-4D97-AF65-F5344CB8AC3E}">
        <p14:creationId xmlns:p14="http://schemas.microsoft.com/office/powerpoint/2010/main" val="4101666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265A59C-90B8-974F-89D9-AF9031DAB8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5800" y="2924883"/>
            <a:ext cx="2840400" cy="1008234"/>
          </a:xfrm>
          <a:prstGeom prst="rect">
            <a:avLst/>
          </a:prstGeom>
        </p:spPr>
      </p:pic>
      <p:sp>
        <p:nvSpPr>
          <p:cNvPr id="3" name="Rectangle 2">
            <a:extLst>
              <a:ext uri="{FF2B5EF4-FFF2-40B4-BE49-F238E27FC236}">
                <a16:creationId xmlns:a16="http://schemas.microsoft.com/office/drawing/2014/main" id="{FDC31D81-06F9-A343-BEBF-0D155A77528B}"/>
              </a:ext>
            </a:extLst>
          </p:cNvPr>
          <p:cNvSpPr/>
          <p:nvPr userDrawn="1"/>
        </p:nvSpPr>
        <p:spPr>
          <a:xfrm>
            <a:off x="2400" y="678600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155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size image background">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6365A8F-7F5C-0C44-8772-3C09CC4C6157}"/>
              </a:ext>
            </a:extLst>
          </p:cNvPr>
          <p:cNvSpPr>
            <a:spLocks noGrp="1"/>
          </p:cNvSpPr>
          <p:nvPr>
            <p:ph type="pic" sz="quarter" idx="12" hasCustomPrompt="1"/>
          </p:nvPr>
        </p:nvSpPr>
        <p:spPr>
          <a:xfrm>
            <a:off x="0" y="0"/>
            <a:ext cx="12192000" cy="6858000"/>
          </a:xfrm>
        </p:spPr>
        <p:txBody>
          <a:bodyPr/>
          <a:lstStyle/>
          <a:p>
            <a:r>
              <a:rPr lang="en-US" dirty="0"/>
              <a:t>Background image here (move textbox)</a:t>
            </a:r>
          </a:p>
        </p:txBody>
      </p:sp>
      <p:pic>
        <p:nvPicPr>
          <p:cNvPr id="15" name="Picture 14">
            <a:extLst>
              <a:ext uri="{FF2B5EF4-FFF2-40B4-BE49-F238E27FC236}">
                <a16:creationId xmlns:a16="http://schemas.microsoft.com/office/drawing/2014/main" id="{9E94008E-E605-6A48-A650-030C0E682FDF}"/>
              </a:ext>
            </a:extLst>
          </p:cNvPr>
          <p:cNvPicPr>
            <a:picLocks noChangeAspect="1"/>
          </p:cNvPicPr>
          <p:nvPr userDrawn="1"/>
        </p:nvPicPr>
        <p:blipFill>
          <a:blip r:embed="rId2"/>
          <a:stretch>
            <a:fillRect/>
          </a:stretch>
        </p:blipFill>
        <p:spPr>
          <a:xfrm>
            <a:off x="10440000" y="6174000"/>
            <a:ext cx="1390295" cy="496799"/>
          </a:xfrm>
          <a:prstGeom prst="rect">
            <a:avLst/>
          </a:prstGeom>
        </p:spPr>
      </p:pic>
      <p:sp>
        <p:nvSpPr>
          <p:cNvPr id="17" name="Text Placeholder 16">
            <a:extLst>
              <a:ext uri="{FF2B5EF4-FFF2-40B4-BE49-F238E27FC236}">
                <a16:creationId xmlns:a16="http://schemas.microsoft.com/office/drawing/2014/main" id="{90EE4946-D674-9F4F-82AF-60E9ED82F63E}"/>
              </a:ext>
            </a:extLst>
          </p:cNvPr>
          <p:cNvSpPr>
            <a:spLocks noGrp="1"/>
          </p:cNvSpPr>
          <p:nvPr>
            <p:ph type="body" sz="quarter" idx="11" hasCustomPrompt="1"/>
          </p:nvPr>
        </p:nvSpPr>
        <p:spPr>
          <a:xfrm>
            <a:off x="0" y="-1"/>
            <a:ext cx="12192000" cy="6857999"/>
          </a:xfrm>
          <a:gradFill>
            <a:gsLst>
              <a:gs pos="0">
                <a:schemeClr val="accent1">
                  <a:alpha val="50000"/>
                </a:schemeClr>
              </a:gs>
              <a:gs pos="100000">
                <a:srgbClr val="BBBBBB"/>
              </a:gs>
            </a:gsLst>
            <a:lin ang="13500000" scaled="1"/>
          </a:gradFill>
        </p:spPr>
        <p:txBody>
          <a:bodyPr anchor="ctr">
            <a:normAutofit/>
          </a:bodyPr>
          <a:lstStyle>
            <a:lvl1pPr marL="0" indent="0" algn="ctr">
              <a:lnSpc>
                <a:spcPct val="150000"/>
              </a:lnSpc>
              <a:buNone/>
              <a:defRPr sz="3200" b="1">
                <a:solidFill>
                  <a:schemeClr val="bg2"/>
                </a:solidFill>
              </a:defRPr>
            </a:lvl1pPr>
          </a:lstStyle>
          <a:p>
            <a:pPr lvl="0"/>
            <a:r>
              <a:rPr lang="en-US" dirty="0"/>
              <a:t>INNOVATION IS HERE TO STAY</a:t>
            </a:r>
          </a:p>
        </p:txBody>
      </p:sp>
      <p:sp>
        <p:nvSpPr>
          <p:cNvPr id="25" name="Picture Placeholder 10">
            <a:extLst>
              <a:ext uri="{FF2B5EF4-FFF2-40B4-BE49-F238E27FC236}">
                <a16:creationId xmlns:a16="http://schemas.microsoft.com/office/drawing/2014/main" id="{BA055D3E-A40E-1345-8AB3-0824338A6F83}"/>
              </a:ext>
            </a:extLst>
          </p:cNvPr>
          <p:cNvSpPr>
            <a:spLocks noGrp="1" noChangeAspect="1"/>
          </p:cNvSpPr>
          <p:nvPr>
            <p:ph type="pic" sz="quarter" idx="10" hasCustomPrompt="1"/>
          </p:nvPr>
        </p:nvSpPr>
        <p:spPr>
          <a:xfrm>
            <a:off x="10440000" y="6174000"/>
            <a:ext cx="1400400" cy="496799"/>
          </a:xfrm>
          <a:prstGeom prst="rect">
            <a:avLst/>
          </a:prstGeom>
          <a:blipFill>
            <a:blip r:embed="rId3">
              <a:extLst>
                <a:ext uri="{96DAC541-7B7A-43D3-8B79-37D633B846F1}">
                  <asvg:svgBlip xmlns:asvg="http://schemas.microsoft.com/office/drawing/2016/SVG/main" r:embed="rId4"/>
                </a:ext>
              </a:extLst>
            </a:blip>
            <a:stretch>
              <a:fillRect/>
            </a:stretch>
          </a:blipFill>
        </p:spPr>
        <p:txBody>
          <a:bodyPr lIns="90000">
            <a:normAutofit/>
          </a:bodyPr>
          <a:lstStyle>
            <a:lvl1pPr marL="0" indent="0">
              <a:buNone/>
              <a:defRPr sz="1200"/>
            </a:lvl1pPr>
          </a:lstStyle>
          <a:p>
            <a:r>
              <a:rPr lang="fi-FI" dirty="0" err="1"/>
              <a:t>Remove</a:t>
            </a:r>
            <a:r>
              <a:rPr lang="fi-FI" dirty="0"/>
              <a:t> logo </a:t>
            </a:r>
            <a:r>
              <a:rPr lang="fi-FI" dirty="0" err="1"/>
              <a:t>if</a:t>
            </a:r>
            <a:r>
              <a:rPr lang="fi-FI" dirty="0"/>
              <a:t> </a:t>
            </a:r>
            <a:r>
              <a:rPr lang="fi-FI" dirty="0" err="1"/>
              <a:t>needed</a:t>
            </a:r>
            <a:endParaRPr lang="fi-FI" dirty="0"/>
          </a:p>
        </p:txBody>
      </p:sp>
    </p:spTree>
    <p:extLst>
      <p:ext uri="{BB962C8B-B14F-4D97-AF65-F5344CB8AC3E}">
        <p14:creationId xmlns:p14="http://schemas.microsoft.com/office/powerpoint/2010/main" val="3758083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creensho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08ED-3A22-D347-803C-79CD9B5B9E6B}"/>
              </a:ext>
            </a:extLst>
          </p:cNvPr>
          <p:cNvSpPr>
            <a:spLocks noGrp="1"/>
          </p:cNvSpPr>
          <p:nvPr>
            <p:ph type="title" hasCustomPrompt="1"/>
          </p:nvPr>
        </p:nvSpPr>
        <p:spPr>
          <a:xfrm>
            <a:off x="553705" y="188640"/>
            <a:ext cx="5791471" cy="1325563"/>
          </a:xfrm>
          <a:prstGeom prst="rect">
            <a:avLst/>
          </a:prstGeom>
        </p:spPr>
        <p:txBody>
          <a:bodyPr>
            <a:normAutofit/>
          </a:bodyPr>
          <a:lstStyle>
            <a:lvl1pPr algn="l">
              <a:defRPr sz="3200" b="1"/>
            </a:lvl1pPr>
          </a:lstStyle>
          <a:p>
            <a:r>
              <a:rPr lang="en-US" dirty="0"/>
              <a:t>About Viima</a:t>
            </a:r>
            <a:endParaRPr lang="fi-FI" dirty="0"/>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p:nvPicPr>
        <p:blipFill>
          <a:blip r:embed="rId2"/>
          <a:stretch>
            <a:fillRect/>
          </a:stretch>
        </p:blipFill>
        <p:spPr>
          <a:xfrm>
            <a:off x="6705217" y="1063339"/>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C4B27F4D-788D-784F-8161-2376DA214DA4}"/>
              </a:ext>
            </a:extLst>
          </p:cNvPr>
          <p:cNvPicPr>
            <a:picLocks noChangeAspect="1"/>
          </p:cNvPicPr>
          <p:nvPr userDrawn="1"/>
        </p:nvPicPr>
        <p:blipFill>
          <a:blip r:embed="rId2"/>
          <a:stretch>
            <a:fillRect/>
          </a:stretch>
        </p:blipFill>
        <p:spPr>
          <a:xfrm>
            <a:off x="6705217" y="1063339"/>
            <a:ext cx="7887727" cy="4764187"/>
          </a:xfrm>
          <a:prstGeom prst="rect">
            <a:avLst/>
          </a:prstGeom>
        </p:spPr>
      </p:pic>
      <p:pic>
        <p:nvPicPr>
          <p:cNvPr id="7" name="Graphic 6">
            <a:extLst>
              <a:ext uri="{FF2B5EF4-FFF2-40B4-BE49-F238E27FC236}">
                <a16:creationId xmlns:a16="http://schemas.microsoft.com/office/drawing/2014/main" id="{88606507-7840-A647-A169-07644F646B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
        <p:nvSpPr>
          <p:cNvPr id="5" name="Text Placeholder 4">
            <a:extLst>
              <a:ext uri="{FF2B5EF4-FFF2-40B4-BE49-F238E27FC236}">
                <a16:creationId xmlns:a16="http://schemas.microsoft.com/office/drawing/2014/main" id="{3DFFB27B-499E-1949-8A75-393A023B404A}"/>
              </a:ext>
            </a:extLst>
          </p:cNvPr>
          <p:cNvSpPr>
            <a:spLocks noGrp="1"/>
          </p:cNvSpPr>
          <p:nvPr>
            <p:ph type="body" sz="quarter" idx="10" hasCustomPrompt="1"/>
          </p:nvPr>
        </p:nvSpPr>
        <p:spPr>
          <a:xfrm>
            <a:off x="553706" y="1771377"/>
            <a:ext cx="5791471" cy="4402622"/>
          </a:xfrm>
        </p:spPr>
        <p:txBody>
          <a:bodyPr>
            <a:normAutofit/>
          </a:bodyPr>
          <a:lstStyle>
            <a:lvl1pPr marL="0" indent="0">
              <a:buNone/>
              <a:defRPr sz="2000"/>
            </a:lvl1pPr>
          </a:lstStyle>
          <a:p>
            <a:pPr lvl="0"/>
            <a:r>
              <a:rPr lang="en" dirty="0"/>
              <a:t>We’re on a mission to help organizations make more innovation happen.</a:t>
            </a:r>
          </a:p>
          <a:p>
            <a:pPr lvl="0"/>
            <a:endParaRPr lang="en" dirty="0"/>
          </a:p>
          <a:p>
            <a:pPr lvl="0"/>
            <a:r>
              <a:rPr lang="en" dirty="0"/>
              <a:t>…but we can’t do it alone.</a:t>
            </a:r>
          </a:p>
          <a:p>
            <a:pPr lvl="0"/>
            <a:endParaRPr lang="en" dirty="0"/>
          </a:p>
          <a:p>
            <a:pPr lvl="0"/>
            <a:r>
              <a:rPr lang="en" dirty="0"/>
              <a:t>Our Partner Program is designed to give you the tools to help your customers innovate better – and to grow your business in the process.</a:t>
            </a:r>
          </a:p>
        </p:txBody>
      </p:sp>
    </p:spTree>
    <p:extLst>
      <p:ext uri="{BB962C8B-B14F-4D97-AF65-F5344CB8AC3E}">
        <p14:creationId xmlns:p14="http://schemas.microsoft.com/office/powerpoint/2010/main" val="374640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73D-9E76-B649-8914-B9339D58CCF7}"/>
              </a:ext>
            </a:extLst>
          </p:cNvPr>
          <p:cNvSpPr>
            <a:spLocks noGrp="1"/>
          </p:cNvSpPr>
          <p:nvPr>
            <p:ph type="title" hasCustomPrompt="1"/>
          </p:nvPr>
        </p:nvSpPr>
        <p:spPr>
          <a:xfrm>
            <a:off x="5663952" y="187201"/>
            <a:ext cx="6176448" cy="1327735"/>
          </a:xfrm>
        </p:spPr>
        <p:txBody>
          <a:bodyPr anchor="ctr">
            <a:normAutofit/>
          </a:bodyPr>
          <a:lstStyle>
            <a:lvl1pPr algn="l">
              <a:defRPr sz="3200" b="1"/>
            </a:lvl1pPr>
          </a:lstStyle>
          <a:p>
            <a:r>
              <a:rPr lang="en-US" dirty="0"/>
              <a:t>Cool Stuff</a:t>
            </a:r>
            <a:endParaRPr lang="fi-FI" dirty="0"/>
          </a:p>
        </p:txBody>
      </p:sp>
      <p:sp>
        <p:nvSpPr>
          <p:cNvPr id="3" name="Picture Placeholder 2">
            <a:extLst>
              <a:ext uri="{FF2B5EF4-FFF2-40B4-BE49-F238E27FC236}">
                <a16:creationId xmlns:a16="http://schemas.microsoft.com/office/drawing/2014/main" id="{6638CF56-BB3F-8343-A6CA-6259C602182E}"/>
              </a:ext>
            </a:extLst>
          </p:cNvPr>
          <p:cNvSpPr>
            <a:spLocks noGrp="1"/>
          </p:cNvSpPr>
          <p:nvPr>
            <p:ph type="pic" idx="1" hasCustomPrompt="1"/>
          </p:nvPr>
        </p:nvSpPr>
        <p:spPr>
          <a:xfrm>
            <a:off x="0" y="0"/>
            <a:ext cx="4943872" cy="6858000"/>
          </a:xfrm>
          <a:prstGeom prst="rect">
            <a:avLst/>
          </a:prstGeom>
          <a:blipFill dpi="0" rotWithShape="1">
            <a:blip r:embed="rId2"/>
            <a:srcRect/>
            <a:stretch>
              <a:fillRect/>
            </a:stretch>
          </a:blip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err="1"/>
              <a:t>Insert</a:t>
            </a:r>
            <a:r>
              <a:rPr lang="fi-FI" dirty="0"/>
              <a:t> image </a:t>
            </a:r>
            <a:r>
              <a:rPr lang="fi-FI" dirty="0" err="1"/>
              <a:t>here</a:t>
            </a:r>
            <a:endParaRPr lang="fi-FI" dirty="0"/>
          </a:p>
        </p:txBody>
      </p:sp>
      <p:sp>
        <p:nvSpPr>
          <p:cNvPr id="4" name="Text Placeholder 3">
            <a:extLst>
              <a:ext uri="{FF2B5EF4-FFF2-40B4-BE49-F238E27FC236}">
                <a16:creationId xmlns:a16="http://schemas.microsoft.com/office/drawing/2014/main" id="{D67FCBE2-F567-3148-B811-BC56412B0915}"/>
              </a:ext>
            </a:extLst>
          </p:cNvPr>
          <p:cNvSpPr>
            <a:spLocks noGrp="1"/>
          </p:cNvSpPr>
          <p:nvPr>
            <p:ph type="body" sz="half" idx="2" hasCustomPrompt="1"/>
          </p:nvPr>
        </p:nvSpPr>
        <p:spPr>
          <a:xfrm>
            <a:off x="5663952" y="1771376"/>
            <a:ext cx="6176448" cy="4402623"/>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We’re on a mission to help organizations </a:t>
            </a: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make more innovation happen.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…but we can’t do it alone.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Our Partner Program is designed to give you the tools to help your customers innovate better – and to </a:t>
            </a: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grow your business</a:t>
            </a: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 in the process.</a:t>
            </a:r>
          </a:p>
        </p:txBody>
      </p:sp>
      <p:pic>
        <p:nvPicPr>
          <p:cNvPr id="8" name="Graphic 7">
            <a:extLst>
              <a:ext uri="{FF2B5EF4-FFF2-40B4-BE49-F238E27FC236}">
                <a16:creationId xmlns:a16="http://schemas.microsoft.com/office/drawing/2014/main" id="{34595B80-48D8-AC4D-8106-FA6E428E3E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79849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reensho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08ED-3A22-D347-803C-79CD9B5B9E6B}"/>
              </a:ext>
            </a:extLst>
          </p:cNvPr>
          <p:cNvSpPr>
            <a:spLocks noGrp="1"/>
          </p:cNvSpPr>
          <p:nvPr>
            <p:ph type="title" hasCustomPrompt="1"/>
          </p:nvPr>
        </p:nvSpPr>
        <p:spPr>
          <a:xfrm>
            <a:off x="697007" y="400558"/>
            <a:ext cx="5648170" cy="1325563"/>
          </a:xfrm>
        </p:spPr>
        <p:txBody>
          <a:bodyPr>
            <a:normAutofit/>
          </a:bodyPr>
          <a:lstStyle>
            <a:lvl1pPr algn="l">
              <a:defRPr sz="3200" b="1"/>
            </a:lvl1pPr>
          </a:lstStyle>
          <a:p>
            <a:r>
              <a:rPr lang="en-US" dirty="0"/>
              <a:t>About Viima</a:t>
            </a:r>
            <a:endParaRPr lang="fi-FI" dirty="0"/>
          </a:p>
        </p:txBody>
      </p:sp>
      <p:sp>
        <p:nvSpPr>
          <p:cNvPr id="3" name="Content Placeholder 2">
            <a:extLst>
              <a:ext uri="{FF2B5EF4-FFF2-40B4-BE49-F238E27FC236}">
                <a16:creationId xmlns:a16="http://schemas.microsoft.com/office/drawing/2014/main" id="{B807F8EA-316A-6949-A207-A5964149E854}"/>
              </a:ext>
            </a:extLst>
          </p:cNvPr>
          <p:cNvSpPr>
            <a:spLocks noGrp="1"/>
          </p:cNvSpPr>
          <p:nvPr>
            <p:ph sz="half" idx="1" hasCustomPrompt="1"/>
          </p:nvPr>
        </p:nvSpPr>
        <p:spPr>
          <a:xfrm>
            <a:off x="697006" y="1825625"/>
            <a:ext cx="5648170" cy="4348375"/>
          </a:xfrm>
          <a:prstGeom prst="rect">
            <a:avLst/>
          </a:prstGeom>
        </p:spPr>
        <p:txBody>
          <a:bodyPr>
            <a:normAutofit/>
          </a:bodyPr>
          <a:lstStyle>
            <a:lvl1pPr marL="0" indent="0">
              <a:buNone/>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marL="0" indent="0">
              <a:buNone/>
            </a:pPr>
            <a:r>
              <a:rPr lang="en-US" sz="2400" dirty="0"/>
              <a:t>We’re on a mission to help organizations </a:t>
            </a:r>
            <a:r>
              <a:rPr lang="en-US" sz="2400" b="1" dirty="0"/>
              <a:t>make more innovation happen.</a:t>
            </a:r>
          </a:p>
          <a:p>
            <a:pPr marL="0" indent="0">
              <a:buNone/>
            </a:pPr>
            <a:endParaRPr lang="en-US" sz="2400" b="1" dirty="0"/>
          </a:p>
          <a:p>
            <a:pPr marL="0" indent="0">
              <a:buNone/>
            </a:pPr>
            <a:r>
              <a:rPr lang="en-US" sz="2400" b="1" dirty="0"/>
              <a:t>…but we can’t do it alone.</a:t>
            </a:r>
          </a:p>
          <a:p>
            <a:pPr marL="0" indent="0">
              <a:buNone/>
            </a:pPr>
            <a:endParaRPr lang="en-US" sz="2400" b="1" dirty="0"/>
          </a:p>
          <a:p>
            <a:pPr marL="0" indent="0">
              <a:buNone/>
            </a:pPr>
            <a:r>
              <a:rPr lang="en-US" sz="2400" dirty="0"/>
              <a:t>Our Partner Program is designed to give you the tools to help your customers innovate better – and to </a:t>
            </a:r>
            <a:r>
              <a:rPr lang="en-US" sz="2400" b="1" dirty="0"/>
              <a:t>grow your business</a:t>
            </a:r>
            <a:r>
              <a:rPr lang="en-US" sz="2400" dirty="0"/>
              <a:t> in the process.</a:t>
            </a:r>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userDrawn="1"/>
        </p:nvPicPr>
        <p:blipFill>
          <a:blip r:embed="rId2"/>
          <a:stretch>
            <a:fillRect/>
          </a:stretch>
        </p:blipFill>
        <p:spPr>
          <a:xfrm>
            <a:off x="6705217" y="1063339"/>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272793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20" name="Content Placeholder 18">
            <a:extLst>
              <a:ext uri="{FF2B5EF4-FFF2-40B4-BE49-F238E27FC236}">
                <a16:creationId xmlns:a16="http://schemas.microsoft.com/office/drawing/2014/main" id="{D999757C-9152-4E42-A0CA-35401BD12F57}"/>
              </a:ext>
            </a:extLst>
          </p:cNvPr>
          <p:cNvSpPr>
            <a:spLocks noGrp="1" noChangeAspect="1"/>
          </p:cNvSpPr>
          <p:nvPr>
            <p:ph sz="quarter" idx="12" hasCustomPrompt="1"/>
          </p:nvPr>
        </p:nvSpPr>
        <p:spPr>
          <a:xfrm>
            <a:off x="1127448" y="3964090"/>
            <a:ext cx="1980000" cy="1980000"/>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9" name="Content Placeholder 18">
            <a:extLst>
              <a:ext uri="{FF2B5EF4-FFF2-40B4-BE49-F238E27FC236}">
                <a16:creationId xmlns:a16="http://schemas.microsoft.com/office/drawing/2014/main" id="{5122B097-262F-F847-8152-FADDC4693DF9}"/>
              </a:ext>
            </a:extLst>
          </p:cNvPr>
          <p:cNvSpPr>
            <a:spLocks noGrp="1" noChangeAspect="1"/>
          </p:cNvSpPr>
          <p:nvPr>
            <p:ph sz="quarter" idx="11" hasCustomPrompt="1"/>
          </p:nvPr>
        </p:nvSpPr>
        <p:spPr>
          <a:xfrm>
            <a:off x="9237439" y="4221289"/>
            <a:ext cx="1980000" cy="1980000"/>
          </a:xfrm>
          <a:prstGeom prst="ellipse">
            <a:avLst/>
          </a:prstGeom>
          <a:solidFill>
            <a:schemeClr val="accent2"/>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userDrawn="1"/>
        </p:nvPicPr>
        <p:blipFill>
          <a:blip r:embed="rId2"/>
          <a:stretch>
            <a:fillRect/>
          </a:stretch>
        </p:blipFill>
        <p:spPr>
          <a:xfrm>
            <a:off x="2207568" y="1257102"/>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52106" y="669115"/>
            <a:ext cx="3887788" cy="407987"/>
          </a:xfrm>
        </p:spPr>
        <p:txBody>
          <a:bodyPr anchor="ctr">
            <a:noAutofit/>
          </a:bodyPr>
          <a:lstStyle>
            <a:lvl1pPr marL="0" indent="0" algn="ctr">
              <a:buNone/>
              <a:defRPr sz="2800" b="1" cap="none" spc="0">
                <a:ln w="0"/>
                <a:solidFill>
                  <a:schemeClr val="tx1"/>
                </a:solidFill>
                <a:effectLst/>
              </a:defRPr>
            </a:lvl1pPr>
          </a:lstStyle>
          <a:p>
            <a:pPr lvl="0"/>
            <a:r>
              <a:rPr lang="fi-FI" dirty="0" err="1"/>
              <a:t>The</a:t>
            </a:r>
            <a:r>
              <a:rPr lang="fi-FI" dirty="0"/>
              <a:t> </a:t>
            </a:r>
            <a:r>
              <a:rPr lang="fi-FI" dirty="0" err="1"/>
              <a:t>Tool</a:t>
            </a:r>
            <a:r>
              <a:rPr lang="fi-FI" dirty="0"/>
              <a:t> in </a:t>
            </a:r>
            <a:r>
              <a:rPr lang="fi-FI" dirty="0" err="1"/>
              <a:t>Brief</a:t>
            </a:r>
            <a:endParaRPr lang="fi-FI" dirty="0"/>
          </a:p>
        </p:txBody>
      </p:sp>
      <p:sp>
        <p:nvSpPr>
          <p:cNvPr id="21" name="Content Placeholder 18">
            <a:extLst>
              <a:ext uri="{FF2B5EF4-FFF2-40B4-BE49-F238E27FC236}">
                <a16:creationId xmlns:a16="http://schemas.microsoft.com/office/drawing/2014/main" id="{C5EDA791-D292-0E43-808B-FA17F4ABFDA4}"/>
              </a:ext>
            </a:extLst>
          </p:cNvPr>
          <p:cNvSpPr>
            <a:spLocks noGrp="1" noChangeAspect="1"/>
          </p:cNvSpPr>
          <p:nvPr>
            <p:ph sz="quarter" idx="13" hasCustomPrompt="1"/>
          </p:nvPr>
        </p:nvSpPr>
        <p:spPr>
          <a:xfrm>
            <a:off x="361224" y="1314950"/>
            <a:ext cx="1980000" cy="1980000"/>
          </a:xfrm>
          <a:prstGeom prst="ellipse">
            <a:avLst/>
          </a:prstGeom>
          <a:solidFill>
            <a:schemeClr val="accent2"/>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22" name="Content Placeholder 18">
            <a:extLst>
              <a:ext uri="{FF2B5EF4-FFF2-40B4-BE49-F238E27FC236}">
                <a16:creationId xmlns:a16="http://schemas.microsoft.com/office/drawing/2014/main" id="{53F4EA65-677B-244F-9240-D1D01108CA8B}"/>
              </a:ext>
            </a:extLst>
          </p:cNvPr>
          <p:cNvSpPr>
            <a:spLocks noGrp="1" noChangeAspect="1"/>
          </p:cNvSpPr>
          <p:nvPr>
            <p:ph sz="quarter" idx="14" hasCustomPrompt="1"/>
          </p:nvPr>
        </p:nvSpPr>
        <p:spPr>
          <a:xfrm>
            <a:off x="9540000" y="1257102"/>
            <a:ext cx="1980000" cy="1980000"/>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Tree>
    <p:extLst>
      <p:ext uri="{BB962C8B-B14F-4D97-AF65-F5344CB8AC3E}">
        <p14:creationId xmlns:p14="http://schemas.microsoft.com/office/powerpoint/2010/main" val="56055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 Simpl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userDrawn="1"/>
        </p:nvPicPr>
        <p:blipFill>
          <a:blip r:embed="rId2"/>
          <a:stretch>
            <a:fillRect/>
          </a:stretch>
        </p:blipFill>
        <p:spPr>
          <a:xfrm>
            <a:off x="2168713" y="1257101"/>
            <a:ext cx="7887727" cy="4764187"/>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52105" y="716757"/>
            <a:ext cx="3887788" cy="407987"/>
          </a:xfrm>
        </p:spPr>
        <p:txBody>
          <a:bodyPr anchor="ctr">
            <a:noAutofit/>
          </a:bodyPr>
          <a:lstStyle>
            <a:lvl1pPr marL="0" indent="0" algn="ctr">
              <a:buNone/>
              <a:defRPr sz="2800" b="1" cap="none" spc="0">
                <a:ln w="0"/>
                <a:solidFill>
                  <a:schemeClr val="tx1"/>
                </a:solidFill>
                <a:effectLst/>
              </a:defRPr>
            </a:lvl1pPr>
          </a:lstStyle>
          <a:p>
            <a:pPr lvl="0"/>
            <a:r>
              <a:rPr lang="fi-FI" dirty="0"/>
              <a:t>Enter Viima.</a:t>
            </a:r>
          </a:p>
        </p:txBody>
      </p:sp>
    </p:spTree>
    <p:extLst>
      <p:ext uri="{BB962C8B-B14F-4D97-AF65-F5344CB8AC3E}">
        <p14:creationId xmlns:p14="http://schemas.microsoft.com/office/powerpoint/2010/main" val="309832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52105" y="692696"/>
            <a:ext cx="3887788" cy="407987"/>
          </a:xfrm>
        </p:spPr>
        <p:txBody>
          <a:bodyPr>
            <a:noAutofit/>
          </a:bodyPr>
          <a:lstStyle>
            <a:lvl1pPr marL="0" indent="0" algn="ctr">
              <a:buNone/>
              <a:defRPr sz="2800" b="1" cap="none" spc="0">
                <a:ln w="0"/>
                <a:solidFill>
                  <a:schemeClr val="tx2"/>
                </a:solidFill>
                <a:effectLst/>
              </a:defRPr>
            </a:lvl1pPr>
          </a:lstStyle>
          <a:p>
            <a:pPr lvl="0"/>
            <a:r>
              <a:rPr lang="fi-FI" dirty="0"/>
              <a:t>How </a:t>
            </a:r>
            <a:r>
              <a:rPr lang="fi-FI" dirty="0" err="1"/>
              <a:t>We</a:t>
            </a:r>
            <a:r>
              <a:rPr lang="fi-FI" dirty="0"/>
              <a:t> Can Help</a:t>
            </a:r>
          </a:p>
        </p:txBody>
      </p:sp>
      <p:sp>
        <p:nvSpPr>
          <p:cNvPr id="21" name="Content Placeholder 18">
            <a:extLst>
              <a:ext uri="{FF2B5EF4-FFF2-40B4-BE49-F238E27FC236}">
                <a16:creationId xmlns:a16="http://schemas.microsoft.com/office/drawing/2014/main" id="{C5EDA791-D292-0E43-808B-FA17F4ABFDA4}"/>
              </a:ext>
            </a:extLst>
          </p:cNvPr>
          <p:cNvSpPr>
            <a:spLocks noGrp="1" noChangeAspect="1"/>
          </p:cNvSpPr>
          <p:nvPr>
            <p:ph sz="quarter" idx="13" hasCustomPrompt="1"/>
          </p:nvPr>
        </p:nvSpPr>
        <p:spPr>
          <a:xfrm>
            <a:off x="1415481" y="2235292"/>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2" name="Content Placeholder 18">
            <a:extLst>
              <a:ext uri="{FF2B5EF4-FFF2-40B4-BE49-F238E27FC236}">
                <a16:creationId xmlns:a16="http://schemas.microsoft.com/office/drawing/2014/main" id="{56D4E451-1219-D34D-BAFE-93C156EA8C47}"/>
              </a:ext>
            </a:extLst>
          </p:cNvPr>
          <p:cNvSpPr>
            <a:spLocks noGrp="1" noChangeAspect="1"/>
          </p:cNvSpPr>
          <p:nvPr>
            <p:ph sz="quarter" idx="14" hasCustomPrompt="1"/>
          </p:nvPr>
        </p:nvSpPr>
        <p:spPr>
          <a:xfrm>
            <a:off x="4907868" y="2240868"/>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3" name="Content Placeholder 18">
            <a:extLst>
              <a:ext uri="{FF2B5EF4-FFF2-40B4-BE49-F238E27FC236}">
                <a16:creationId xmlns:a16="http://schemas.microsoft.com/office/drawing/2014/main" id="{31F42E0D-8AF9-0A4E-BB9C-BE1FA6590625}"/>
              </a:ext>
            </a:extLst>
          </p:cNvPr>
          <p:cNvSpPr>
            <a:spLocks noGrp="1" noChangeAspect="1"/>
          </p:cNvSpPr>
          <p:nvPr>
            <p:ph sz="quarter" idx="15" hasCustomPrompt="1"/>
          </p:nvPr>
        </p:nvSpPr>
        <p:spPr>
          <a:xfrm>
            <a:off x="8400257" y="2245452"/>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Tree>
    <p:extLst>
      <p:ext uri="{BB962C8B-B14F-4D97-AF65-F5344CB8AC3E}">
        <p14:creationId xmlns:p14="http://schemas.microsoft.com/office/powerpoint/2010/main" val="369666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Points Alternate">
    <p:bg>
      <p:bgPr>
        <a:blipFill dpi="0" rotWithShape="1">
          <a:blip r:embed="rId2">
            <a:extLst>
              <a:ext uri="{BEBA8EAE-BF5A-486C-A8C5-ECC9F3942E4B}">
                <a14:imgProps xmlns:a14="http://schemas.microsoft.com/office/drawing/2010/main">
                  <a14:imgLayer r:embed="rId3">
                    <a14:imgEffect>
                      <a14:brightnessContrast bright="5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52106" y="692696"/>
            <a:ext cx="3887788" cy="407987"/>
          </a:xfrm>
        </p:spPr>
        <p:txBody>
          <a:bodyPr>
            <a:noAutofit/>
          </a:bodyPr>
          <a:lstStyle>
            <a:lvl1pPr marL="0" indent="0" algn="l">
              <a:buNone/>
              <a:defRPr sz="2800" b="1" cap="none" spc="0">
                <a:ln w="0"/>
                <a:solidFill>
                  <a:schemeClr val="accent1"/>
                </a:solidFill>
                <a:effectLst/>
              </a:defRPr>
            </a:lvl1pPr>
          </a:lstStyle>
          <a:p>
            <a:pPr lvl="0"/>
            <a:r>
              <a:rPr lang="fi-FI" dirty="0" err="1"/>
              <a:t>Our</a:t>
            </a:r>
            <a:r>
              <a:rPr lang="fi-FI" dirty="0"/>
              <a:t> Innovation </a:t>
            </a:r>
            <a:r>
              <a:rPr lang="fi-FI" dirty="0" err="1"/>
              <a:t>Tool</a:t>
            </a:r>
            <a:endParaRPr lang="fi-FI" dirty="0"/>
          </a:p>
        </p:txBody>
      </p:sp>
      <p:sp>
        <p:nvSpPr>
          <p:cNvPr id="5" name="Picture Placeholder 4">
            <a:extLst>
              <a:ext uri="{FF2B5EF4-FFF2-40B4-BE49-F238E27FC236}">
                <a16:creationId xmlns:a16="http://schemas.microsoft.com/office/drawing/2014/main" id="{58B7F479-7FE2-1848-B836-53AB82696B95}"/>
              </a:ext>
            </a:extLst>
          </p:cNvPr>
          <p:cNvSpPr>
            <a:spLocks noGrp="1"/>
          </p:cNvSpPr>
          <p:nvPr>
            <p:ph type="pic" sz="quarter" idx="11" hasCustomPrompt="1"/>
          </p:nvPr>
        </p:nvSpPr>
        <p:spPr>
          <a:xfrm>
            <a:off x="4219488" y="2349500"/>
            <a:ext cx="1079500" cy="1079500"/>
          </a:xfrm>
        </p:spPr>
        <p:txBody>
          <a:bodyPr anchor="ctr"/>
          <a:lstStyle>
            <a:lvl1pPr marL="0" indent="0" algn="ctr">
              <a:buNone/>
              <a:defRPr/>
            </a:lvl1pPr>
          </a:lstStyle>
          <a:p>
            <a:r>
              <a:rPr lang="en-US" dirty="0"/>
              <a:t>Insert icon</a:t>
            </a:r>
          </a:p>
        </p:txBody>
      </p:sp>
      <p:sp>
        <p:nvSpPr>
          <p:cNvPr id="14" name="Picture Placeholder 4">
            <a:extLst>
              <a:ext uri="{FF2B5EF4-FFF2-40B4-BE49-F238E27FC236}">
                <a16:creationId xmlns:a16="http://schemas.microsoft.com/office/drawing/2014/main" id="{52164F7C-4673-AD43-B2B9-670AAAA21221}"/>
              </a:ext>
            </a:extLst>
          </p:cNvPr>
          <p:cNvSpPr>
            <a:spLocks noGrp="1"/>
          </p:cNvSpPr>
          <p:nvPr>
            <p:ph type="pic" sz="quarter" idx="12" hasCustomPrompt="1"/>
          </p:nvPr>
        </p:nvSpPr>
        <p:spPr>
          <a:xfrm>
            <a:off x="6904006" y="2349500"/>
            <a:ext cx="1079500" cy="1079500"/>
          </a:xfrm>
        </p:spPr>
        <p:txBody>
          <a:bodyPr anchor="ctr"/>
          <a:lstStyle>
            <a:lvl1pPr marL="0" indent="0" algn="ctr">
              <a:buNone/>
              <a:defRPr/>
            </a:lvl1pPr>
          </a:lstStyle>
          <a:p>
            <a:r>
              <a:rPr lang="en-US" dirty="0"/>
              <a:t>Insert icon</a:t>
            </a:r>
          </a:p>
        </p:txBody>
      </p:sp>
      <p:sp>
        <p:nvSpPr>
          <p:cNvPr id="15" name="Picture Placeholder 4">
            <a:extLst>
              <a:ext uri="{FF2B5EF4-FFF2-40B4-BE49-F238E27FC236}">
                <a16:creationId xmlns:a16="http://schemas.microsoft.com/office/drawing/2014/main" id="{B2F37662-19D7-2846-B453-1B942DD6697F}"/>
              </a:ext>
            </a:extLst>
          </p:cNvPr>
          <p:cNvSpPr>
            <a:spLocks noGrp="1"/>
          </p:cNvSpPr>
          <p:nvPr>
            <p:ph type="pic" sz="quarter" idx="13" hasCustomPrompt="1"/>
          </p:nvPr>
        </p:nvSpPr>
        <p:spPr>
          <a:xfrm>
            <a:off x="9588524" y="2349500"/>
            <a:ext cx="1079500" cy="1079500"/>
          </a:xfrm>
        </p:spPr>
        <p:txBody>
          <a:bodyPr anchor="ctr"/>
          <a:lstStyle>
            <a:lvl1pPr marL="0" indent="0" algn="ctr">
              <a:buNone/>
              <a:defRPr/>
            </a:lvl1pPr>
          </a:lstStyle>
          <a:p>
            <a:r>
              <a:rPr lang="en-US" dirty="0"/>
              <a:t>Insert icon</a:t>
            </a:r>
          </a:p>
        </p:txBody>
      </p:sp>
      <p:sp>
        <p:nvSpPr>
          <p:cNvPr id="16" name="Picture Placeholder 4">
            <a:extLst>
              <a:ext uri="{FF2B5EF4-FFF2-40B4-BE49-F238E27FC236}">
                <a16:creationId xmlns:a16="http://schemas.microsoft.com/office/drawing/2014/main" id="{E45F4152-2BA3-4942-AA7E-31E5D21F89EC}"/>
              </a:ext>
            </a:extLst>
          </p:cNvPr>
          <p:cNvSpPr>
            <a:spLocks noGrp="1"/>
          </p:cNvSpPr>
          <p:nvPr>
            <p:ph type="pic" sz="quarter" idx="14" hasCustomPrompt="1"/>
          </p:nvPr>
        </p:nvSpPr>
        <p:spPr>
          <a:xfrm>
            <a:off x="1534970" y="2349500"/>
            <a:ext cx="1079500" cy="1079500"/>
          </a:xfrm>
        </p:spPr>
        <p:txBody>
          <a:bodyPr anchor="ctr"/>
          <a:lstStyle>
            <a:lvl1pPr marL="0" indent="0" algn="ctr">
              <a:buNone/>
              <a:defRPr/>
            </a:lvl1pPr>
          </a:lstStyle>
          <a:p>
            <a:r>
              <a:rPr lang="en-US" dirty="0"/>
              <a:t>Insert icon</a:t>
            </a:r>
          </a:p>
        </p:txBody>
      </p:sp>
      <p:sp>
        <p:nvSpPr>
          <p:cNvPr id="8" name="Text Placeholder 7">
            <a:extLst>
              <a:ext uri="{FF2B5EF4-FFF2-40B4-BE49-F238E27FC236}">
                <a16:creationId xmlns:a16="http://schemas.microsoft.com/office/drawing/2014/main" id="{89A43A86-94E1-5043-B364-3E21EE380120}"/>
              </a:ext>
            </a:extLst>
          </p:cNvPr>
          <p:cNvSpPr>
            <a:spLocks noGrp="1"/>
          </p:cNvSpPr>
          <p:nvPr>
            <p:ph type="body" sz="quarter" idx="15" hasCustomPrompt="1"/>
          </p:nvPr>
        </p:nvSpPr>
        <p:spPr>
          <a:xfrm>
            <a:off x="994426" y="3645024"/>
            <a:ext cx="2160588" cy="107950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18" name="Text Placeholder 7">
            <a:extLst>
              <a:ext uri="{FF2B5EF4-FFF2-40B4-BE49-F238E27FC236}">
                <a16:creationId xmlns:a16="http://schemas.microsoft.com/office/drawing/2014/main" id="{A9937176-E7E5-8F47-AE20-9C59695A2091}"/>
              </a:ext>
            </a:extLst>
          </p:cNvPr>
          <p:cNvSpPr>
            <a:spLocks noGrp="1"/>
          </p:cNvSpPr>
          <p:nvPr>
            <p:ph type="body" sz="quarter" idx="17" hasCustomPrompt="1"/>
          </p:nvPr>
        </p:nvSpPr>
        <p:spPr>
          <a:xfrm>
            <a:off x="6363462" y="3645024"/>
            <a:ext cx="2160588" cy="107950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19" name="Text Placeholder 7">
            <a:extLst>
              <a:ext uri="{FF2B5EF4-FFF2-40B4-BE49-F238E27FC236}">
                <a16:creationId xmlns:a16="http://schemas.microsoft.com/office/drawing/2014/main" id="{B6B6112F-73E1-BF4A-AD93-9158197396BF}"/>
              </a:ext>
            </a:extLst>
          </p:cNvPr>
          <p:cNvSpPr>
            <a:spLocks noGrp="1"/>
          </p:cNvSpPr>
          <p:nvPr>
            <p:ph type="body" sz="quarter" idx="18" hasCustomPrompt="1"/>
          </p:nvPr>
        </p:nvSpPr>
        <p:spPr>
          <a:xfrm>
            <a:off x="9047980" y="3645024"/>
            <a:ext cx="2160588" cy="107950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20" name="Text Placeholder 7">
            <a:extLst>
              <a:ext uri="{FF2B5EF4-FFF2-40B4-BE49-F238E27FC236}">
                <a16:creationId xmlns:a16="http://schemas.microsoft.com/office/drawing/2014/main" id="{C7FEFB3C-7477-2540-924E-E56E189F6F57}"/>
              </a:ext>
            </a:extLst>
          </p:cNvPr>
          <p:cNvSpPr>
            <a:spLocks noGrp="1"/>
          </p:cNvSpPr>
          <p:nvPr>
            <p:ph type="body" sz="quarter" idx="19" hasCustomPrompt="1"/>
          </p:nvPr>
        </p:nvSpPr>
        <p:spPr>
          <a:xfrm>
            <a:off x="3678944" y="3645024"/>
            <a:ext cx="2160588" cy="107950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Tree>
    <p:extLst>
      <p:ext uri="{BB962C8B-B14F-4D97-AF65-F5344CB8AC3E}">
        <p14:creationId xmlns:p14="http://schemas.microsoft.com/office/powerpoint/2010/main" val="309499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e Cases">
    <p:bg>
      <p:bgPr>
        <a:gradFill>
          <a:gsLst>
            <a:gs pos="0">
              <a:schemeClr val="bg1"/>
            </a:gs>
            <a:gs pos="87000">
              <a:srgbClr val="F0F0F0"/>
            </a:gs>
            <a:gs pos="100000">
              <a:srgbClr val="F0F0F0"/>
            </a:gs>
          </a:gsLst>
          <a:lin ang="4800000" scaled="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33197" y="408409"/>
            <a:ext cx="3887788" cy="407987"/>
          </a:xfrm>
        </p:spPr>
        <p:txBody>
          <a:bodyPr>
            <a:noAutofit/>
          </a:bodyPr>
          <a:lstStyle>
            <a:lvl1pPr marL="0" indent="0" algn="ctr">
              <a:buNone/>
              <a:defRPr sz="2800" b="1" cap="none" spc="0">
                <a:ln w="0"/>
                <a:solidFill>
                  <a:schemeClr val="tx1"/>
                </a:solidFill>
                <a:effectLst/>
              </a:defRPr>
            </a:lvl1pPr>
          </a:lstStyle>
          <a:p>
            <a:pPr lvl="0"/>
            <a:r>
              <a:rPr lang="fi-FI" dirty="0" err="1"/>
              <a:t>Use</a:t>
            </a:r>
            <a:r>
              <a:rPr lang="fi-FI" dirty="0"/>
              <a:t> </a:t>
            </a:r>
            <a:r>
              <a:rPr lang="fi-FI" dirty="0" err="1"/>
              <a:t>Cases</a:t>
            </a:r>
            <a:endParaRPr lang="fi-FI" dirty="0"/>
          </a:p>
        </p:txBody>
      </p:sp>
      <p:grpSp>
        <p:nvGrpSpPr>
          <p:cNvPr id="104" name="Group 103">
            <a:extLst>
              <a:ext uri="{FF2B5EF4-FFF2-40B4-BE49-F238E27FC236}">
                <a16:creationId xmlns:a16="http://schemas.microsoft.com/office/drawing/2014/main" id="{61C5CBEB-D11E-8543-AA9B-388CB8C496D2}"/>
              </a:ext>
            </a:extLst>
          </p:cNvPr>
          <p:cNvGrpSpPr>
            <a:grpSpLocks noChangeAspect="1"/>
          </p:cNvGrpSpPr>
          <p:nvPr userDrawn="1"/>
        </p:nvGrpSpPr>
        <p:grpSpPr>
          <a:xfrm>
            <a:off x="1768325" y="1840976"/>
            <a:ext cx="2088000" cy="2088000"/>
            <a:chOff x="7431634" y="4558804"/>
            <a:chExt cx="1980000" cy="1980000"/>
          </a:xfrm>
        </p:grpSpPr>
        <p:grpSp>
          <p:nvGrpSpPr>
            <p:cNvPr id="78" name="Group 77">
              <a:extLst>
                <a:ext uri="{FF2B5EF4-FFF2-40B4-BE49-F238E27FC236}">
                  <a16:creationId xmlns:a16="http://schemas.microsoft.com/office/drawing/2014/main" id="{3878E678-2D91-D54C-8F3D-D5CEFF4CCAFE}"/>
                </a:ext>
              </a:extLst>
            </p:cNvPr>
            <p:cNvGrpSpPr>
              <a:grpSpLocks noChangeAspect="1"/>
            </p:cNvGrpSpPr>
            <p:nvPr userDrawn="1"/>
          </p:nvGrpSpPr>
          <p:grpSpPr>
            <a:xfrm>
              <a:off x="7431634" y="4558804"/>
              <a:ext cx="1980000" cy="1980000"/>
              <a:chOff x="4476311" y="947220"/>
              <a:chExt cx="5238750" cy="5238750"/>
            </a:xfrm>
          </p:grpSpPr>
          <p:sp>
            <p:nvSpPr>
              <p:cNvPr id="73" name="Freeform 72">
                <a:extLst>
                  <a:ext uri="{FF2B5EF4-FFF2-40B4-BE49-F238E27FC236}">
                    <a16:creationId xmlns:a16="http://schemas.microsoft.com/office/drawing/2014/main" id="{808DED58-A4FA-1F49-B6EC-B9EC4EC19DAE}"/>
                  </a:ext>
                </a:extLst>
              </p:cNvPr>
              <p:cNvSpPr/>
              <p:nvPr/>
            </p:nvSpPr>
            <p:spPr>
              <a:xfrm>
                <a:off x="4476311" y="94722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75" name="Freeform 74">
                <a:extLst>
                  <a:ext uri="{FF2B5EF4-FFF2-40B4-BE49-F238E27FC236}">
                    <a16:creationId xmlns:a16="http://schemas.microsoft.com/office/drawing/2014/main" id="{2ACCB937-808E-C54D-AF81-6ED9CA748B96}"/>
                  </a:ext>
                </a:extLst>
              </p:cNvPr>
              <p:cNvSpPr/>
              <p:nvPr/>
            </p:nvSpPr>
            <p:spPr>
              <a:xfrm>
                <a:off x="6283950" y="2578413"/>
                <a:ext cx="590550" cy="590550"/>
              </a:xfrm>
              <a:custGeom>
                <a:avLst/>
                <a:gdLst>
                  <a:gd name="connsiteX0" fmla="*/ 296354 w 590550"/>
                  <a:gd name="connsiteY0" fmla="*/ 0 h 590550"/>
                  <a:gd name="connsiteX1" fmla="*/ 592665 w 590550"/>
                  <a:gd name="connsiteY1" fmla="*/ 296348 h 590550"/>
                  <a:gd name="connsiteX2" fmla="*/ 296354 w 590550"/>
                  <a:gd name="connsiteY2" fmla="*/ 592601 h 590550"/>
                  <a:gd name="connsiteX3" fmla="*/ 0 w 590550"/>
                  <a:gd name="connsiteY3" fmla="*/ 296348 h 590550"/>
                  <a:gd name="connsiteX4" fmla="*/ 296354 w 590550"/>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590550">
                    <a:moveTo>
                      <a:pt x="296354" y="0"/>
                    </a:moveTo>
                    <a:cubicBezTo>
                      <a:pt x="459994" y="0"/>
                      <a:pt x="592665" y="132664"/>
                      <a:pt x="592665" y="296348"/>
                    </a:cubicBezTo>
                    <a:cubicBezTo>
                      <a:pt x="592665" y="460026"/>
                      <a:pt x="459988" y="592601"/>
                      <a:pt x="296354" y="592601"/>
                    </a:cubicBezTo>
                    <a:cubicBezTo>
                      <a:pt x="132671" y="592601"/>
                      <a:pt x="0" y="460026"/>
                      <a:pt x="0" y="296348"/>
                    </a:cubicBezTo>
                    <a:cubicBezTo>
                      <a:pt x="0" y="132664"/>
                      <a:pt x="132671" y="0"/>
                      <a:pt x="296354" y="0"/>
                    </a:cubicBezTo>
                    <a:close/>
                  </a:path>
                </a:pathLst>
              </a:custGeom>
              <a:solidFill>
                <a:srgbClr val="FFFFFF"/>
              </a:solidFill>
              <a:ln w="6350" cap="flat">
                <a:noFill/>
                <a:prstDash val="solid"/>
                <a:miter/>
              </a:ln>
            </p:spPr>
            <p:txBody>
              <a:bodyPr rtlCol="0" anchor="ctr"/>
              <a:lstStyle/>
              <a:p>
                <a:endParaRPr lang="en-US" sz="1600" dirty="0"/>
              </a:p>
            </p:txBody>
          </p:sp>
          <p:sp>
            <p:nvSpPr>
              <p:cNvPr id="76" name="Freeform 75">
                <a:extLst>
                  <a:ext uri="{FF2B5EF4-FFF2-40B4-BE49-F238E27FC236}">
                    <a16:creationId xmlns:a16="http://schemas.microsoft.com/office/drawing/2014/main" id="{A3E38AC8-7F44-7949-9E21-5D02B89E1844}"/>
                  </a:ext>
                </a:extLst>
              </p:cNvPr>
              <p:cNvSpPr/>
              <p:nvPr/>
            </p:nvSpPr>
            <p:spPr>
              <a:xfrm>
                <a:off x="7098864" y="3022895"/>
                <a:ext cx="368300" cy="368300"/>
              </a:xfrm>
              <a:custGeom>
                <a:avLst/>
                <a:gdLst>
                  <a:gd name="connsiteX0" fmla="*/ 370408 w 368300"/>
                  <a:gd name="connsiteY0" fmla="*/ 185204 h 368300"/>
                  <a:gd name="connsiteX1" fmla="*/ 185204 w 368300"/>
                  <a:gd name="connsiteY1" fmla="*/ 370408 h 368300"/>
                  <a:gd name="connsiteX2" fmla="*/ 0 w 368300"/>
                  <a:gd name="connsiteY2" fmla="*/ 185204 h 368300"/>
                  <a:gd name="connsiteX3" fmla="*/ 185204 w 368300"/>
                  <a:gd name="connsiteY3" fmla="*/ 0 h 368300"/>
                  <a:gd name="connsiteX4" fmla="*/ 370408 w 368300"/>
                  <a:gd name="connsiteY4" fmla="*/ 185204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8300">
                    <a:moveTo>
                      <a:pt x="370408" y="185204"/>
                    </a:moveTo>
                    <a:cubicBezTo>
                      <a:pt x="370408" y="287489"/>
                      <a:pt x="287490" y="370408"/>
                      <a:pt x="185204" y="370408"/>
                    </a:cubicBezTo>
                    <a:cubicBezTo>
                      <a:pt x="82919" y="370408"/>
                      <a:pt x="0" y="287490"/>
                      <a:pt x="0" y="185204"/>
                    </a:cubicBezTo>
                    <a:cubicBezTo>
                      <a:pt x="0" y="82919"/>
                      <a:pt x="82918" y="0"/>
                      <a:pt x="185204" y="0"/>
                    </a:cubicBezTo>
                    <a:cubicBezTo>
                      <a:pt x="287489" y="0"/>
                      <a:pt x="370408" y="82918"/>
                      <a:pt x="370408" y="185204"/>
                    </a:cubicBezTo>
                    <a:close/>
                  </a:path>
                </a:pathLst>
              </a:custGeom>
              <a:solidFill>
                <a:srgbClr val="FFFFFF"/>
              </a:solidFill>
              <a:ln w="6350" cap="flat">
                <a:noFill/>
                <a:prstDash val="solid"/>
                <a:miter/>
              </a:ln>
            </p:spPr>
            <p:txBody>
              <a:bodyPr rtlCol="0" anchor="ctr"/>
              <a:lstStyle/>
              <a:p>
                <a:endParaRPr lang="en-US" sz="1600" dirty="0"/>
              </a:p>
            </p:txBody>
          </p:sp>
          <p:sp>
            <p:nvSpPr>
              <p:cNvPr id="77" name="Freeform 76">
                <a:extLst>
                  <a:ext uri="{FF2B5EF4-FFF2-40B4-BE49-F238E27FC236}">
                    <a16:creationId xmlns:a16="http://schemas.microsoft.com/office/drawing/2014/main" id="{003F29EF-1948-2743-ACB3-0C2F85A1E23A}"/>
                  </a:ext>
                </a:extLst>
              </p:cNvPr>
              <p:cNvSpPr/>
              <p:nvPr/>
            </p:nvSpPr>
            <p:spPr>
              <a:xfrm>
                <a:off x="6876614" y="1911637"/>
                <a:ext cx="889000" cy="882650"/>
              </a:xfrm>
              <a:custGeom>
                <a:avLst/>
                <a:gdLst>
                  <a:gd name="connsiteX0" fmla="*/ 444513 w 889000"/>
                  <a:gd name="connsiteY0" fmla="*/ 0 h 882650"/>
                  <a:gd name="connsiteX1" fmla="*/ 889000 w 889000"/>
                  <a:gd name="connsiteY1" fmla="*/ 444481 h 882650"/>
                  <a:gd name="connsiteX2" fmla="*/ 444513 w 889000"/>
                  <a:gd name="connsiteY2" fmla="*/ 888955 h 882650"/>
                  <a:gd name="connsiteX3" fmla="*/ 0 w 889000"/>
                  <a:gd name="connsiteY3" fmla="*/ 444481 h 882650"/>
                  <a:gd name="connsiteX4" fmla="*/ 444513 w 889000"/>
                  <a:gd name="connsiteY4" fmla="*/ 0 h 88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82650">
                    <a:moveTo>
                      <a:pt x="444513" y="0"/>
                    </a:moveTo>
                    <a:cubicBezTo>
                      <a:pt x="690054" y="0"/>
                      <a:pt x="889000" y="198996"/>
                      <a:pt x="889000" y="444481"/>
                    </a:cubicBezTo>
                    <a:cubicBezTo>
                      <a:pt x="889000" y="690016"/>
                      <a:pt x="690054" y="888955"/>
                      <a:pt x="444513" y="888955"/>
                    </a:cubicBezTo>
                    <a:cubicBezTo>
                      <a:pt x="198996" y="888955"/>
                      <a:pt x="0" y="690010"/>
                      <a:pt x="0" y="444481"/>
                    </a:cubicBezTo>
                    <a:cubicBezTo>
                      <a:pt x="0" y="198996"/>
                      <a:pt x="198996" y="0"/>
                      <a:pt x="444513" y="0"/>
                    </a:cubicBezTo>
                    <a:close/>
                  </a:path>
                </a:pathLst>
              </a:custGeom>
              <a:solidFill>
                <a:srgbClr val="FFFFFF"/>
              </a:solidFill>
              <a:ln w="6350" cap="flat">
                <a:noFill/>
                <a:prstDash val="solid"/>
                <a:miter/>
              </a:ln>
            </p:spPr>
            <p:txBody>
              <a:bodyPr rtlCol="0" anchor="ctr"/>
              <a:lstStyle/>
              <a:p>
                <a:endParaRPr lang="en-US" sz="1600" dirty="0"/>
              </a:p>
            </p:txBody>
          </p:sp>
        </p:grpSp>
        <p:sp>
          <p:nvSpPr>
            <p:cNvPr id="103" name="TextBox 102">
              <a:extLst>
                <a:ext uri="{FF2B5EF4-FFF2-40B4-BE49-F238E27FC236}">
                  <a16:creationId xmlns:a16="http://schemas.microsoft.com/office/drawing/2014/main" id="{D0AE55BD-0245-5544-B497-CAF196DF67E3}"/>
                </a:ext>
              </a:extLst>
            </p:cNvPr>
            <p:cNvSpPr txBox="1"/>
            <p:nvPr userDrawn="1"/>
          </p:nvSpPr>
          <p:spPr>
            <a:xfrm>
              <a:off x="7712620" y="5657148"/>
              <a:ext cx="1436611" cy="523220"/>
            </a:xfrm>
            <a:prstGeom prst="rect">
              <a:avLst/>
            </a:prstGeom>
            <a:noFill/>
          </p:spPr>
          <p:txBody>
            <a:bodyPr wrap="none" rtlCol="0">
              <a:spAutoFit/>
            </a:bodyPr>
            <a:lstStyle/>
            <a:p>
              <a:pPr algn="ctr"/>
              <a:r>
                <a:rPr lang="en-US" sz="1400" b="1" dirty="0">
                  <a:solidFill>
                    <a:schemeClr val="bg1"/>
                  </a:solidFill>
                </a:rPr>
                <a:t>Idea</a:t>
              </a:r>
              <a:br>
                <a:rPr lang="en-US" sz="1400" b="1" dirty="0">
                  <a:solidFill>
                    <a:schemeClr val="bg1"/>
                  </a:solidFill>
                </a:rPr>
              </a:br>
              <a:r>
                <a:rPr lang="en-US" sz="1400" b="1" dirty="0">
                  <a:solidFill>
                    <a:schemeClr val="bg1"/>
                  </a:solidFill>
                </a:rPr>
                <a:t> Management</a:t>
              </a:r>
            </a:p>
          </p:txBody>
        </p:sp>
      </p:grpSp>
      <p:grpSp>
        <p:nvGrpSpPr>
          <p:cNvPr id="106" name="Group 105">
            <a:extLst>
              <a:ext uri="{FF2B5EF4-FFF2-40B4-BE49-F238E27FC236}">
                <a16:creationId xmlns:a16="http://schemas.microsoft.com/office/drawing/2014/main" id="{89B06DB3-C7C2-6445-B5CE-4598569EF60E}"/>
              </a:ext>
            </a:extLst>
          </p:cNvPr>
          <p:cNvGrpSpPr>
            <a:grpSpLocks noChangeAspect="1"/>
          </p:cNvGrpSpPr>
          <p:nvPr userDrawn="1"/>
        </p:nvGrpSpPr>
        <p:grpSpPr>
          <a:xfrm>
            <a:off x="8442473" y="1845056"/>
            <a:ext cx="2088000" cy="2088000"/>
            <a:chOff x="7165234" y="2178326"/>
            <a:chExt cx="1980000" cy="1980000"/>
          </a:xfrm>
        </p:grpSpPr>
        <p:grpSp>
          <p:nvGrpSpPr>
            <p:cNvPr id="97" name="Graphic 84">
              <a:extLst>
                <a:ext uri="{FF2B5EF4-FFF2-40B4-BE49-F238E27FC236}">
                  <a16:creationId xmlns:a16="http://schemas.microsoft.com/office/drawing/2014/main" id="{6DA90AF1-9E9C-C243-93EF-5F177100D8E1}"/>
                </a:ext>
              </a:extLst>
            </p:cNvPr>
            <p:cNvGrpSpPr>
              <a:grpSpLocks noChangeAspect="1"/>
            </p:cNvGrpSpPr>
            <p:nvPr/>
          </p:nvGrpSpPr>
          <p:grpSpPr>
            <a:xfrm>
              <a:off x="7165234" y="2178326"/>
              <a:ext cx="1980000" cy="1980000"/>
              <a:chOff x="4491000" y="1824000"/>
              <a:chExt cx="5238750" cy="5238750"/>
            </a:xfrm>
          </p:grpSpPr>
          <p:sp>
            <p:nvSpPr>
              <p:cNvPr id="100" name="Freeform 99">
                <a:extLst>
                  <a:ext uri="{FF2B5EF4-FFF2-40B4-BE49-F238E27FC236}">
                    <a16:creationId xmlns:a16="http://schemas.microsoft.com/office/drawing/2014/main" id="{2823F014-DB7F-9140-AA5D-679742E8B171}"/>
                  </a:ext>
                </a:extLst>
              </p:cNvPr>
              <p:cNvSpPr>
                <a:spLocks noChangeAspect="1"/>
              </p:cNvSpPr>
              <p:nvPr/>
            </p:nvSpPr>
            <p:spPr>
              <a:xfrm>
                <a:off x="4491000" y="18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101" name="Freeform 100">
                <a:extLst>
                  <a:ext uri="{FF2B5EF4-FFF2-40B4-BE49-F238E27FC236}">
                    <a16:creationId xmlns:a16="http://schemas.microsoft.com/office/drawing/2014/main" id="{87E3BABD-AD5A-F24B-8DD0-3ED01C07F1F3}"/>
                  </a:ext>
                </a:extLst>
              </p:cNvPr>
              <p:cNvSpPr/>
              <p:nvPr/>
            </p:nvSpPr>
            <p:spPr>
              <a:xfrm>
                <a:off x="6280427" y="2550942"/>
                <a:ext cx="1898650" cy="1905001"/>
              </a:xfrm>
              <a:custGeom>
                <a:avLst/>
                <a:gdLst>
                  <a:gd name="connsiteX0" fmla="*/ 1678210 w 1898650"/>
                  <a:gd name="connsiteY0" fmla="*/ 907142 h 1905000"/>
                  <a:gd name="connsiteX1" fmla="*/ 1542136 w 1898650"/>
                  <a:gd name="connsiteY1" fmla="*/ 907142 h 1905000"/>
                  <a:gd name="connsiteX2" fmla="*/ 1542136 w 1898650"/>
                  <a:gd name="connsiteY2" fmla="*/ 544284 h 1905000"/>
                  <a:gd name="connsiteX3" fmla="*/ 1360710 w 1898650"/>
                  <a:gd name="connsiteY3" fmla="*/ 362858 h 1905000"/>
                  <a:gd name="connsiteX4" fmla="*/ 997852 w 1898650"/>
                  <a:gd name="connsiteY4" fmla="*/ 362858 h 1905000"/>
                  <a:gd name="connsiteX5" fmla="*/ 997852 w 1898650"/>
                  <a:gd name="connsiteY5" fmla="*/ 226790 h 1905000"/>
                  <a:gd name="connsiteX6" fmla="*/ 771068 w 1898650"/>
                  <a:gd name="connsiteY6" fmla="*/ 0 h 1905000"/>
                  <a:gd name="connsiteX7" fmla="*/ 544284 w 1898650"/>
                  <a:gd name="connsiteY7" fmla="*/ 226790 h 1905000"/>
                  <a:gd name="connsiteX8" fmla="*/ 544284 w 1898650"/>
                  <a:gd name="connsiteY8" fmla="*/ 362858 h 1905000"/>
                  <a:gd name="connsiteX9" fmla="*/ 181426 w 1898650"/>
                  <a:gd name="connsiteY9" fmla="*/ 362858 h 1905000"/>
                  <a:gd name="connsiteX10" fmla="*/ 883 w 1898650"/>
                  <a:gd name="connsiteY10" fmla="*/ 544284 h 1905000"/>
                  <a:gd name="connsiteX11" fmla="*/ 883 w 1898650"/>
                  <a:gd name="connsiteY11" fmla="*/ 888981 h 1905000"/>
                  <a:gd name="connsiteX12" fmla="*/ 136068 w 1898650"/>
                  <a:gd name="connsiteY12" fmla="*/ 888981 h 1905000"/>
                  <a:gd name="connsiteX13" fmla="*/ 381019 w 1898650"/>
                  <a:gd name="connsiteY13" fmla="*/ 1133926 h 1905000"/>
                  <a:gd name="connsiteX14" fmla="*/ 136068 w 1898650"/>
                  <a:gd name="connsiteY14" fmla="*/ 1378871 h 1905000"/>
                  <a:gd name="connsiteX15" fmla="*/ 0 w 1898650"/>
                  <a:gd name="connsiteY15" fmla="*/ 1378871 h 1905000"/>
                  <a:gd name="connsiteX16" fmla="*/ 0 w 1898650"/>
                  <a:gd name="connsiteY16" fmla="*/ 1723568 h 1905000"/>
                  <a:gd name="connsiteX17" fmla="*/ 181426 w 1898650"/>
                  <a:gd name="connsiteY17" fmla="*/ 1904987 h 1905000"/>
                  <a:gd name="connsiteX18" fmla="*/ 526123 w 1898650"/>
                  <a:gd name="connsiteY18" fmla="*/ 1904987 h 1905000"/>
                  <a:gd name="connsiteX19" fmla="*/ 526123 w 1898650"/>
                  <a:gd name="connsiteY19" fmla="*/ 1768920 h 1905000"/>
                  <a:gd name="connsiteX20" fmla="*/ 771068 w 1898650"/>
                  <a:gd name="connsiteY20" fmla="*/ 1523974 h 1905000"/>
                  <a:gd name="connsiteX21" fmla="*/ 1016013 w 1898650"/>
                  <a:gd name="connsiteY21" fmla="*/ 1768920 h 1905000"/>
                  <a:gd name="connsiteX22" fmla="*/ 1016013 w 1898650"/>
                  <a:gd name="connsiteY22" fmla="*/ 1905000 h 1905000"/>
                  <a:gd name="connsiteX23" fmla="*/ 1360703 w 1898650"/>
                  <a:gd name="connsiteY23" fmla="*/ 1905000 h 1905000"/>
                  <a:gd name="connsiteX24" fmla="*/ 1542129 w 1898650"/>
                  <a:gd name="connsiteY24" fmla="*/ 1723581 h 1905000"/>
                  <a:gd name="connsiteX25" fmla="*/ 1542129 w 1898650"/>
                  <a:gd name="connsiteY25" fmla="*/ 1360710 h 1905000"/>
                  <a:gd name="connsiteX26" fmla="*/ 1678203 w 1898650"/>
                  <a:gd name="connsiteY26" fmla="*/ 1360710 h 1905000"/>
                  <a:gd name="connsiteX27" fmla="*/ 1904994 w 1898650"/>
                  <a:gd name="connsiteY27" fmla="*/ 1133932 h 1905000"/>
                  <a:gd name="connsiteX28" fmla="*/ 1678210 w 1898650"/>
                  <a:gd name="connsiteY28" fmla="*/ 90714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650" h="1905000">
                    <a:moveTo>
                      <a:pt x="1678210" y="907142"/>
                    </a:moveTo>
                    <a:lnTo>
                      <a:pt x="1542136" y="907142"/>
                    </a:lnTo>
                    <a:lnTo>
                      <a:pt x="1542136" y="544284"/>
                    </a:lnTo>
                    <a:cubicBezTo>
                      <a:pt x="1542136" y="444538"/>
                      <a:pt x="1460462" y="362858"/>
                      <a:pt x="1360710" y="362858"/>
                    </a:cubicBezTo>
                    <a:lnTo>
                      <a:pt x="997852" y="362858"/>
                    </a:lnTo>
                    <a:lnTo>
                      <a:pt x="997852" y="226790"/>
                    </a:lnTo>
                    <a:cubicBezTo>
                      <a:pt x="997852" y="101613"/>
                      <a:pt x="896239" y="0"/>
                      <a:pt x="771068" y="0"/>
                    </a:cubicBezTo>
                    <a:cubicBezTo>
                      <a:pt x="645890" y="0"/>
                      <a:pt x="544284" y="101613"/>
                      <a:pt x="544284" y="226790"/>
                    </a:cubicBezTo>
                    <a:lnTo>
                      <a:pt x="544284" y="362858"/>
                    </a:lnTo>
                    <a:lnTo>
                      <a:pt x="181426" y="362858"/>
                    </a:lnTo>
                    <a:cubicBezTo>
                      <a:pt x="81629" y="362858"/>
                      <a:pt x="883" y="444538"/>
                      <a:pt x="883" y="544284"/>
                    </a:cubicBezTo>
                    <a:lnTo>
                      <a:pt x="883" y="888981"/>
                    </a:lnTo>
                    <a:lnTo>
                      <a:pt x="136068" y="888981"/>
                    </a:lnTo>
                    <a:cubicBezTo>
                      <a:pt x="271259" y="888981"/>
                      <a:pt x="381019" y="998741"/>
                      <a:pt x="381019" y="1133926"/>
                    </a:cubicBezTo>
                    <a:cubicBezTo>
                      <a:pt x="381019" y="1269111"/>
                      <a:pt x="271259" y="1378871"/>
                      <a:pt x="136068" y="1378871"/>
                    </a:cubicBezTo>
                    <a:lnTo>
                      <a:pt x="0" y="1378871"/>
                    </a:lnTo>
                    <a:lnTo>
                      <a:pt x="0" y="1723568"/>
                    </a:lnTo>
                    <a:cubicBezTo>
                      <a:pt x="0" y="1823320"/>
                      <a:pt x="81629" y="1904987"/>
                      <a:pt x="181426" y="1904987"/>
                    </a:cubicBezTo>
                    <a:lnTo>
                      <a:pt x="526123" y="1904987"/>
                    </a:lnTo>
                    <a:lnTo>
                      <a:pt x="526123" y="1768920"/>
                    </a:lnTo>
                    <a:cubicBezTo>
                      <a:pt x="526123" y="1633734"/>
                      <a:pt x="635883" y="1523974"/>
                      <a:pt x="771068" y="1523974"/>
                    </a:cubicBezTo>
                    <a:cubicBezTo>
                      <a:pt x="906253" y="1523974"/>
                      <a:pt x="1016013" y="1633734"/>
                      <a:pt x="1016013" y="1768920"/>
                    </a:cubicBezTo>
                    <a:lnTo>
                      <a:pt x="1016013" y="1905000"/>
                    </a:lnTo>
                    <a:lnTo>
                      <a:pt x="1360703" y="1905000"/>
                    </a:lnTo>
                    <a:cubicBezTo>
                      <a:pt x="1460456" y="1905000"/>
                      <a:pt x="1542129" y="1823333"/>
                      <a:pt x="1542129" y="1723581"/>
                    </a:cubicBezTo>
                    <a:lnTo>
                      <a:pt x="1542129" y="1360710"/>
                    </a:lnTo>
                    <a:lnTo>
                      <a:pt x="1678203" y="1360710"/>
                    </a:lnTo>
                    <a:cubicBezTo>
                      <a:pt x="1803381" y="1360710"/>
                      <a:pt x="1904994" y="1259110"/>
                      <a:pt x="1904994" y="1133932"/>
                    </a:cubicBezTo>
                    <a:cubicBezTo>
                      <a:pt x="1904994" y="1008755"/>
                      <a:pt x="1803387" y="907142"/>
                      <a:pt x="1678210" y="907142"/>
                    </a:cubicBezTo>
                    <a:close/>
                  </a:path>
                </a:pathLst>
              </a:custGeom>
              <a:solidFill>
                <a:srgbClr val="FFFFFF"/>
              </a:solidFill>
              <a:ln w="6350" cap="flat">
                <a:noFill/>
                <a:prstDash val="solid"/>
                <a:miter/>
              </a:ln>
            </p:spPr>
            <p:txBody>
              <a:bodyPr rtlCol="0" anchor="ctr"/>
              <a:lstStyle/>
              <a:p>
                <a:endParaRPr lang="en-US" sz="1600" dirty="0"/>
              </a:p>
            </p:txBody>
          </p:sp>
          <p:sp>
            <p:nvSpPr>
              <p:cNvPr id="102" name="Freeform 101">
                <a:extLst>
                  <a:ext uri="{FF2B5EF4-FFF2-40B4-BE49-F238E27FC236}">
                    <a16:creationId xmlns:a16="http://schemas.microsoft.com/office/drawing/2014/main" id="{42E8167F-401B-2C44-AD27-6ACA12FFDA84}"/>
                  </a:ext>
                </a:extLst>
              </p:cNvPr>
              <p:cNvSpPr/>
              <p:nvPr/>
            </p:nvSpPr>
            <p:spPr>
              <a:xfrm>
                <a:off x="5278400" y="26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dirty="0"/>
              </a:p>
            </p:txBody>
          </p:sp>
        </p:grpSp>
        <p:sp>
          <p:nvSpPr>
            <p:cNvPr id="105" name="TextBox 104">
              <a:extLst>
                <a:ext uri="{FF2B5EF4-FFF2-40B4-BE49-F238E27FC236}">
                  <a16:creationId xmlns:a16="http://schemas.microsoft.com/office/drawing/2014/main" id="{56BDD7F6-BC15-BC48-8560-19C3AD315AC9}"/>
                </a:ext>
              </a:extLst>
            </p:cNvPr>
            <p:cNvSpPr txBox="1"/>
            <p:nvPr userDrawn="1"/>
          </p:nvSpPr>
          <p:spPr>
            <a:xfrm>
              <a:off x="7435234" y="3295129"/>
              <a:ext cx="1440000" cy="523220"/>
            </a:xfrm>
            <a:prstGeom prst="rect">
              <a:avLst/>
            </a:prstGeom>
            <a:noFill/>
          </p:spPr>
          <p:txBody>
            <a:bodyPr wrap="square" rtlCol="0">
              <a:spAutoFit/>
            </a:bodyPr>
            <a:lstStyle/>
            <a:p>
              <a:pPr algn="ctr"/>
              <a:r>
                <a:rPr lang="en-US" sz="1400" b="1" dirty="0">
                  <a:solidFill>
                    <a:schemeClr val="bg1"/>
                  </a:solidFill>
                </a:rPr>
                <a:t>Idea </a:t>
              </a:r>
              <a:br>
                <a:rPr lang="en-US" sz="1400" b="1" dirty="0">
                  <a:solidFill>
                    <a:schemeClr val="bg1"/>
                  </a:solidFill>
                </a:rPr>
              </a:br>
              <a:r>
                <a:rPr lang="en-US" sz="1400" b="1" dirty="0">
                  <a:solidFill>
                    <a:schemeClr val="bg1"/>
                  </a:solidFill>
                </a:rPr>
                <a:t>Challenges</a:t>
              </a:r>
            </a:p>
          </p:txBody>
        </p:sp>
      </p:grpSp>
      <p:grpSp>
        <p:nvGrpSpPr>
          <p:cNvPr id="108" name="Group 107">
            <a:extLst>
              <a:ext uri="{FF2B5EF4-FFF2-40B4-BE49-F238E27FC236}">
                <a16:creationId xmlns:a16="http://schemas.microsoft.com/office/drawing/2014/main" id="{0E109FD9-A5E1-6841-88B6-87AC8D266F91}"/>
              </a:ext>
            </a:extLst>
          </p:cNvPr>
          <p:cNvGrpSpPr>
            <a:grpSpLocks noChangeAspect="1"/>
          </p:cNvGrpSpPr>
          <p:nvPr userDrawn="1"/>
        </p:nvGrpSpPr>
        <p:grpSpPr>
          <a:xfrm>
            <a:off x="1768325" y="4437344"/>
            <a:ext cx="2088000" cy="2088000"/>
            <a:chOff x="6771561" y="1694377"/>
            <a:chExt cx="1980000" cy="1980000"/>
          </a:xfrm>
        </p:grpSpPr>
        <p:grpSp>
          <p:nvGrpSpPr>
            <p:cNvPr id="86" name="Graphic 80">
              <a:extLst>
                <a:ext uri="{FF2B5EF4-FFF2-40B4-BE49-F238E27FC236}">
                  <a16:creationId xmlns:a16="http://schemas.microsoft.com/office/drawing/2014/main" id="{EFB8E618-16C0-164A-8769-73CEA348910E}"/>
                </a:ext>
              </a:extLst>
            </p:cNvPr>
            <p:cNvGrpSpPr>
              <a:grpSpLocks noChangeAspect="1"/>
            </p:cNvGrpSpPr>
            <p:nvPr/>
          </p:nvGrpSpPr>
          <p:grpSpPr>
            <a:xfrm>
              <a:off x="6771561" y="1694377"/>
              <a:ext cx="1980000" cy="1980000"/>
              <a:chOff x="3591949" y="1360945"/>
              <a:chExt cx="5238750" cy="5238750"/>
            </a:xfrm>
          </p:grpSpPr>
          <p:sp>
            <p:nvSpPr>
              <p:cNvPr id="89" name="Freeform 88">
                <a:extLst>
                  <a:ext uri="{FF2B5EF4-FFF2-40B4-BE49-F238E27FC236}">
                    <a16:creationId xmlns:a16="http://schemas.microsoft.com/office/drawing/2014/main" id="{A56B640E-E8CB-DD4C-90D3-5C4902E16A36}"/>
                  </a:ext>
                </a:extLst>
              </p:cNvPr>
              <p:cNvSpPr>
                <a:spLocks noChangeAspect="1"/>
              </p:cNvSpPr>
              <p:nvPr/>
            </p:nvSpPr>
            <p:spPr>
              <a:xfrm>
                <a:off x="3591949" y="1360945"/>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90" name="Freeform 89">
                <a:extLst>
                  <a:ext uri="{FF2B5EF4-FFF2-40B4-BE49-F238E27FC236}">
                    <a16:creationId xmlns:a16="http://schemas.microsoft.com/office/drawing/2014/main" id="{7C5AA0FE-5D53-BF4D-B2F7-967979B9A79C}"/>
                  </a:ext>
                </a:extLst>
              </p:cNvPr>
              <p:cNvSpPr/>
              <p:nvPr/>
            </p:nvSpPr>
            <p:spPr>
              <a:xfrm>
                <a:off x="5232797" y="2053981"/>
                <a:ext cx="1879600" cy="2095500"/>
              </a:xfrm>
              <a:custGeom>
                <a:avLst/>
                <a:gdLst>
                  <a:gd name="connsiteX0" fmla="*/ 1552090 w 1879600"/>
                  <a:gd name="connsiteY0" fmla="*/ 258763 h 2095500"/>
                  <a:gd name="connsiteX1" fmla="*/ 1527941 w 1879600"/>
                  <a:gd name="connsiteY1" fmla="*/ 252520 h 2095500"/>
                  <a:gd name="connsiteX2" fmla="*/ 944319 w 1879600"/>
                  <a:gd name="connsiteY2" fmla="*/ 104775 h 2095500"/>
                  <a:gd name="connsiteX3" fmla="*/ 360754 w 1879600"/>
                  <a:gd name="connsiteY3" fmla="*/ 252520 h 2095500"/>
                  <a:gd name="connsiteX4" fmla="*/ 289475 w 1879600"/>
                  <a:gd name="connsiteY4" fmla="*/ 231546 h 2095500"/>
                  <a:gd name="connsiteX5" fmla="*/ 310455 w 1879600"/>
                  <a:gd name="connsiteY5" fmla="*/ 160338 h 2095500"/>
                  <a:gd name="connsiteX6" fmla="*/ 944319 w 1879600"/>
                  <a:gd name="connsiteY6" fmla="*/ 0 h 2095500"/>
                  <a:gd name="connsiteX7" fmla="*/ 1576137 w 1879600"/>
                  <a:gd name="connsiteY7" fmla="*/ 159258 h 2095500"/>
                  <a:gd name="connsiteX8" fmla="*/ 1598140 w 1879600"/>
                  <a:gd name="connsiteY8" fmla="*/ 229445 h 2095500"/>
                  <a:gd name="connsiteX9" fmla="*/ 1552090 w 1879600"/>
                  <a:gd name="connsiteY9" fmla="*/ 258763 h 2095500"/>
                  <a:gd name="connsiteX10" fmla="*/ 52709 w 1879600"/>
                  <a:gd name="connsiteY10" fmla="*/ 808831 h 2095500"/>
                  <a:gd name="connsiteX11" fmla="*/ 22324 w 1879600"/>
                  <a:gd name="connsiteY11" fmla="*/ 799427 h 2095500"/>
                  <a:gd name="connsiteX12" fmla="*/ 9745 w 1879600"/>
                  <a:gd name="connsiteY12" fmla="*/ 726116 h 2095500"/>
                  <a:gd name="connsiteX13" fmla="*/ 402651 w 1879600"/>
                  <a:gd name="connsiteY13" fmla="*/ 383502 h 2095500"/>
                  <a:gd name="connsiteX14" fmla="*/ 1482932 w 1879600"/>
                  <a:gd name="connsiteY14" fmla="*/ 382429 h 2095500"/>
                  <a:gd name="connsiteX15" fmla="*/ 1875838 w 1879600"/>
                  <a:gd name="connsiteY15" fmla="*/ 722948 h 2095500"/>
                  <a:gd name="connsiteX16" fmla="*/ 1863259 w 1879600"/>
                  <a:gd name="connsiteY16" fmla="*/ 796309 h 2095500"/>
                  <a:gd name="connsiteX17" fmla="*/ 1789898 w 1879600"/>
                  <a:gd name="connsiteY17" fmla="*/ 783730 h 2095500"/>
                  <a:gd name="connsiteX18" fmla="*/ 1434640 w 1879600"/>
                  <a:gd name="connsiteY18" fmla="*/ 475698 h 2095500"/>
                  <a:gd name="connsiteX19" fmla="*/ 449819 w 1879600"/>
                  <a:gd name="connsiteY19" fmla="*/ 476720 h 2095500"/>
                  <a:gd name="connsiteX20" fmla="*/ 93590 w 1879600"/>
                  <a:gd name="connsiteY20" fmla="*/ 786848 h 2095500"/>
                  <a:gd name="connsiteX21" fmla="*/ 52709 w 1879600"/>
                  <a:gd name="connsiteY21" fmla="*/ 808831 h 2095500"/>
                  <a:gd name="connsiteX22" fmla="*/ 707559 w 1879600"/>
                  <a:gd name="connsiteY22" fmla="*/ 2073497 h 2095500"/>
                  <a:gd name="connsiteX23" fmla="*/ 670875 w 1879600"/>
                  <a:gd name="connsiteY23" fmla="*/ 2057845 h 2095500"/>
                  <a:gd name="connsiteX24" fmla="*/ 460309 w 1879600"/>
                  <a:gd name="connsiteY24" fmla="*/ 1781169 h 2095500"/>
                  <a:gd name="connsiteX25" fmla="*/ 350251 w 1879600"/>
                  <a:gd name="connsiteY25" fmla="*/ 1326464 h 2095500"/>
                  <a:gd name="connsiteX26" fmla="*/ 943309 w 1879600"/>
                  <a:gd name="connsiteY26" fmla="*/ 761714 h 2095500"/>
                  <a:gd name="connsiteX27" fmla="*/ 1536348 w 1879600"/>
                  <a:gd name="connsiteY27" fmla="*/ 1326464 h 2095500"/>
                  <a:gd name="connsiteX28" fmla="*/ 1483955 w 1879600"/>
                  <a:gd name="connsiteY28" fmla="*/ 1378852 h 2095500"/>
                  <a:gd name="connsiteX29" fmla="*/ 1431573 w 1879600"/>
                  <a:gd name="connsiteY29" fmla="*/ 1326464 h 2095500"/>
                  <a:gd name="connsiteX30" fmla="*/ 943309 w 1879600"/>
                  <a:gd name="connsiteY30" fmla="*/ 866489 h 2095500"/>
                  <a:gd name="connsiteX31" fmla="*/ 455026 w 1879600"/>
                  <a:gd name="connsiteY31" fmla="*/ 1326464 h 2095500"/>
                  <a:gd name="connsiteX32" fmla="*/ 552492 w 1879600"/>
                  <a:gd name="connsiteY32" fmla="*/ 1729816 h 2095500"/>
                  <a:gd name="connsiteX33" fmla="*/ 746338 w 1879600"/>
                  <a:gd name="connsiteY33" fmla="*/ 1983365 h 2095500"/>
                  <a:gd name="connsiteX34" fmla="*/ 746338 w 1879600"/>
                  <a:gd name="connsiteY34" fmla="*/ 2057851 h 2095500"/>
                  <a:gd name="connsiteX35" fmla="*/ 707559 w 1879600"/>
                  <a:gd name="connsiteY35" fmla="*/ 2073497 h 2095500"/>
                  <a:gd name="connsiteX36" fmla="*/ 1458783 w 1879600"/>
                  <a:gd name="connsiteY36" fmla="*/ 1879606 h 2095500"/>
                  <a:gd name="connsiteX37" fmla="*/ 1134019 w 1879600"/>
                  <a:gd name="connsiteY37" fmla="*/ 1786388 h 2095500"/>
                  <a:gd name="connsiteX38" fmla="*/ 884629 w 1879600"/>
                  <a:gd name="connsiteY38" fmla="*/ 1326458 h 2095500"/>
                  <a:gd name="connsiteX39" fmla="*/ 937003 w 1879600"/>
                  <a:gd name="connsiteY39" fmla="*/ 1274070 h 2095500"/>
                  <a:gd name="connsiteX40" fmla="*/ 989391 w 1879600"/>
                  <a:gd name="connsiteY40" fmla="*/ 1326458 h 2095500"/>
                  <a:gd name="connsiteX41" fmla="*/ 1192655 w 1879600"/>
                  <a:gd name="connsiteY41" fmla="*/ 1699413 h 2095500"/>
                  <a:gd name="connsiteX42" fmla="*/ 1458783 w 1879600"/>
                  <a:gd name="connsiteY42" fmla="*/ 1773803 h 2095500"/>
                  <a:gd name="connsiteX43" fmla="*/ 1567755 w 1879600"/>
                  <a:gd name="connsiteY43" fmla="*/ 1763363 h 2095500"/>
                  <a:gd name="connsiteX44" fmla="*/ 1628531 w 1879600"/>
                  <a:gd name="connsiteY44" fmla="*/ 1806340 h 2095500"/>
                  <a:gd name="connsiteX45" fmla="*/ 1585555 w 1879600"/>
                  <a:gd name="connsiteY45" fmla="*/ 1867116 h 2095500"/>
                  <a:gd name="connsiteX46" fmla="*/ 1458783 w 1879600"/>
                  <a:gd name="connsiteY46" fmla="*/ 1879606 h 2095500"/>
                  <a:gd name="connsiteX47" fmla="*/ 1248217 w 1879600"/>
                  <a:gd name="connsiteY47" fmla="*/ 2095500 h 2095500"/>
                  <a:gd name="connsiteX48" fmla="*/ 1234596 w 1879600"/>
                  <a:gd name="connsiteY48" fmla="*/ 2093455 h 2095500"/>
                  <a:gd name="connsiteX49" fmla="*/ 844814 w 1879600"/>
                  <a:gd name="connsiteY49" fmla="*/ 1873364 h 2095500"/>
                  <a:gd name="connsiteX50" fmla="*/ 617459 w 1879600"/>
                  <a:gd name="connsiteY50" fmla="*/ 1326464 h 2095500"/>
                  <a:gd name="connsiteX51" fmla="*/ 940122 w 1879600"/>
                  <a:gd name="connsiteY51" fmla="*/ 1018381 h 2095500"/>
                  <a:gd name="connsiteX52" fmla="*/ 1262841 w 1879600"/>
                  <a:gd name="connsiteY52" fmla="*/ 1326464 h 2095500"/>
                  <a:gd name="connsiteX53" fmla="*/ 1480773 w 1879600"/>
                  <a:gd name="connsiteY53" fmla="*/ 1529677 h 2095500"/>
                  <a:gd name="connsiteX54" fmla="*/ 1698705 w 1879600"/>
                  <a:gd name="connsiteY54" fmla="*/ 1326464 h 2095500"/>
                  <a:gd name="connsiteX55" fmla="*/ 939093 w 1879600"/>
                  <a:gd name="connsiteY55" fmla="*/ 610845 h 2095500"/>
                  <a:gd name="connsiteX56" fmla="*/ 246549 w 1879600"/>
                  <a:gd name="connsiteY56" fmla="*/ 1033012 h 2095500"/>
                  <a:gd name="connsiteX57" fmla="*/ 184694 w 1879600"/>
                  <a:gd name="connsiteY57" fmla="*/ 1326458 h 2095500"/>
                  <a:gd name="connsiteX58" fmla="*/ 254937 w 1879600"/>
                  <a:gd name="connsiteY58" fmla="*/ 1704632 h 2095500"/>
                  <a:gd name="connsiteX59" fmla="*/ 224559 w 1879600"/>
                  <a:gd name="connsiteY59" fmla="*/ 1771758 h 2095500"/>
                  <a:gd name="connsiteX60" fmla="*/ 157484 w 1879600"/>
                  <a:gd name="connsiteY60" fmla="*/ 1741367 h 2095500"/>
                  <a:gd name="connsiteX61" fmla="*/ 81005 w 1879600"/>
                  <a:gd name="connsiteY61" fmla="*/ 1326458 h 2095500"/>
                  <a:gd name="connsiteX62" fmla="*/ 152271 w 1879600"/>
                  <a:gd name="connsiteY62" fmla="*/ 986968 h 2095500"/>
                  <a:gd name="connsiteX63" fmla="*/ 939105 w 1879600"/>
                  <a:gd name="connsiteY63" fmla="*/ 504990 h 2095500"/>
                  <a:gd name="connsiteX64" fmla="*/ 1803493 w 1879600"/>
                  <a:gd name="connsiteY64" fmla="*/ 1325442 h 2095500"/>
                  <a:gd name="connsiteX65" fmla="*/ 1480786 w 1879600"/>
                  <a:gd name="connsiteY65" fmla="*/ 1633423 h 2095500"/>
                  <a:gd name="connsiteX66" fmla="*/ 1158079 w 1879600"/>
                  <a:gd name="connsiteY66" fmla="*/ 1325442 h 2095500"/>
                  <a:gd name="connsiteX67" fmla="*/ 940134 w 1879600"/>
                  <a:gd name="connsiteY67" fmla="*/ 1122128 h 2095500"/>
                  <a:gd name="connsiteX68" fmla="*/ 722247 w 1879600"/>
                  <a:gd name="connsiteY68" fmla="*/ 1325442 h 2095500"/>
                  <a:gd name="connsiteX69" fmla="*/ 918138 w 1879600"/>
                  <a:gd name="connsiteY69" fmla="*/ 1797952 h 2095500"/>
                  <a:gd name="connsiteX70" fmla="*/ 1260809 w 1879600"/>
                  <a:gd name="connsiteY70" fmla="*/ 1991747 h 2095500"/>
                  <a:gd name="connsiteX71" fmla="*/ 1297442 w 1879600"/>
                  <a:gd name="connsiteY71" fmla="*/ 2055698 h 2095500"/>
                  <a:gd name="connsiteX72" fmla="*/ 1248217 w 1879600"/>
                  <a:gd name="connsiteY72"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79600" h="2095500">
                    <a:moveTo>
                      <a:pt x="1552090" y="258763"/>
                    </a:moveTo>
                    <a:cubicBezTo>
                      <a:pt x="1543708" y="258763"/>
                      <a:pt x="1535320" y="256718"/>
                      <a:pt x="1527941" y="252520"/>
                    </a:cubicBezTo>
                    <a:cubicBezTo>
                      <a:pt x="1326786" y="148774"/>
                      <a:pt x="1152853" y="104775"/>
                      <a:pt x="944319" y="104775"/>
                    </a:cubicBezTo>
                    <a:cubicBezTo>
                      <a:pt x="736915" y="104775"/>
                      <a:pt x="539900" y="153988"/>
                      <a:pt x="360754" y="252520"/>
                    </a:cubicBezTo>
                    <a:cubicBezTo>
                      <a:pt x="335620" y="266129"/>
                      <a:pt x="304156" y="256724"/>
                      <a:pt x="289475" y="231546"/>
                    </a:cubicBezTo>
                    <a:cubicBezTo>
                      <a:pt x="275867" y="206375"/>
                      <a:pt x="285284" y="173939"/>
                      <a:pt x="310455" y="160338"/>
                    </a:cubicBezTo>
                    <a:cubicBezTo>
                      <a:pt x="505324" y="54483"/>
                      <a:pt x="719072" y="0"/>
                      <a:pt x="944319" y="0"/>
                    </a:cubicBezTo>
                    <a:cubicBezTo>
                      <a:pt x="1167585" y="0"/>
                      <a:pt x="1362403" y="49213"/>
                      <a:pt x="1576137" y="159258"/>
                    </a:cubicBezTo>
                    <a:cubicBezTo>
                      <a:pt x="1602338" y="172866"/>
                      <a:pt x="1611748" y="204330"/>
                      <a:pt x="1598140" y="229445"/>
                    </a:cubicBezTo>
                    <a:cubicBezTo>
                      <a:pt x="1588730" y="248323"/>
                      <a:pt x="1570924" y="258763"/>
                      <a:pt x="1552090" y="258763"/>
                    </a:cubicBezTo>
                    <a:close/>
                    <a:moveTo>
                      <a:pt x="52709" y="808831"/>
                    </a:moveTo>
                    <a:cubicBezTo>
                      <a:pt x="42225" y="808831"/>
                      <a:pt x="31741" y="805713"/>
                      <a:pt x="22324" y="799427"/>
                    </a:cubicBezTo>
                    <a:cubicBezTo>
                      <a:pt x="-1774" y="782644"/>
                      <a:pt x="-6988" y="750215"/>
                      <a:pt x="9745" y="726116"/>
                    </a:cubicBezTo>
                    <a:cubicBezTo>
                      <a:pt x="113491" y="579444"/>
                      <a:pt x="245476" y="464179"/>
                      <a:pt x="402651" y="383502"/>
                    </a:cubicBezTo>
                    <a:cubicBezTo>
                      <a:pt x="731657" y="213754"/>
                      <a:pt x="1152859" y="212731"/>
                      <a:pt x="1482932" y="382429"/>
                    </a:cubicBezTo>
                    <a:cubicBezTo>
                      <a:pt x="1640101" y="463105"/>
                      <a:pt x="1772092" y="577291"/>
                      <a:pt x="1875838" y="722948"/>
                    </a:cubicBezTo>
                    <a:cubicBezTo>
                      <a:pt x="1892622" y="746017"/>
                      <a:pt x="1887306" y="779526"/>
                      <a:pt x="1863259" y="796309"/>
                    </a:cubicBezTo>
                    <a:cubicBezTo>
                      <a:pt x="1839110" y="813041"/>
                      <a:pt x="1806681" y="807822"/>
                      <a:pt x="1789898" y="783730"/>
                    </a:cubicBezTo>
                    <a:cubicBezTo>
                      <a:pt x="1695556" y="651682"/>
                      <a:pt x="1576144" y="547986"/>
                      <a:pt x="1434640" y="475698"/>
                    </a:cubicBezTo>
                    <a:cubicBezTo>
                      <a:pt x="1134025" y="321659"/>
                      <a:pt x="749463" y="321659"/>
                      <a:pt x="449819" y="476720"/>
                    </a:cubicBezTo>
                    <a:cubicBezTo>
                      <a:pt x="307337" y="550082"/>
                      <a:pt x="187881" y="654857"/>
                      <a:pt x="93590" y="786848"/>
                    </a:cubicBezTo>
                    <a:cubicBezTo>
                      <a:pt x="85196" y="801522"/>
                      <a:pt x="69492" y="808831"/>
                      <a:pt x="52709" y="808831"/>
                    </a:cubicBezTo>
                    <a:close/>
                    <a:moveTo>
                      <a:pt x="707559" y="2073497"/>
                    </a:moveTo>
                    <a:cubicBezTo>
                      <a:pt x="693938" y="2073497"/>
                      <a:pt x="680337" y="2068284"/>
                      <a:pt x="670875" y="2057845"/>
                    </a:cubicBezTo>
                    <a:cubicBezTo>
                      <a:pt x="579765" y="1966576"/>
                      <a:pt x="530496" y="1907946"/>
                      <a:pt x="460309" y="1781169"/>
                    </a:cubicBezTo>
                    <a:cubicBezTo>
                      <a:pt x="388014" y="1652245"/>
                      <a:pt x="350251" y="1495082"/>
                      <a:pt x="350251" y="1326464"/>
                    </a:cubicBezTo>
                    <a:cubicBezTo>
                      <a:pt x="350251" y="1015212"/>
                      <a:pt x="616386" y="761714"/>
                      <a:pt x="943309" y="761714"/>
                    </a:cubicBezTo>
                    <a:cubicBezTo>
                      <a:pt x="1270213" y="761714"/>
                      <a:pt x="1536348" y="1015212"/>
                      <a:pt x="1536348" y="1326464"/>
                    </a:cubicBezTo>
                    <a:cubicBezTo>
                      <a:pt x="1536348" y="1355731"/>
                      <a:pt x="1513221" y="1378852"/>
                      <a:pt x="1483955" y="1378852"/>
                    </a:cubicBezTo>
                    <a:cubicBezTo>
                      <a:pt x="1454592" y="1378852"/>
                      <a:pt x="1431573" y="1355731"/>
                      <a:pt x="1431573" y="1326464"/>
                    </a:cubicBezTo>
                    <a:cubicBezTo>
                      <a:pt x="1431573" y="1072915"/>
                      <a:pt x="1212613" y="866489"/>
                      <a:pt x="943309" y="866489"/>
                    </a:cubicBezTo>
                    <a:cubicBezTo>
                      <a:pt x="674050" y="866489"/>
                      <a:pt x="455026" y="1072915"/>
                      <a:pt x="455026" y="1326464"/>
                    </a:cubicBezTo>
                    <a:cubicBezTo>
                      <a:pt x="455026" y="1477289"/>
                      <a:pt x="488592" y="1616647"/>
                      <a:pt x="552492" y="1729816"/>
                    </a:cubicBezTo>
                    <a:cubicBezTo>
                      <a:pt x="619567" y="1850346"/>
                      <a:pt x="665662" y="1901705"/>
                      <a:pt x="746338" y="1983365"/>
                    </a:cubicBezTo>
                    <a:cubicBezTo>
                      <a:pt x="766240" y="2004339"/>
                      <a:pt x="766240" y="2036775"/>
                      <a:pt x="746338" y="2057851"/>
                    </a:cubicBezTo>
                    <a:cubicBezTo>
                      <a:pt x="734769" y="2068284"/>
                      <a:pt x="721161" y="2073497"/>
                      <a:pt x="707559" y="2073497"/>
                    </a:cubicBezTo>
                    <a:close/>
                    <a:moveTo>
                      <a:pt x="1458783" y="1879606"/>
                    </a:moveTo>
                    <a:cubicBezTo>
                      <a:pt x="1334158" y="1879606"/>
                      <a:pt x="1224068" y="1848295"/>
                      <a:pt x="1134019" y="1786388"/>
                    </a:cubicBezTo>
                    <a:cubicBezTo>
                      <a:pt x="977885" y="1680591"/>
                      <a:pt x="884629" y="1508798"/>
                      <a:pt x="884629" y="1326458"/>
                    </a:cubicBezTo>
                    <a:cubicBezTo>
                      <a:pt x="884629" y="1297096"/>
                      <a:pt x="907692" y="1274070"/>
                      <a:pt x="937003" y="1274070"/>
                    </a:cubicBezTo>
                    <a:cubicBezTo>
                      <a:pt x="966321" y="1274070"/>
                      <a:pt x="989391" y="1297096"/>
                      <a:pt x="989391" y="1326458"/>
                    </a:cubicBezTo>
                    <a:cubicBezTo>
                      <a:pt x="989391" y="1474216"/>
                      <a:pt x="1064861" y="1613573"/>
                      <a:pt x="1192655" y="1699413"/>
                    </a:cubicBezTo>
                    <a:cubicBezTo>
                      <a:pt x="1267038" y="1749761"/>
                      <a:pt x="1354008" y="1773803"/>
                      <a:pt x="1458783" y="1773803"/>
                    </a:cubicBezTo>
                    <a:cubicBezTo>
                      <a:pt x="1483948" y="1773803"/>
                      <a:pt x="1525909" y="1770736"/>
                      <a:pt x="1567755" y="1763363"/>
                    </a:cubicBezTo>
                    <a:cubicBezTo>
                      <a:pt x="1596102" y="1758150"/>
                      <a:pt x="1623318" y="1776971"/>
                      <a:pt x="1628531" y="1806340"/>
                    </a:cubicBezTo>
                    <a:cubicBezTo>
                      <a:pt x="1633751" y="1834578"/>
                      <a:pt x="1614917" y="1861795"/>
                      <a:pt x="1585555" y="1867116"/>
                    </a:cubicBezTo>
                    <a:cubicBezTo>
                      <a:pt x="1525909" y="1878584"/>
                      <a:pt x="1473515" y="1879606"/>
                      <a:pt x="1458783" y="1879606"/>
                    </a:cubicBezTo>
                    <a:close/>
                    <a:moveTo>
                      <a:pt x="1248217" y="2095500"/>
                    </a:moveTo>
                    <a:cubicBezTo>
                      <a:pt x="1244020" y="2095500"/>
                      <a:pt x="1238800" y="2094471"/>
                      <a:pt x="1234596" y="2093455"/>
                    </a:cubicBezTo>
                    <a:cubicBezTo>
                      <a:pt x="1067928" y="2047310"/>
                      <a:pt x="959006" y="1985505"/>
                      <a:pt x="844814" y="1873364"/>
                    </a:cubicBezTo>
                    <a:cubicBezTo>
                      <a:pt x="698136" y="1727765"/>
                      <a:pt x="617459" y="1533976"/>
                      <a:pt x="617459" y="1326464"/>
                    </a:cubicBezTo>
                    <a:cubicBezTo>
                      <a:pt x="617459" y="1156722"/>
                      <a:pt x="762036" y="1018381"/>
                      <a:pt x="940122" y="1018381"/>
                    </a:cubicBezTo>
                    <a:cubicBezTo>
                      <a:pt x="1118252" y="1018381"/>
                      <a:pt x="1262841" y="1156716"/>
                      <a:pt x="1262841" y="1326464"/>
                    </a:cubicBezTo>
                    <a:cubicBezTo>
                      <a:pt x="1262841" y="1438605"/>
                      <a:pt x="1360346" y="1529677"/>
                      <a:pt x="1480773" y="1529677"/>
                    </a:cubicBezTo>
                    <a:cubicBezTo>
                      <a:pt x="1601309" y="1529677"/>
                      <a:pt x="1698705" y="1438605"/>
                      <a:pt x="1698705" y="1326464"/>
                    </a:cubicBezTo>
                    <a:cubicBezTo>
                      <a:pt x="1698705" y="931463"/>
                      <a:pt x="1358193" y="610845"/>
                      <a:pt x="939093" y="610845"/>
                    </a:cubicBezTo>
                    <a:cubicBezTo>
                      <a:pt x="641551" y="610845"/>
                      <a:pt x="369123" y="776395"/>
                      <a:pt x="246549" y="1033012"/>
                    </a:cubicBezTo>
                    <a:cubicBezTo>
                      <a:pt x="205668" y="1117936"/>
                      <a:pt x="184694" y="1217492"/>
                      <a:pt x="184694" y="1326458"/>
                    </a:cubicBezTo>
                    <a:cubicBezTo>
                      <a:pt x="184694" y="1408113"/>
                      <a:pt x="192053" y="1537036"/>
                      <a:pt x="254937" y="1704632"/>
                    </a:cubicBezTo>
                    <a:cubicBezTo>
                      <a:pt x="265434" y="1731956"/>
                      <a:pt x="251769" y="1762347"/>
                      <a:pt x="224559" y="1771758"/>
                    </a:cubicBezTo>
                    <a:cubicBezTo>
                      <a:pt x="197286" y="1782197"/>
                      <a:pt x="166895" y="1767561"/>
                      <a:pt x="157484" y="1741367"/>
                    </a:cubicBezTo>
                    <a:cubicBezTo>
                      <a:pt x="106119" y="1604156"/>
                      <a:pt x="81005" y="1467866"/>
                      <a:pt x="81005" y="1326458"/>
                    </a:cubicBezTo>
                    <a:cubicBezTo>
                      <a:pt x="81005" y="1200709"/>
                      <a:pt x="105103" y="1086523"/>
                      <a:pt x="152271" y="986968"/>
                    </a:cubicBezTo>
                    <a:cubicBezTo>
                      <a:pt x="291621" y="694639"/>
                      <a:pt x="600682" y="504990"/>
                      <a:pt x="939105" y="504990"/>
                    </a:cubicBezTo>
                    <a:cubicBezTo>
                      <a:pt x="1415806" y="504990"/>
                      <a:pt x="1803493" y="872776"/>
                      <a:pt x="1803493" y="1325442"/>
                    </a:cubicBezTo>
                    <a:cubicBezTo>
                      <a:pt x="1803493" y="1495082"/>
                      <a:pt x="1658916" y="1633423"/>
                      <a:pt x="1480786" y="1633423"/>
                    </a:cubicBezTo>
                    <a:cubicBezTo>
                      <a:pt x="1302643" y="1633423"/>
                      <a:pt x="1158079" y="1495082"/>
                      <a:pt x="1158079" y="1325442"/>
                    </a:cubicBezTo>
                    <a:cubicBezTo>
                      <a:pt x="1158079" y="1213295"/>
                      <a:pt x="1060663" y="1122128"/>
                      <a:pt x="940134" y="1122128"/>
                    </a:cubicBezTo>
                    <a:cubicBezTo>
                      <a:pt x="819656" y="1122128"/>
                      <a:pt x="722247" y="1213288"/>
                      <a:pt x="722247" y="1325442"/>
                    </a:cubicBezTo>
                    <a:cubicBezTo>
                      <a:pt x="722247" y="1504499"/>
                      <a:pt x="791360" y="1672196"/>
                      <a:pt x="918138" y="1797952"/>
                    </a:cubicBezTo>
                    <a:cubicBezTo>
                      <a:pt x="1017699" y="1896383"/>
                      <a:pt x="1113051" y="1950923"/>
                      <a:pt x="1260809" y="1991747"/>
                    </a:cubicBezTo>
                    <a:cubicBezTo>
                      <a:pt x="1289041" y="1999107"/>
                      <a:pt x="1304808" y="2028381"/>
                      <a:pt x="1297442" y="2055698"/>
                    </a:cubicBezTo>
                    <a:cubicBezTo>
                      <a:pt x="1292210" y="2079746"/>
                      <a:pt x="1270207" y="2095500"/>
                      <a:pt x="1248217" y="2095500"/>
                    </a:cubicBez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107" name="TextBox 106">
              <a:extLst>
                <a:ext uri="{FF2B5EF4-FFF2-40B4-BE49-F238E27FC236}">
                  <a16:creationId xmlns:a16="http://schemas.microsoft.com/office/drawing/2014/main" id="{A9CE2742-BA89-D94D-BEAE-974170248838}"/>
                </a:ext>
              </a:extLst>
            </p:cNvPr>
            <p:cNvSpPr txBox="1"/>
            <p:nvPr userDrawn="1"/>
          </p:nvSpPr>
          <p:spPr>
            <a:xfrm>
              <a:off x="6905187" y="2834873"/>
              <a:ext cx="1683474" cy="523220"/>
            </a:xfrm>
            <a:prstGeom prst="rect">
              <a:avLst/>
            </a:prstGeom>
            <a:noFill/>
          </p:spPr>
          <p:txBody>
            <a:bodyPr wrap="none" rtlCol="0">
              <a:spAutoFit/>
            </a:bodyPr>
            <a:lstStyle/>
            <a:p>
              <a:pPr algn="ctr"/>
              <a:r>
                <a:rPr lang="en-US" sz="1400" b="1" dirty="0">
                  <a:solidFill>
                    <a:schemeClr val="bg1"/>
                  </a:solidFill>
                </a:rPr>
                <a:t>Collaborative </a:t>
              </a:r>
              <a:br>
                <a:rPr lang="en-US" sz="1400" b="1" dirty="0">
                  <a:solidFill>
                    <a:schemeClr val="bg1"/>
                  </a:solidFill>
                </a:rPr>
              </a:br>
              <a:r>
                <a:rPr lang="en-US" sz="1400" b="1" dirty="0">
                  <a:solidFill>
                    <a:schemeClr val="bg1"/>
                  </a:solidFill>
                </a:rPr>
                <a:t>Strategy Process</a:t>
              </a:r>
            </a:p>
          </p:txBody>
        </p:sp>
      </p:grpSp>
      <p:grpSp>
        <p:nvGrpSpPr>
          <p:cNvPr id="110" name="Group 109">
            <a:extLst>
              <a:ext uri="{FF2B5EF4-FFF2-40B4-BE49-F238E27FC236}">
                <a16:creationId xmlns:a16="http://schemas.microsoft.com/office/drawing/2014/main" id="{6D4BB94E-E674-C547-AF80-37E79C608402}"/>
              </a:ext>
            </a:extLst>
          </p:cNvPr>
          <p:cNvGrpSpPr>
            <a:grpSpLocks noChangeAspect="1"/>
          </p:cNvGrpSpPr>
          <p:nvPr userDrawn="1"/>
        </p:nvGrpSpPr>
        <p:grpSpPr>
          <a:xfrm>
            <a:off x="8442473" y="4437344"/>
            <a:ext cx="2088000" cy="2088000"/>
            <a:chOff x="5131514" y="4412654"/>
            <a:chExt cx="1980000" cy="1980000"/>
          </a:xfrm>
        </p:grpSpPr>
        <p:grpSp>
          <p:nvGrpSpPr>
            <p:cNvPr id="36" name="Graphic 34">
              <a:extLst>
                <a:ext uri="{FF2B5EF4-FFF2-40B4-BE49-F238E27FC236}">
                  <a16:creationId xmlns:a16="http://schemas.microsoft.com/office/drawing/2014/main" id="{51C3066F-BAF9-6E4C-8DF9-62845DED0E0F}"/>
                </a:ext>
              </a:extLst>
            </p:cNvPr>
            <p:cNvGrpSpPr>
              <a:grpSpLocks noChangeAspect="1"/>
            </p:cNvGrpSpPr>
            <p:nvPr/>
          </p:nvGrpSpPr>
          <p:grpSpPr>
            <a:xfrm>
              <a:off x="5131514" y="4412654"/>
              <a:ext cx="1980000" cy="1980000"/>
              <a:chOff x="5091000" y="2424000"/>
              <a:chExt cx="5238750" cy="5238750"/>
            </a:xfrm>
          </p:grpSpPr>
          <p:sp>
            <p:nvSpPr>
              <p:cNvPr id="39" name="Freeform 38">
                <a:extLst>
                  <a:ext uri="{FF2B5EF4-FFF2-40B4-BE49-F238E27FC236}">
                    <a16:creationId xmlns:a16="http://schemas.microsoft.com/office/drawing/2014/main" id="{2C5531DF-9FEB-9341-82AD-1F795DBD6581}"/>
                  </a:ext>
                </a:extLst>
              </p:cNvPr>
              <p:cNvSpPr>
                <a:spLocks noChangeAspect="1"/>
              </p:cNvSpPr>
              <p:nvPr/>
            </p:nvSpPr>
            <p:spPr>
              <a:xfrm>
                <a:off x="5091000" y="24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40" name="Freeform 39">
                <a:extLst>
                  <a:ext uri="{FF2B5EF4-FFF2-40B4-BE49-F238E27FC236}">
                    <a16:creationId xmlns:a16="http://schemas.microsoft.com/office/drawing/2014/main" id="{0318C9D6-6B8C-0541-A080-25E378924640}"/>
                  </a:ext>
                </a:extLst>
              </p:cNvPr>
              <p:cNvSpPr/>
              <p:nvPr/>
            </p:nvSpPr>
            <p:spPr>
              <a:xfrm>
                <a:off x="5878400" y="32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dirty="0">
                  <a:solidFill>
                    <a:schemeClr val="bg1"/>
                  </a:solidFill>
                </a:endParaRPr>
              </a:p>
            </p:txBody>
          </p:sp>
          <p:sp>
            <p:nvSpPr>
              <p:cNvPr id="41" name="Freeform 40">
                <a:extLst>
                  <a:ext uri="{FF2B5EF4-FFF2-40B4-BE49-F238E27FC236}">
                    <a16:creationId xmlns:a16="http://schemas.microsoft.com/office/drawing/2014/main" id="{12DDAA7D-4F8B-A542-AE77-F535592A3D4E}"/>
                  </a:ext>
                </a:extLst>
              </p:cNvPr>
              <p:cNvSpPr/>
              <p:nvPr/>
            </p:nvSpPr>
            <p:spPr>
              <a:xfrm>
                <a:off x="6662625" y="3210609"/>
                <a:ext cx="2095500" cy="2095500"/>
              </a:xfrm>
              <a:custGeom>
                <a:avLst/>
                <a:gdLst>
                  <a:gd name="connsiteX0" fmla="*/ 1111250 w 2222500"/>
                  <a:gd name="connsiteY0" fmla="*/ 0 h 2222500"/>
                  <a:gd name="connsiteX1" fmla="*/ 0 w 2222500"/>
                  <a:gd name="connsiteY1" fmla="*/ 1111250 h 2222500"/>
                  <a:gd name="connsiteX2" fmla="*/ 1111250 w 2222500"/>
                  <a:gd name="connsiteY2" fmla="*/ 2222500 h 2222500"/>
                  <a:gd name="connsiteX3" fmla="*/ 2222500 w 2222500"/>
                  <a:gd name="connsiteY3" fmla="*/ 1111250 h 2222500"/>
                  <a:gd name="connsiteX4" fmla="*/ 1111250 w 2222500"/>
                  <a:gd name="connsiteY4" fmla="*/ 0 h 2222500"/>
                  <a:gd name="connsiteX5" fmla="*/ 1000125 w 2222500"/>
                  <a:gd name="connsiteY5" fmla="*/ 1992440 h 2222500"/>
                  <a:gd name="connsiteX6" fmla="*/ 222250 w 2222500"/>
                  <a:gd name="connsiteY6" fmla="*/ 1111250 h 2222500"/>
                  <a:gd name="connsiteX7" fmla="*/ 245586 w 2222500"/>
                  <a:gd name="connsiteY7" fmla="*/ 912336 h 2222500"/>
                  <a:gd name="connsiteX8" fmla="*/ 777875 w 2222500"/>
                  <a:gd name="connsiteY8" fmla="*/ 1444625 h 2222500"/>
                  <a:gd name="connsiteX9" fmla="*/ 777875 w 2222500"/>
                  <a:gd name="connsiteY9" fmla="*/ 1555750 h 2222500"/>
                  <a:gd name="connsiteX10" fmla="*/ 1000125 w 2222500"/>
                  <a:gd name="connsiteY10" fmla="*/ 1778000 h 2222500"/>
                  <a:gd name="connsiteX11" fmla="*/ 1000125 w 2222500"/>
                  <a:gd name="connsiteY11" fmla="*/ 1992440 h 2222500"/>
                  <a:gd name="connsiteX12" fmla="*/ 1766932 w 2222500"/>
                  <a:gd name="connsiteY12" fmla="*/ 1710284 h 2222500"/>
                  <a:gd name="connsiteX13" fmla="*/ 1555750 w 2222500"/>
                  <a:gd name="connsiteY13" fmla="*/ 1555750 h 2222500"/>
                  <a:gd name="connsiteX14" fmla="*/ 1444625 w 2222500"/>
                  <a:gd name="connsiteY14" fmla="*/ 1555750 h 2222500"/>
                  <a:gd name="connsiteX15" fmla="*/ 1444625 w 2222500"/>
                  <a:gd name="connsiteY15" fmla="*/ 1222375 h 2222500"/>
                  <a:gd name="connsiteX16" fmla="*/ 1333500 w 2222500"/>
                  <a:gd name="connsiteY16" fmla="*/ 1111250 h 2222500"/>
                  <a:gd name="connsiteX17" fmla="*/ 666750 w 2222500"/>
                  <a:gd name="connsiteY17" fmla="*/ 1111250 h 2222500"/>
                  <a:gd name="connsiteX18" fmla="*/ 666750 w 2222500"/>
                  <a:gd name="connsiteY18" fmla="*/ 889000 h 2222500"/>
                  <a:gd name="connsiteX19" fmla="*/ 889000 w 2222500"/>
                  <a:gd name="connsiteY19" fmla="*/ 889000 h 2222500"/>
                  <a:gd name="connsiteX20" fmla="*/ 1000125 w 2222500"/>
                  <a:gd name="connsiteY20" fmla="*/ 777875 h 2222500"/>
                  <a:gd name="connsiteX21" fmla="*/ 1000125 w 2222500"/>
                  <a:gd name="connsiteY21" fmla="*/ 555625 h 2222500"/>
                  <a:gd name="connsiteX22" fmla="*/ 1222375 w 2222500"/>
                  <a:gd name="connsiteY22" fmla="*/ 555625 h 2222500"/>
                  <a:gd name="connsiteX23" fmla="*/ 1444625 w 2222500"/>
                  <a:gd name="connsiteY23" fmla="*/ 333375 h 2222500"/>
                  <a:gd name="connsiteX24" fmla="*/ 1444625 w 2222500"/>
                  <a:gd name="connsiteY24" fmla="*/ 287795 h 2222500"/>
                  <a:gd name="connsiteX25" fmla="*/ 2000250 w 2222500"/>
                  <a:gd name="connsiteY25" fmla="*/ 1111250 h 2222500"/>
                  <a:gd name="connsiteX26" fmla="*/ 1766932 w 2222500"/>
                  <a:gd name="connsiteY26" fmla="*/ 1710284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22500" h="2222500">
                    <a:moveTo>
                      <a:pt x="1111250" y="0"/>
                    </a:moveTo>
                    <a:cubicBezTo>
                      <a:pt x="497840" y="0"/>
                      <a:pt x="0" y="497891"/>
                      <a:pt x="0" y="1111250"/>
                    </a:cubicBezTo>
                    <a:cubicBezTo>
                      <a:pt x="0" y="1724609"/>
                      <a:pt x="497840" y="2222500"/>
                      <a:pt x="1111250" y="2222500"/>
                    </a:cubicBezTo>
                    <a:cubicBezTo>
                      <a:pt x="1724609" y="2222500"/>
                      <a:pt x="2222500" y="1724609"/>
                      <a:pt x="2222500" y="1111250"/>
                    </a:cubicBezTo>
                    <a:cubicBezTo>
                      <a:pt x="2222500" y="497891"/>
                      <a:pt x="1724609" y="0"/>
                      <a:pt x="1111250" y="0"/>
                    </a:cubicBezTo>
                    <a:close/>
                    <a:moveTo>
                      <a:pt x="1000125" y="1992440"/>
                    </a:moveTo>
                    <a:cubicBezTo>
                      <a:pt x="561162" y="1937957"/>
                      <a:pt x="222250" y="1564646"/>
                      <a:pt x="222250" y="1111250"/>
                    </a:cubicBezTo>
                    <a:cubicBezTo>
                      <a:pt x="222250" y="1042333"/>
                      <a:pt x="231146" y="976789"/>
                      <a:pt x="245586" y="912336"/>
                    </a:cubicBezTo>
                    <a:lnTo>
                      <a:pt x="777875" y="1444625"/>
                    </a:lnTo>
                    <a:lnTo>
                      <a:pt x="777875" y="1555750"/>
                    </a:lnTo>
                    <a:cubicBezTo>
                      <a:pt x="777875" y="1677943"/>
                      <a:pt x="877881" y="1778000"/>
                      <a:pt x="1000125" y="1778000"/>
                    </a:cubicBezTo>
                    <a:lnTo>
                      <a:pt x="1000125" y="1992440"/>
                    </a:lnTo>
                    <a:close/>
                    <a:moveTo>
                      <a:pt x="1766932" y="1710284"/>
                    </a:moveTo>
                    <a:cubicBezTo>
                      <a:pt x="1738065" y="1620209"/>
                      <a:pt x="1655807" y="1555750"/>
                      <a:pt x="1555750" y="1555750"/>
                    </a:cubicBezTo>
                    <a:lnTo>
                      <a:pt x="1444625" y="1555750"/>
                    </a:lnTo>
                    <a:lnTo>
                      <a:pt x="1444625" y="1222375"/>
                    </a:lnTo>
                    <a:cubicBezTo>
                      <a:pt x="1444625" y="1161275"/>
                      <a:pt x="1394600" y="1111250"/>
                      <a:pt x="1333500" y="1111250"/>
                    </a:cubicBezTo>
                    <a:lnTo>
                      <a:pt x="666750" y="1111250"/>
                    </a:lnTo>
                    <a:lnTo>
                      <a:pt x="666750" y="889000"/>
                    </a:lnTo>
                    <a:lnTo>
                      <a:pt x="889000" y="889000"/>
                    </a:lnTo>
                    <a:cubicBezTo>
                      <a:pt x="950100" y="889000"/>
                      <a:pt x="1000125" y="838975"/>
                      <a:pt x="1000125" y="777875"/>
                    </a:cubicBezTo>
                    <a:lnTo>
                      <a:pt x="1000125" y="555625"/>
                    </a:lnTo>
                    <a:lnTo>
                      <a:pt x="1222375" y="555625"/>
                    </a:lnTo>
                    <a:cubicBezTo>
                      <a:pt x="1344568" y="555625"/>
                      <a:pt x="1444625" y="455568"/>
                      <a:pt x="1444625" y="333375"/>
                    </a:cubicBezTo>
                    <a:lnTo>
                      <a:pt x="1444625" y="287795"/>
                    </a:lnTo>
                    <a:cubicBezTo>
                      <a:pt x="1770190" y="420084"/>
                      <a:pt x="2000250" y="739026"/>
                      <a:pt x="2000250" y="1111250"/>
                    </a:cubicBezTo>
                    <a:cubicBezTo>
                      <a:pt x="2000250" y="1342396"/>
                      <a:pt x="1911369" y="1552384"/>
                      <a:pt x="1766932" y="1710284"/>
                    </a:cubicBez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109" name="TextBox 108">
              <a:extLst>
                <a:ext uri="{FF2B5EF4-FFF2-40B4-BE49-F238E27FC236}">
                  <a16:creationId xmlns:a16="http://schemas.microsoft.com/office/drawing/2014/main" id="{85324F42-F81F-CB47-B476-A5B9AC61B14F}"/>
                </a:ext>
              </a:extLst>
            </p:cNvPr>
            <p:cNvSpPr txBox="1"/>
            <p:nvPr userDrawn="1"/>
          </p:nvSpPr>
          <p:spPr>
            <a:xfrm>
              <a:off x="5500992" y="5588366"/>
              <a:ext cx="1241044" cy="523220"/>
            </a:xfrm>
            <a:prstGeom prst="rect">
              <a:avLst/>
            </a:prstGeom>
            <a:noFill/>
          </p:spPr>
          <p:txBody>
            <a:bodyPr wrap="none" rtlCol="0">
              <a:spAutoFit/>
            </a:bodyPr>
            <a:lstStyle/>
            <a:p>
              <a:pPr algn="ctr"/>
              <a:r>
                <a:rPr lang="en-US" sz="1400" b="1" dirty="0">
                  <a:solidFill>
                    <a:schemeClr val="bg1"/>
                  </a:solidFill>
                </a:rPr>
                <a:t>Voice of the</a:t>
              </a:r>
              <a:br>
                <a:rPr lang="en-US" sz="1400" b="1" dirty="0">
                  <a:solidFill>
                    <a:schemeClr val="bg1"/>
                  </a:solidFill>
                </a:rPr>
              </a:br>
              <a:r>
                <a:rPr lang="en-US" sz="1400" b="1" dirty="0">
                  <a:solidFill>
                    <a:schemeClr val="bg1"/>
                  </a:solidFill>
                </a:rPr>
                <a:t>Customer</a:t>
              </a:r>
            </a:p>
          </p:txBody>
        </p:sp>
      </p:grpSp>
      <p:grpSp>
        <p:nvGrpSpPr>
          <p:cNvPr id="112" name="Group 111">
            <a:extLst>
              <a:ext uri="{FF2B5EF4-FFF2-40B4-BE49-F238E27FC236}">
                <a16:creationId xmlns:a16="http://schemas.microsoft.com/office/drawing/2014/main" id="{3D7E657C-C63B-0748-A43C-1BBD6A5C312E}"/>
              </a:ext>
            </a:extLst>
          </p:cNvPr>
          <p:cNvGrpSpPr>
            <a:grpSpLocks noChangeAspect="1"/>
          </p:cNvGrpSpPr>
          <p:nvPr userDrawn="1"/>
        </p:nvGrpSpPr>
        <p:grpSpPr>
          <a:xfrm>
            <a:off x="5051998" y="4414523"/>
            <a:ext cx="2088000" cy="2088000"/>
            <a:chOff x="2859661" y="4250474"/>
            <a:chExt cx="1980000" cy="1980000"/>
          </a:xfrm>
        </p:grpSpPr>
        <p:grpSp>
          <p:nvGrpSpPr>
            <p:cNvPr id="42" name="Graphic 32">
              <a:extLst>
                <a:ext uri="{FF2B5EF4-FFF2-40B4-BE49-F238E27FC236}">
                  <a16:creationId xmlns:a16="http://schemas.microsoft.com/office/drawing/2014/main" id="{3B40A0E3-A9DE-414B-85CE-2AFADD3EF9CF}"/>
                </a:ext>
              </a:extLst>
            </p:cNvPr>
            <p:cNvGrpSpPr>
              <a:grpSpLocks noChangeAspect="1"/>
            </p:cNvGrpSpPr>
            <p:nvPr/>
          </p:nvGrpSpPr>
          <p:grpSpPr>
            <a:xfrm>
              <a:off x="2859661" y="4250474"/>
              <a:ext cx="1980000" cy="1980000"/>
              <a:chOff x="4941000" y="2274000"/>
              <a:chExt cx="5238750" cy="5238750"/>
            </a:xfrm>
          </p:grpSpPr>
          <p:sp>
            <p:nvSpPr>
              <p:cNvPr id="45" name="Freeform 44">
                <a:extLst>
                  <a:ext uri="{FF2B5EF4-FFF2-40B4-BE49-F238E27FC236}">
                    <a16:creationId xmlns:a16="http://schemas.microsoft.com/office/drawing/2014/main" id="{F1F25974-CCCD-0245-9999-C36405BD6949}"/>
                  </a:ext>
                </a:extLst>
              </p:cNvPr>
              <p:cNvSpPr>
                <a:spLocks noChangeAspect="1"/>
              </p:cNvSpPr>
              <p:nvPr/>
            </p:nvSpPr>
            <p:spPr>
              <a:xfrm>
                <a:off x="4941000" y="22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46" name="Freeform 45">
                <a:extLst>
                  <a:ext uri="{FF2B5EF4-FFF2-40B4-BE49-F238E27FC236}">
                    <a16:creationId xmlns:a16="http://schemas.microsoft.com/office/drawing/2014/main" id="{B34B813B-88C5-D346-9FC9-0C250E5AA9C6}"/>
                  </a:ext>
                </a:extLst>
              </p:cNvPr>
              <p:cNvSpPr/>
              <p:nvPr/>
            </p:nvSpPr>
            <p:spPr>
              <a:xfrm>
                <a:off x="5728400" y="30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dirty="0">
                  <a:solidFill>
                    <a:schemeClr val="bg1"/>
                  </a:solidFill>
                </a:endParaRPr>
              </a:p>
            </p:txBody>
          </p:sp>
          <p:sp>
            <p:nvSpPr>
              <p:cNvPr id="47" name="Freeform 46">
                <a:extLst>
                  <a:ext uri="{FF2B5EF4-FFF2-40B4-BE49-F238E27FC236}">
                    <a16:creationId xmlns:a16="http://schemas.microsoft.com/office/drawing/2014/main" id="{01628DD4-A2BD-8A42-BB87-FE095D3D26BE}"/>
                  </a:ext>
                </a:extLst>
              </p:cNvPr>
              <p:cNvSpPr>
                <a:spLocks noChangeAspect="1"/>
              </p:cNvSpPr>
              <p:nvPr/>
            </p:nvSpPr>
            <p:spPr>
              <a:xfrm>
                <a:off x="6679312" y="2712150"/>
                <a:ext cx="1762125" cy="2308384"/>
              </a:xfrm>
              <a:custGeom>
                <a:avLst/>
                <a:gdLst>
                  <a:gd name="connsiteX0" fmla="*/ 952500 w 1905000"/>
                  <a:gd name="connsiteY0" fmla="*/ 1905000 h 2495550"/>
                  <a:gd name="connsiteX1" fmla="*/ 1190625 w 1905000"/>
                  <a:gd name="connsiteY1" fmla="*/ 1666875 h 2495550"/>
                  <a:gd name="connsiteX2" fmla="*/ 952500 w 1905000"/>
                  <a:gd name="connsiteY2" fmla="*/ 1428750 h 2495550"/>
                  <a:gd name="connsiteX3" fmla="*/ 714375 w 1905000"/>
                  <a:gd name="connsiteY3" fmla="*/ 1666875 h 2495550"/>
                  <a:gd name="connsiteX4" fmla="*/ 952500 w 1905000"/>
                  <a:gd name="connsiteY4" fmla="*/ 1905000 h 2495550"/>
                  <a:gd name="connsiteX5" fmla="*/ 1666875 w 1905000"/>
                  <a:gd name="connsiteY5" fmla="*/ 833438 h 2495550"/>
                  <a:gd name="connsiteX6" fmla="*/ 1547813 w 1905000"/>
                  <a:gd name="connsiteY6" fmla="*/ 833438 h 2495550"/>
                  <a:gd name="connsiteX7" fmla="*/ 1547813 w 1905000"/>
                  <a:gd name="connsiteY7" fmla="*/ 595313 h 2495550"/>
                  <a:gd name="connsiteX8" fmla="*/ 952500 w 1905000"/>
                  <a:gd name="connsiteY8" fmla="*/ 0 h 2495550"/>
                  <a:gd name="connsiteX9" fmla="*/ 357188 w 1905000"/>
                  <a:gd name="connsiteY9" fmla="*/ 595313 h 2495550"/>
                  <a:gd name="connsiteX10" fmla="*/ 583393 w 1905000"/>
                  <a:gd name="connsiteY10" fmla="*/ 595313 h 2495550"/>
                  <a:gd name="connsiteX11" fmla="*/ 952500 w 1905000"/>
                  <a:gd name="connsiteY11" fmla="*/ 226270 h 2495550"/>
                  <a:gd name="connsiteX12" fmla="*/ 1321543 w 1905000"/>
                  <a:gd name="connsiteY12" fmla="*/ 595313 h 2495550"/>
                  <a:gd name="connsiteX13" fmla="*/ 1321543 w 1905000"/>
                  <a:gd name="connsiteY13" fmla="*/ 833438 h 2495550"/>
                  <a:gd name="connsiteX14" fmla="*/ 238125 w 1905000"/>
                  <a:gd name="connsiteY14" fmla="*/ 833438 h 2495550"/>
                  <a:gd name="connsiteX15" fmla="*/ 0 w 1905000"/>
                  <a:gd name="connsiteY15" fmla="*/ 1071563 h 2495550"/>
                  <a:gd name="connsiteX16" fmla="*/ 0 w 1905000"/>
                  <a:gd name="connsiteY16" fmla="*/ 2262188 h 2495550"/>
                  <a:gd name="connsiteX17" fmla="*/ 238125 w 1905000"/>
                  <a:gd name="connsiteY17" fmla="*/ 2500313 h 2495550"/>
                  <a:gd name="connsiteX18" fmla="*/ 1666875 w 1905000"/>
                  <a:gd name="connsiteY18" fmla="*/ 2500313 h 2495550"/>
                  <a:gd name="connsiteX19" fmla="*/ 1905000 w 1905000"/>
                  <a:gd name="connsiteY19" fmla="*/ 2262188 h 2495550"/>
                  <a:gd name="connsiteX20" fmla="*/ 1905000 w 1905000"/>
                  <a:gd name="connsiteY20" fmla="*/ 1071563 h 2495550"/>
                  <a:gd name="connsiteX21" fmla="*/ 1666875 w 1905000"/>
                  <a:gd name="connsiteY21" fmla="*/ 833438 h 2495550"/>
                  <a:gd name="connsiteX22" fmla="*/ 1666875 w 1905000"/>
                  <a:gd name="connsiteY22" fmla="*/ 2262188 h 2495550"/>
                  <a:gd name="connsiteX23" fmla="*/ 238125 w 1905000"/>
                  <a:gd name="connsiteY23" fmla="*/ 2262188 h 2495550"/>
                  <a:gd name="connsiteX24" fmla="*/ 238125 w 1905000"/>
                  <a:gd name="connsiteY24" fmla="*/ 1071563 h 2495550"/>
                  <a:gd name="connsiteX25" fmla="*/ 1666875 w 1905000"/>
                  <a:gd name="connsiteY25" fmla="*/ 1071563 h 2495550"/>
                  <a:gd name="connsiteX26" fmla="*/ 1666875 w 1905000"/>
                  <a:gd name="connsiteY26" fmla="*/ 2262188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000" h="2495550">
                    <a:moveTo>
                      <a:pt x="952500" y="1905000"/>
                    </a:moveTo>
                    <a:cubicBezTo>
                      <a:pt x="1083418" y="1905000"/>
                      <a:pt x="1190625" y="1797793"/>
                      <a:pt x="1190625" y="1666875"/>
                    </a:cubicBezTo>
                    <a:cubicBezTo>
                      <a:pt x="1190625" y="1535957"/>
                      <a:pt x="1083418" y="1428750"/>
                      <a:pt x="952500" y="1428750"/>
                    </a:cubicBezTo>
                    <a:cubicBezTo>
                      <a:pt x="821518" y="1428750"/>
                      <a:pt x="714375" y="1535957"/>
                      <a:pt x="714375" y="1666875"/>
                    </a:cubicBezTo>
                    <a:cubicBezTo>
                      <a:pt x="714375" y="1797793"/>
                      <a:pt x="821518" y="1905000"/>
                      <a:pt x="952500" y="1905000"/>
                    </a:cubicBezTo>
                    <a:close/>
                    <a:moveTo>
                      <a:pt x="1666875" y="833438"/>
                    </a:moveTo>
                    <a:lnTo>
                      <a:pt x="1547813" y="833438"/>
                    </a:lnTo>
                    <a:lnTo>
                      <a:pt x="1547813" y="595313"/>
                    </a:lnTo>
                    <a:cubicBezTo>
                      <a:pt x="1547813" y="266725"/>
                      <a:pt x="1281087" y="0"/>
                      <a:pt x="952500" y="0"/>
                    </a:cubicBezTo>
                    <a:cubicBezTo>
                      <a:pt x="623913" y="0"/>
                      <a:pt x="357188" y="266725"/>
                      <a:pt x="357188" y="595313"/>
                    </a:cubicBezTo>
                    <a:lnTo>
                      <a:pt x="583393" y="595313"/>
                    </a:lnTo>
                    <a:cubicBezTo>
                      <a:pt x="583393" y="391719"/>
                      <a:pt x="748906" y="226270"/>
                      <a:pt x="952500" y="226270"/>
                    </a:cubicBezTo>
                    <a:cubicBezTo>
                      <a:pt x="1156094" y="226270"/>
                      <a:pt x="1321543" y="391725"/>
                      <a:pt x="1321543" y="595313"/>
                    </a:cubicBezTo>
                    <a:lnTo>
                      <a:pt x="1321543" y="833438"/>
                    </a:lnTo>
                    <a:lnTo>
                      <a:pt x="238125" y="833438"/>
                    </a:lnTo>
                    <a:cubicBezTo>
                      <a:pt x="107143" y="833438"/>
                      <a:pt x="0" y="940645"/>
                      <a:pt x="0" y="1071563"/>
                    </a:cubicBezTo>
                    <a:lnTo>
                      <a:pt x="0" y="2262188"/>
                    </a:lnTo>
                    <a:cubicBezTo>
                      <a:pt x="0" y="2393106"/>
                      <a:pt x="107143" y="2500313"/>
                      <a:pt x="238125" y="2500313"/>
                    </a:cubicBezTo>
                    <a:lnTo>
                      <a:pt x="1666875" y="2500313"/>
                    </a:lnTo>
                    <a:cubicBezTo>
                      <a:pt x="1797793" y="2500313"/>
                      <a:pt x="1905000" y="2393106"/>
                      <a:pt x="1905000" y="2262188"/>
                    </a:cubicBezTo>
                    <a:lnTo>
                      <a:pt x="1905000" y="1071563"/>
                    </a:lnTo>
                    <a:cubicBezTo>
                      <a:pt x="1905000" y="940645"/>
                      <a:pt x="1797793" y="833438"/>
                      <a:pt x="1666875" y="833438"/>
                    </a:cubicBezTo>
                    <a:close/>
                    <a:moveTo>
                      <a:pt x="1666875" y="2262188"/>
                    </a:moveTo>
                    <a:lnTo>
                      <a:pt x="238125" y="2262188"/>
                    </a:lnTo>
                    <a:lnTo>
                      <a:pt x="238125" y="1071563"/>
                    </a:lnTo>
                    <a:lnTo>
                      <a:pt x="1666875" y="1071563"/>
                    </a:lnTo>
                    <a:lnTo>
                      <a:pt x="1666875" y="2262188"/>
                    </a:ln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111" name="TextBox 110">
              <a:extLst>
                <a:ext uri="{FF2B5EF4-FFF2-40B4-BE49-F238E27FC236}">
                  <a16:creationId xmlns:a16="http://schemas.microsoft.com/office/drawing/2014/main" id="{2B53E398-8ACD-F641-8052-1B76E017B988}"/>
                </a:ext>
              </a:extLst>
            </p:cNvPr>
            <p:cNvSpPr txBox="1"/>
            <p:nvPr userDrawn="1"/>
          </p:nvSpPr>
          <p:spPr>
            <a:xfrm>
              <a:off x="3267762" y="5405976"/>
              <a:ext cx="1176924" cy="523220"/>
            </a:xfrm>
            <a:prstGeom prst="rect">
              <a:avLst/>
            </a:prstGeom>
            <a:noFill/>
          </p:spPr>
          <p:txBody>
            <a:bodyPr wrap="none" rtlCol="0">
              <a:spAutoFit/>
            </a:bodyPr>
            <a:lstStyle/>
            <a:p>
              <a:pPr algn="ctr"/>
              <a:r>
                <a:rPr lang="en-US" sz="1400" b="1" dirty="0">
                  <a:solidFill>
                    <a:schemeClr val="bg1"/>
                  </a:solidFill>
                </a:rPr>
                <a:t>Open </a:t>
              </a:r>
              <a:br>
                <a:rPr lang="en-US" sz="1400" b="1" dirty="0">
                  <a:solidFill>
                    <a:schemeClr val="bg1"/>
                  </a:solidFill>
                </a:rPr>
              </a:br>
              <a:r>
                <a:rPr lang="en-US" sz="1400" b="1" dirty="0">
                  <a:solidFill>
                    <a:schemeClr val="bg1"/>
                  </a:solidFill>
                </a:rPr>
                <a:t>Innovation</a:t>
              </a:r>
            </a:p>
          </p:txBody>
        </p:sp>
      </p:grpSp>
      <p:grpSp>
        <p:nvGrpSpPr>
          <p:cNvPr id="114" name="Group 113">
            <a:extLst>
              <a:ext uri="{FF2B5EF4-FFF2-40B4-BE49-F238E27FC236}">
                <a16:creationId xmlns:a16="http://schemas.microsoft.com/office/drawing/2014/main" id="{7E2F403F-EF70-1345-8D65-6DE9CF836FB3}"/>
              </a:ext>
            </a:extLst>
          </p:cNvPr>
          <p:cNvGrpSpPr>
            <a:grpSpLocks noChangeAspect="1"/>
          </p:cNvGrpSpPr>
          <p:nvPr userDrawn="1"/>
        </p:nvGrpSpPr>
        <p:grpSpPr>
          <a:xfrm>
            <a:off x="5050372" y="1840976"/>
            <a:ext cx="2088000" cy="2088000"/>
            <a:chOff x="2926447" y="2002258"/>
            <a:chExt cx="1980000" cy="1980000"/>
          </a:xfrm>
        </p:grpSpPr>
        <p:grpSp>
          <p:nvGrpSpPr>
            <p:cNvPr id="91" name="Graphic 82">
              <a:extLst>
                <a:ext uri="{FF2B5EF4-FFF2-40B4-BE49-F238E27FC236}">
                  <a16:creationId xmlns:a16="http://schemas.microsoft.com/office/drawing/2014/main" id="{B9311E66-388C-D34F-9658-C4D58F3D7022}"/>
                </a:ext>
              </a:extLst>
            </p:cNvPr>
            <p:cNvGrpSpPr>
              <a:grpSpLocks noChangeAspect="1"/>
            </p:cNvGrpSpPr>
            <p:nvPr/>
          </p:nvGrpSpPr>
          <p:grpSpPr>
            <a:xfrm>
              <a:off x="2926447" y="2002258"/>
              <a:ext cx="1980000" cy="1980000"/>
              <a:chOff x="4341000" y="1674000"/>
              <a:chExt cx="5238750" cy="5238750"/>
            </a:xfrm>
          </p:grpSpPr>
          <p:sp>
            <p:nvSpPr>
              <p:cNvPr id="94" name="Freeform 93">
                <a:extLst>
                  <a:ext uri="{FF2B5EF4-FFF2-40B4-BE49-F238E27FC236}">
                    <a16:creationId xmlns:a16="http://schemas.microsoft.com/office/drawing/2014/main" id="{DFEF3707-279C-5C4B-9386-D4784C78C15B}"/>
                  </a:ext>
                </a:extLst>
              </p:cNvPr>
              <p:cNvSpPr>
                <a:spLocks noChangeAspect="1"/>
              </p:cNvSpPr>
              <p:nvPr/>
            </p:nvSpPr>
            <p:spPr>
              <a:xfrm>
                <a:off x="4341000" y="16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95" name="Freeform 94">
                <a:extLst>
                  <a:ext uri="{FF2B5EF4-FFF2-40B4-BE49-F238E27FC236}">
                    <a16:creationId xmlns:a16="http://schemas.microsoft.com/office/drawing/2014/main" id="{D45307F2-A622-FB4F-8DE2-70A5CFA8DC66}"/>
                  </a:ext>
                </a:extLst>
              </p:cNvPr>
              <p:cNvSpPr/>
              <p:nvPr/>
            </p:nvSpPr>
            <p:spPr>
              <a:xfrm>
                <a:off x="5128400" y="24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dirty="0"/>
              </a:p>
            </p:txBody>
          </p:sp>
          <p:sp>
            <p:nvSpPr>
              <p:cNvPr id="96" name="Freeform 95">
                <a:extLst>
                  <a:ext uri="{FF2B5EF4-FFF2-40B4-BE49-F238E27FC236}">
                    <a16:creationId xmlns:a16="http://schemas.microsoft.com/office/drawing/2014/main" id="{11855195-CF7E-734C-B168-A96230FE2EDC}"/>
                  </a:ext>
                </a:extLst>
              </p:cNvPr>
              <p:cNvSpPr>
                <a:spLocks noChangeAspect="1"/>
              </p:cNvSpPr>
              <p:nvPr/>
            </p:nvSpPr>
            <p:spPr>
              <a:xfrm>
                <a:off x="5929990" y="2784316"/>
                <a:ext cx="2095500" cy="1257300"/>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rgbClr val="FFFFFF"/>
              </a:solidFill>
              <a:ln w="6350" cap="flat">
                <a:noFill/>
                <a:prstDash val="solid"/>
                <a:miter/>
              </a:ln>
            </p:spPr>
            <p:txBody>
              <a:bodyPr rtlCol="0" anchor="ctr"/>
              <a:lstStyle/>
              <a:p>
                <a:endParaRPr lang="en-US" sz="1600" dirty="0"/>
              </a:p>
            </p:txBody>
          </p:sp>
        </p:grpSp>
        <p:sp>
          <p:nvSpPr>
            <p:cNvPr id="113" name="TextBox 112">
              <a:extLst>
                <a:ext uri="{FF2B5EF4-FFF2-40B4-BE49-F238E27FC236}">
                  <a16:creationId xmlns:a16="http://schemas.microsoft.com/office/drawing/2014/main" id="{5597E1D4-E40E-0E4F-85EB-992C301993EC}"/>
                </a:ext>
              </a:extLst>
            </p:cNvPr>
            <p:cNvSpPr txBox="1"/>
            <p:nvPr userDrawn="1"/>
          </p:nvSpPr>
          <p:spPr>
            <a:xfrm>
              <a:off x="3028223" y="3152480"/>
              <a:ext cx="1776448" cy="523220"/>
            </a:xfrm>
            <a:prstGeom prst="rect">
              <a:avLst/>
            </a:prstGeom>
            <a:noFill/>
          </p:spPr>
          <p:txBody>
            <a:bodyPr wrap="square" rtlCol="0">
              <a:spAutoFit/>
            </a:bodyPr>
            <a:lstStyle/>
            <a:p>
              <a:pPr algn="ctr"/>
              <a:r>
                <a:rPr lang="en-US" sz="1400" b="1" dirty="0">
                  <a:solidFill>
                    <a:schemeClr val="bg1"/>
                  </a:solidFill>
                </a:rPr>
                <a:t>Continuous</a:t>
              </a:r>
              <a:br>
                <a:rPr lang="en-US" sz="1400" b="1" dirty="0">
                  <a:solidFill>
                    <a:schemeClr val="bg1"/>
                  </a:solidFill>
                </a:rPr>
              </a:br>
              <a:r>
                <a:rPr lang="en-US" sz="1400" b="1" dirty="0">
                  <a:solidFill>
                    <a:schemeClr val="bg1"/>
                  </a:solidFill>
                </a:rPr>
                <a:t>Improvement</a:t>
              </a:r>
            </a:p>
          </p:txBody>
        </p:sp>
      </p:grpSp>
      <p:sp>
        <p:nvSpPr>
          <p:cNvPr id="116" name="Content Placeholder 115">
            <a:extLst>
              <a:ext uri="{FF2B5EF4-FFF2-40B4-BE49-F238E27FC236}">
                <a16:creationId xmlns:a16="http://schemas.microsoft.com/office/drawing/2014/main" id="{588C6F7C-47B7-984B-A5A5-1F7B6CCCB659}"/>
              </a:ext>
            </a:extLst>
          </p:cNvPr>
          <p:cNvSpPr>
            <a:spLocks noGrp="1"/>
          </p:cNvSpPr>
          <p:nvPr>
            <p:ph sz="quarter" idx="11" hasCustomPrompt="1"/>
          </p:nvPr>
        </p:nvSpPr>
        <p:spPr>
          <a:xfrm>
            <a:off x="3076783" y="947077"/>
            <a:ext cx="6049019" cy="249675"/>
          </a:xfrm>
        </p:spPr>
        <p:txBody>
          <a:bodyPr anchor="ctr">
            <a:noAutofit/>
          </a:bodyPr>
          <a:lstStyle>
            <a:lvl1pPr marL="0" indent="0" algn="ctr">
              <a:lnSpc>
                <a:spcPct val="100000"/>
              </a:lnSpc>
              <a:buNone/>
              <a:defRPr sz="1600" b="0">
                <a:solidFill>
                  <a:schemeClr val="tx2"/>
                </a:solidFill>
              </a:defRPr>
            </a:lvl1pPr>
          </a:lstStyle>
          <a:p>
            <a:pPr lvl="0"/>
            <a:r>
              <a:rPr lang="en-US" dirty="0"/>
              <a:t>Viima can help drive innovation for you in many ways:</a:t>
            </a:r>
          </a:p>
        </p:txBody>
      </p:sp>
    </p:spTree>
    <p:extLst>
      <p:ext uri="{BB962C8B-B14F-4D97-AF65-F5344CB8AC3E}">
        <p14:creationId xmlns:p14="http://schemas.microsoft.com/office/powerpoint/2010/main" val="369112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2E19C-1AA8-F146-881B-82724F279D5D}"/>
              </a:ext>
            </a:extLst>
          </p:cNvPr>
          <p:cNvSpPr>
            <a:spLocks noGrp="1"/>
          </p:cNvSpPr>
          <p:nvPr>
            <p:ph type="title"/>
          </p:nvPr>
        </p:nvSpPr>
        <p:spPr>
          <a:xfrm>
            <a:off x="697006" y="400558"/>
            <a:ext cx="10797988"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7" name="Text Placeholder 6">
            <a:extLst>
              <a:ext uri="{FF2B5EF4-FFF2-40B4-BE49-F238E27FC236}">
                <a16:creationId xmlns:a16="http://schemas.microsoft.com/office/drawing/2014/main" id="{F1126B07-13AD-FD42-A9D9-22E065678729}"/>
              </a:ext>
            </a:extLst>
          </p:cNvPr>
          <p:cNvSpPr>
            <a:spLocks noGrp="1"/>
          </p:cNvSpPr>
          <p:nvPr>
            <p:ph type="body" idx="1"/>
          </p:nvPr>
        </p:nvSpPr>
        <p:spPr>
          <a:xfrm>
            <a:off x="697006" y="1834164"/>
            <a:ext cx="10797988" cy="43465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73950252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1" r:id="rId3"/>
    <p:sldLayoutId id="2147483652" r:id="rId4"/>
    <p:sldLayoutId id="2147483660" r:id="rId5"/>
    <p:sldLayoutId id="2147483667" r:id="rId6"/>
    <p:sldLayoutId id="2147483661" r:id="rId7"/>
    <p:sldLayoutId id="2147483669" r:id="rId8"/>
    <p:sldLayoutId id="2147483664" r:id="rId9"/>
    <p:sldLayoutId id="2147483666" r:id="rId10"/>
    <p:sldLayoutId id="2147483650" r:id="rId11"/>
    <p:sldLayoutId id="2147483654" r:id="rId12"/>
    <p:sldLayoutId id="2147483668" r:id="rId13"/>
    <p:sldLayoutId id="2147483670" r:id="rId14"/>
    <p:sldLayoutId id="2147483655" r:id="rId15"/>
    <p:sldLayoutId id="2147483662" r:id="rId16"/>
    <p:sldLayoutId id="2147483665" r:id="rId17"/>
    <p:sldLayoutId id="2147483659" r:id="rId18"/>
    <p:sldLayoutId id="2147483672" r:id="rId19"/>
    <p:sldLayoutId id="2147483663" r:id="rId20"/>
    <p:sldLayoutId id="2147483673" r:id="rId21"/>
    <p:sldLayoutId id="2147483674" r:id="rId22"/>
  </p:sldLayoutIdLst>
  <p:hf sldNum="0" hdr="0" ftr="0" dt="0"/>
  <p:txStyles>
    <p:title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8" Type="http://schemas.openxmlformats.org/officeDocument/2006/relationships/hyperlink" Target="https://www.viima.com/continuous-improvement"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viima.com/continuous-improvement"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app.viima.com/signup"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notesSlide" Target="../notesSlides/notesSlide22.xml"/><Relationship Id="rId16" Type="http://schemas.openxmlformats.org/officeDocument/2006/relationships/image" Target="../media/image44.svg"/><Relationship Id="rId1" Type="http://schemas.openxmlformats.org/officeDocument/2006/relationships/slideLayout" Target="../slideLayouts/slideLayout12.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27.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viima.com/blog" TargetMode="External"/><Relationship Id="rId4" Type="http://schemas.openxmlformats.org/officeDocument/2006/relationships/hyperlink" Target="http://viima.com/blog/continuous-improvement"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The_Toyota_Way" TargetMode="External"/><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hyperlink" Target="https://www.amazon.com/Toyota-Way-Second-Management-Manufacturer/dp/126046851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onsultqd.clevelandclinic.org/how-to-create-a-culture-of-continuous-improvement/" TargetMode="External"/><Relationship Id="rId2" Type="http://schemas.openxmlformats.org/officeDocument/2006/relationships/image" Target="../media/image49.jpg"/><Relationship Id="rId1" Type="http://schemas.openxmlformats.org/officeDocument/2006/relationships/slideLayout" Target="../slideLayouts/slideLayout3.xml"/><Relationship Id="rId4" Type="http://schemas.openxmlformats.org/officeDocument/2006/relationships/hyperlink" Target="https://my.clevelandclinic.org/-/scassets/files/org/clinical-transformation/cc-improvement-model.ashx?la=e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y.clevelandclinic.org/-/scassets/files/org/clinical-transformation/cc-improvement-model.ashx?la=en" TargetMode="External"/><Relationship Id="rId2" Type="http://schemas.openxmlformats.org/officeDocument/2006/relationships/hyperlink" Target="https://hbr.org/2008/04/reverse-engineering-googles-innovation-machine" TargetMode="Externa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hyperlink" Target="https://cleantechnica.com/2020/08/26/teslas-relentless-innovation-brought-13-improvements-to-the-octovalve-in-3-months/" TargetMode="External"/><Relationship Id="rId2" Type="http://schemas.openxmlformats.org/officeDocument/2006/relationships/hyperlink" Target="https://www.tesmanian.com/blogs/tesmanian-blog/tesla-model-y-top-10-takeaways-from-sandy-munro" TargetMode="External"/><Relationship Id="rId1" Type="http://schemas.openxmlformats.org/officeDocument/2006/relationships/slideLayout" Target="../slideLayouts/slideLayout3.xml"/><Relationship Id="rId4" Type="http://schemas.openxmlformats.org/officeDocument/2006/relationships/image" Target="../media/image5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56.png"/><Relationship Id="rId3" Type="http://schemas.openxmlformats.org/officeDocument/2006/relationships/chart" Target="../charts/chart2.xml"/><Relationship Id="rId7" Type="http://schemas.openxmlformats.org/officeDocument/2006/relationships/diagramColors" Target="../diagrams/colors6.xml"/><Relationship Id="rId12" Type="http://schemas.openxmlformats.org/officeDocument/2006/relationships/image" Target="../media/image55.svg"/><Relationship Id="rId2" Type="http://schemas.openxmlformats.org/officeDocument/2006/relationships/notesSlide" Target="../notesSlides/notesSlide23.xml"/><Relationship Id="rId16" Type="http://schemas.openxmlformats.org/officeDocument/2006/relationships/image" Target="../media/image59.sv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54.png"/><Relationship Id="rId5" Type="http://schemas.openxmlformats.org/officeDocument/2006/relationships/diagramLayout" Target="../diagrams/layout6.xml"/><Relationship Id="rId15" Type="http://schemas.openxmlformats.org/officeDocument/2006/relationships/image" Target="../media/image58.png"/><Relationship Id="rId10" Type="http://schemas.openxmlformats.org/officeDocument/2006/relationships/image" Target="../media/image53.svg"/><Relationship Id="rId4" Type="http://schemas.openxmlformats.org/officeDocument/2006/relationships/diagramData" Target="../diagrams/data6.xml"/><Relationship Id="rId9" Type="http://schemas.openxmlformats.org/officeDocument/2006/relationships/image" Target="../media/image52.png"/><Relationship Id="rId14" Type="http://schemas.openxmlformats.org/officeDocument/2006/relationships/image" Target="../media/image57.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hyperlink" Target="https://www.viima.com/make-innovation-happen"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viima.com/continuous-improve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CBB7FD0D-366B-2640-B9E3-4D4612B098F7}"/>
              </a:ext>
            </a:extLst>
          </p:cNvPr>
          <p:cNvPicPr>
            <a:picLocks noGrp="1" noChangeAspect="1"/>
          </p:cNvPicPr>
          <p:nvPr>
            <p:ph type="pic" sz="quarter" idx="12"/>
          </p:nvPr>
        </p:nvPicPr>
        <p:blipFill>
          <a:blip r:embed="rId2">
            <a:alphaModFix amt="80000"/>
          </a:blip>
          <a:srcRect l="44" r="44"/>
          <a:stretch>
            <a:fillRect/>
          </a:stretch>
        </p:blipFill>
        <p:spPr>
          <a:xfrm>
            <a:off x="-9367" y="-23322"/>
            <a:ext cx="12233461" cy="6881322"/>
          </a:xfrm>
          <a:solidFill>
            <a:schemeClr val="bg1"/>
          </a:solidFill>
        </p:spPr>
      </p:pic>
      <p:sp>
        <p:nvSpPr>
          <p:cNvPr id="3" name="Text Placeholder 2">
            <a:extLst>
              <a:ext uri="{FF2B5EF4-FFF2-40B4-BE49-F238E27FC236}">
                <a16:creationId xmlns:a16="http://schemas.microsoft.com/office/drawing/2014/main" id="{A9A785CA-2382-5740-88FA-3AEA707859A7}"/>
              </a:ext>
            </a:extLst>
          </p:cNvPr>
          <p:cNvSpPr>
            <a:spLocks noGrp="1"/>
          </p:cNvSpPr>
          <p:nvPr>
            <p:ph type="body" sz="quarter" idx="11"/>
          </p:nvPr>
        </p:nvSpPr>
        <p:spPr>
          <a:xfrm>
            <a:off x="3299171" y="620808"/>
            <a:ext cx="5616384" cy="5616384"/>
          </a:xfrm>
          <a:prstGeom prst="ellipse">
            <a:avLst/>
          </a:prstGeom>
          <a:gradFill>
            <a:gsLst>
              <a:gs pos="0">
                <a:schemeClr val="accent1">
                  <a:alpha val="70000"/>
                </a:schemeClr>
              </a:gs>
              <a:gs pos="100000">
                <a:srgbClr val="BBBBBB"/>
              </a:gs>
            </a:gsLst>
          </a:gradFill>
        </p:spPr>
        <p:txBody>
          <a:bodyPr>
            <a:normAutofit/>
          </a:bodyPr>
          <a:lstStyle/>
          <a:p>
            <a:r>
              <a:rPr lang="en-US" spc="300" dirty="0"/>
              <a:t>IMPROVEMENT</a:t>
            </a:r>
            <a:endParaRPr lang="en-US" sz="2000" spc="300" dirty="0"/>
          </a:p>
        </p:txBody>
      </p:sp>
      <p:sp>
        <p:nvSpPr>
          <p:cNvPr id="11" name="TextBox 10">
            <a:extLst>
              <a:ext uri="{FF2B5EF4-FFF2-40B4-BE49-F238E27FC236}">
                <a16:creationId xmlns:a16="http://schemas.microsoft.com/office/drawing/2014/main" id="{39DE9F5C-B22B-E040-BC57-D5E0A8163133}"/>
              </a:ext>
            </a:extLst>
          </p:cNvPr>
          <p:cNvSpPr txBox="1"/>
          <p:nvPr/>
        </p:nvSpPr>
        <p:spPr>
          <a:xfrm>
            <a:off x="4851360" y="3720462"/>
            <a:ext cx="2470548" cy="646331"/>
          </a:xfrm>
          <a:prstGeom prst="rect">
            <a:avLst/>
          </a:prstGeom>
          <a:noFill/>
        </p:spPr>
        <p:txBody>
          <a:bodyPr wrap="none" rtlCol="0">
            <a:spAutoFit/>
          </a:bodyPr>
          <a:lstStyle/>
          <a:p>
            <a:r>
              <a:rPr lang="en-US" sz="3600" b="1" spc="300" dirty="0">
                <a:solidFill>
                  <a:schemeClr val="bg1"/>
                </a:solidFill>
              </a:rPr>
              <a:t>TOOLKIT</a:t>
            </a:r>
          </a:p>
        </p:txBody>
      </p:sp>
      <p:sp>
        <p:nvSpPr>
          <p:cNvPr id="12" name="Rectangle 11">
            <a:extLst>
              <a:ext uri="{FF2B5EF4-FFF2-40B4-BE49-F238E27FC236}">
                <a16:creationId xmlns:a16="http://schemas.microsoft.com/office/drawing/2014/main" id="{8414C51B-C1F5-A347-9D10-F6CD5080E2B1}"/>
              </a:ext>
            </a:extLst>
          </p:cNvPr>
          <p:cNvSpPr/>
          <p:nvPr/>
        </p:nvSpPr>
        <p:spPr>
          <a:xfrm>
            <a:off x="4211762" y="2632970"/>
            <a:ext cx="3749744" cy="646331"/>
          </a:xfrm>
          <a:prstGeom prst="rect">
            <a:avLst/>
          </a:prstGeom>
        </p:spPr>
        <p:txBody>
          <a:bodyPr wrap="none">
            <a:spAutoFit/>
          </a:bodyPr>
          <a:lstStyle/>
          <a:p>
            <a:r>
              <a:rPr lang="en-US" sz="3600" b="1" spc="300" dirty="0">
                <a:solidFill>
                  <a:schemeClr val="bg1"/>
                </a:solidFill>
              </a:rPr>
              <a:t>CONTINUOUS</a:t>
            </a:r>
            <a:endParaRPr lang="en-US" sz="2000" spc="300" dirty="0"/>
          </a:p>
        </p:txBody>
      </p:sp>
      <p:pic>
        <p:nvPicPr>
          <p:cNvPr id="16" name="Picture 15">
            <a:extLst>
              <a:ext uri="{FF2B5EF4-FFF2-40B4-BE49-F238E27FC236}">
                <a16:creationId xmlns:a16="http://schemas.microsoft.com/office/drawing/2014/main" id="{8543759E-5801-DB42-843F-BA82913B5B7D}"/>
              </a:ext>
            </a:extLst>
          </p:cNvPr>
          <p:cNvPicPr>
            <a:picLocks noChangeAspect="1"/>
          </p:cNvPicPr>
          <p:nvPr/>
        </p:nvPicPr>
        <p:blipFill>
          <a:blip r:embed="rId3"/>
          <a:stretch>
            <a:fillRect/>
          </a:stretch>
        </p:blipFill>
        <p:spPr>
          <a:xfrm>
            <a:off x="4962769" y="1185651"/>
            <a:ext cx="2247731" cy="803189"/>
          </a:xfrm>
          <a:prstGeom prst="rect">
            <a:avLst/>
          </a:prstGeom>
        </p:spPr>
      </p:pic>
    </p:spTree>
    <p:extLst>
      <p:ext uri="{BB962C8B-B14F-4D97-AF65-F5344CB8AC3E}">
        <p14:creationId xmlns:p14="http://schemas.microsoft.com/office/powerpoint/2010/main" val="314225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2F27EA-81E8-9808-AA35-108F528540C1}"/>
              </a:ext>
            </a:extLst>
          </p:cNvPr>
          <p:cNvSpPr txBox="1"/>
          <p:nvPr/>
        </p:nvSpPr>
        <p:spPr>
          <a:xfrm>
            <a:off x="623392" y="1196752"/>
            <a:ext cx="10945216" cy="6555641"/>
          </a:xfrm>
          <a:prstGeom prst="rect">
            <a:avLst/>
          </a:prstGeom>
          <a:noFill/>
        </p:spPr>
        <p:txBody>
          <a:bodyPr wrap="square" numCol="2" rtlCol="0">
            <a:spAutoFit/>
          </a:bodyPr>
          <a:lstStyle/>
          <a:p>
            <a:pPr marL="342900" indent="-342900">
              <a:buFont typeface="Wingdings" pitchFamily="2" charset="2"/>
              <a:buChar char="q"/>
            </a:pPr>
            <a:r>
              <a:rPr lang="en-US" sz="1500" b="1" dirty="0">
                <a:solidFill>
                  <a:schemeClr val="tx2"/>
                </a:solidFill>
              </a:rPr>
              <a:t>Start by choosing a topic you will focus on during your walk</a:t>
            </a:r>
            <a:br>
              <a:rPr lang="en-US" sz="1500" b="1" dirty="0">
                <a:solidFill>
                  <a:schemeClr val="tx2"/>
                </a:solidFill>
              </a:rPr>
            </a:br>
            <a:r>
              <a:rPr lang="en-US" sz="1400" dirty="0">
                <a:solidFill>
                  <a:schemeClr val="tx2"/>
                </a:solidFill>
              </a:rPr>
              <a:t>This provides a purpose and determines the kind of information you are after and ensures effective results. You don’t have to predefine the challenge, as your focus is to identify possible issues and challenging elements, but it’s important to be aware of the context beforehand. </a:t>
            </a:r>
            <a:br>
              <a:rPr lang="en-US" sz="1400" dirty="0">
                <a:solidFill>
                  <a:schemeClr val="tx2"/>
                </a:solidFill>
              </a:rPr>
            </a:br>
            <a:endParaRPr lang="en-US" sz="1400" dirty="0">
              <a:solidFill>
                <a:schemeClr val="tx2"/>
              </a:solidFill>
            </a:endParaRPr>
          </a:p>
          <a:p>
            <a:pPr marL="342900" indent="-342900">
              <a:buFont typeface="Wingdings" pitchFamily="2" charset="2"/>
              <a:buChar char="q"/>
            </a:pPr>
            <a:r>
              <a:rPr lang="en-US" sz="1500" b="1" dirty="0">
                <a:solidFill>
                  <a:schemeClr val="tx2"/>
                </a:solidFill>
              </a:rPr>
              <a:t>Plan the walk</a:t>
            </a:r>
            <a:br>
              <a:rPr lang="en-US" sz="1500" b="1" dirty="0">
                <a:solidFill>
                  <a:schemeClr val="tx2"/>
                </a:solidFill>
              </a:rPr>
            </a:br>
            <a:r>
              <a:rPr lang="en-US" sz="1500" dirty="0">
                <a:solidFill>
                  <a:schemeClr val="tx2"/>
                </a:solidFill>
              </a:rPr>
              <a:t>Be strategic and proactive in your approach. For this, you need to prepare a set of questions you will ask, as well as a clear structure of the steps you will take, the areas you will visit and the intent for each of those. </a:t>
            </a:r>
            <a:br>
              <a:rPr lang="en-US" sz="1500" dirty="0">
                <a:solidFill>
                  <a:schemeClr val="tx2"/>
                </a:solidFill>
              </a:rPr>
            </a:br>
            <a:endParaRPr lang="en-US" sz="1500" b="1" dirty="0">
              <a:solidFill>
                <a:schemeClr val="tx2"/>
              </a:solidFill>
            </a:endParaRPr>
          </a:p>
          <a:p>
            <a:pPr marL="342900" indent="-342900">
              <a:buFont typeface="Wingdings" pitchFamily="2" charset="2"/>
              <a:buChar char="q"/>
            </a:pPr>
            <a:r>
              <a:rPr lang="en-US" sz="1500" b="1" dirty="0">
                <a:solidFill>
                  <a:schemeClr val="tx2"/>
                </a:solidFill>
              </a:rPr>
              <a:t>Prepare the team</a:t>
            </a:r>
            <a:br>
              <a:rPr lang="en-US" sz="1500" dirty="0">
                <a:solidFill>
                  <a:schemeClr val="tx2"/>
                </a:solidFill>
              </a:rPr>
            </a:br>
            <a:r>
              <a:rPr lang="en-US" sz="1500" dirty="0">
                <a:solidFill>
                  <a:schemeClr val="tx2"/>
                </a:solidFill>
              </a:rPr>
              <a:t>While you don’t have to announce when it will take place, it’s important to inform employees about the Gemba walks, and their purpose. It’s not about testing them, but about learning and improvement. Similarly, if someone will join your walk, train them to know what to observe and what to pay attention to. </a:t>
            </a:r>
            <a:br>
              <a:rPr lang="en-US" sz="1500" dirty="0">
                <a:solidFill>
                  <a:schemeClr val="tx2"/>
                </a:solidFill>
              </a:rPr>
            </a:br>
            <a:br>
              <a:rPr lang="en-US" sz="1500" dirty="0">
                <a:solidFill>
                  <a:schemeClr val="tx2"/>
                </a:solidFill>
              </a:rPr>
            </a:br>
            <a:br>
              <a:rPr lang="en-US" sz="1500" dirty="0">
                <a:solidFill>
                  <a:schemeClr val="tx2"/>
                </a:solidFill>
              </a:rPr>
            </a:br>
            <a:br>
              <a:rPr lang="en-US" sz="1500" dirty="0">
                <a:solidFill>
                  <a:schemeClr val="tx2"/>
                </a:solidFill>
              </a:rPr>
            </a:br>
            <a:br>
              <a:rPr lang="en-US" sz="1500" dirty="0">
                <a:solidFill>
                  <a:schemeClr val="tx2"/>
                </a:solidFill>
              </a:rPr>
            </a:br>
            <a:br>
              <a:rPr lang="en-US" sz="1500" dirty="0">
                <a:solidFill>
                  <a:schemeClr val="tx2"/>
                </a:solidFill>
              </a:rPr>
            </a:br>
            <a:endParaRPr lang="en-US" sz="1500" dirty="0">
              <a:solidFill>
                <a:schemeClr val="tx2"/>
              </a:solidFill>
            </a:endParaRPr>
          </a:p>
          <a:p>
            <a:pPr marL="342900" indent="-342900">
              <a:buFont typeface="Wingdings" pitchFamily="2" charset="2"/>
              <a:buChar char="q"/>
            </a:pPr>
            <a:endParaRPr lang="en-US" sz="1500" dirty="0">
              <a:solidFill>
                <a:schemeClr val="tx2"/>
              </a:solidFill>
            </a:endParaRPr>
          </a:p>
          <a:p>
            <a:pPr marL="342900" indent="-342900">
              <a:buFont typeface="Wingdings" pitchFamily="2" charset="2"/>
              <a:buChar char="q"/>
            </a:pPr>
            <a:r>
              <a:rPr lang="en-US" sz="1500" b="1" dirty="0">
                <a:solidFill>
                  <a:schemeClr val="tx2"/>
                </a:solidFill>
              </a:rPr>
              <a:t>Observe the process</a:t>
            </a:r>
            <a:r>
              <a:rPr lang="en-US" sz="1500" dirty="0">
                <a:solidFill>
                  <a:schemeClr val="tx2"/>
                </a:solidFill>
              </a:rPr>
              <a:t> </a:t>
            </a:r>
            <a:br>
              <a:rPr lang="en-US" sz="1500" dirty="0">
                <a:solidFill>
                  <a:schemeClr val="tx2"/>
                </a:solidFill>
              </a:rPr>
            </a:br>
            <a:r>
              <a:rPr lang="en-US" sz="1500" dirty="0">
                <a:solidFill>
                  <a:schemeClr val="tx2"/>
                </a:solidFill>
              </a:rPr>
              <a:t>The manager’s role is not to show how it’s done. Observe without interrupting people or correcting their </a:t>
            </a:r>
            <a:r>
              <a:rPr lang="en-US" sz="1500" dirty="0" err="1">
                <a:solidFill>
                  <a:schemeClr val="tx2"/>
                </a:solidFill>
              </a:rPr>
              <a:t>behaviour</a:t>
            </a:r>
            <a:r>
              <a:rPr lang="en-US" sz="1500" dirty="0">
                <a:solidFill>
                  <a:schemeClr val="tx2"/>
                </a:solidFill>
              </a:rPr>
              <a:t>. Your goal is not to intervene, but to simply learn, observe, analyze and take notes.</a:t>
            </a:r>
            <a:br>
              <a:rPr lang="en-US" sz="1500" dirty="0">
                <a:solidFill>
                  <a:schemeClr val="tx2"/>
                </a:solidFill>
              </a:rPr>
            </a:br>
            <a:endParaRPr lang="en-US" sz="1500" dirty="0">
              <a:solidFill>
                <a:schemeClr val="tx2"/>
              </a:solidFill>
            </a:endParaRPr>
          </a:p>
          <a:p>
            <a:pPr marL="342900" indent="-342900">
              <a:buFont typeface="Wingdings" pitchFamily="2" charset="2"/>
              <a:buChar char="q"/>
            </a:pPr>
            <a:r>
              <a:rPr lang="en-US" sz="1500" b="1" dirty="0">
                <a:solidFill>
                  <a:schemeClr val="tx2"/>
                </a:solidFill>
              </a:rPr>
              <a:t>Gather and analyze data</a:t>
            </a:r>
            <a:br>
              <a:rPr lang="en-US" sz="1500" dirty="0">
                <a:solidFill>
                  <a:schemeClr val="tx2"/>
                </a:solidFill>
              </a:rPr>
            </a:br>
            <a:r>
              <a:rPr lang="en-US" sz="1500" dirty="0">
                <a:solidFill>
                  <a:schemeClr val="tx2"/>
                </a:solidFill>
              </a:rPr>
              <a:t>Once you have gathered all the information you can go back to the drawing board, analyze the findings and identify areas where teams can act. </a:t>
            </a:r>
            <a:br>
              <a:rPr lang="en-US" sz="1500" dirty="0">
                <a:solidFill>
                  <a:schemeClr val="tx2"/>
                </a:solidFill>
              </a:rPr>
            </a:br>
            <a:endParaRPr lang="en-US" sz="1500" dirty="0">
              <a:solidFill>
                <a:schemeClr val="tx2"/>
              </a:solidFill>
            </a:endParaRPr>
          </a:p>
          <a:p>
            <a:pPr marL="342900" indent="-342900">
              <a:buFont typeface="Wingdings" pitchFamily="2" charset="2"/>
              <a:buChar char="q"/>
            </a:pPr>
            <a:r>
              <a:rPr lang="en-US" sz="1500" b="1" dirty="0">
                <a:solidFill>
                  <a:schemeClr val="tx2"/>
                </a:solidFill>
              </a:rPr>
              <a:t>Work on an action plan </a:t>
            </a:r>
            <a:br>
              <a:rPr lang="en-US" sz="1500" dirty="0">
                <a:solidFill>
                  <a:schemeClr val="tx2"/>
                </a:solidFill>
              </a:rPr>
            </a:br>
            <a:r>
              <a:rPr lang="en-US" sz="1500" dirty="0">
                <a:solidFill>
                  <a:schemeClr val="tx2"/>
                </a:solidFill>
              </a:rPr>
              <a:t>Include the steps to follow, and action required and communicate the findings to the teams. Then start over and prepare for the next Gemba walks to dig deeper or to explore new areas. It’s best to repeat these during different times of the week and of the day.</a:t>
            </a:r>
            <a:br>
              <a:rPr lang="en-US" sz="1500" dirty="0">
                <a:solidFill>
                  <a:schemeClr val="tx2"/>
                </a:solidFill>
              </a:rPr>
            </a:br>
            <a:endParaRPr lang="en-US" sz="1500" dirty="0">
              <a:solidFill>
                <a:schemeClr val="tx2"/>
              </a:solidFill>
            </a:endParaRPr>
          </a:p>
        </p:txBody>
      </p:sp>
      <p:sp>
        <p:nvSpPr>
          <p:cNvPr id="4" name="TextBox 3">
            <a:extLst>
              <a:ext uri="{FF2B5EF4-FFF2-40B4-BE49-F238E27FC236}">
                <a16:creationId xmlns:a16="http://schemas.microsoft.com/office/drawing/2014/main" id="{32A59321-14F5-A33E-2DF8-2B737EF3884F}"/>
              </a:ext>
            </a:extLst>
          </p:cNvPr>
          <p:cNvSpPr txBox="1"/>
          <p:nvPr/>
        </p:nvSpPr>
        <p:spPr>
          <a:xfrm>
            <a:off x="839416" y="476672"/>
            <a:ext cx="7875874" cy="523220"/>
          </a:xfrm>
          <a:prstGeom prst="rect">
            <a:avLst/>
          </a:prstGeom>
          <a:noFill/>
        </p:spPr>
        <p:txBody>
          <a:bodyPr wrap="none" rtlCol="0">
            <a:spAutoFit/>
          </a:bodyPr>
          <a:lstStyle/>
          <a:p>
            <a:r>
              <a:rPr lang="en-US" sz="2800" b="1" dirty="0"/>
              <a:t>Gemba Walk – your checklist to get started</a:t>
            </a:r>
          </a:p>
        </p:txBody>
      </p:sp>
    </p:spTree>
    <p:extLst>
      <p:ext uri="{BB962C8B-B14F-4D97-AF65-F5344CB8AC3E}">
        <p14:creationId xmlns:p14="http://schemas.microsoft.com/office/powerpoint/2010/main" val="240360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932942D-9F4A-934A-A4CD-57D2B2B44B97}"/>
              </a:ext>
            </a:extLst>
          </p:cNvPr>
          <p:cNvGraphicFramePr>
            <a:graphicFrameLocks/>
          </p:cNvGraphicFramePr>
          <p:nvPr>
            <p:extLst>
              <p:ext uri="{D42A27DB-BD31-4B8C-83A1-F6EECF244321}">
                <p14:modId xmlns:p14="http://schemas.microsoft.com/office/powerpoint/2010/main" val="4243921325"/>
              </p:ext>
            </p:extLst>
          </p:nvPr>
        </p:nvGraphicFramePr>
        <p:xfrm>
          <a:off x="-1752872" y="119367"/>
          <a:ext cx="10585176"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F1C93E28-A444-48AE-B8F3-87440E461623}"/>
              </a:ext>
            </a:extLst>
          </p:cNvPr>
          <p:cNvSpPr/>
          <p:nvPr/>
        </p:nvSpPr>
        <p:spPr>
          <a:xfrm>
            <a:off x="2495600" y="2384884"/>
            <a:ext cx="2088232" cy="2088232"/>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The 6 steps of a Gemba walk</a:t>
            </a:r>
          </a:p>
        </p:txBody>
      </p:sp>
      <p:sp>
        <p:nvSpPr>
          <p:cNvPr id="7" name="TextBox 6">
            <a:extLst>
              <a:ext uri="{FF2B5EF4-FFF2-40B4-BE49-F238E27FC236}">
                <a16:creationId xmlns:a16="http://schemas.microsoft.com/office/drawing/2014/main" id="{D0B86B46-2CE7-9871-D9C1-E8711A7F6F7D}"/>
              </a:ext>
            </a:extLst>
          </p:cNvPr>
          <p:cNvSpPr txBox="1"/>
          <p:nvPr/>
        </p:nvSpPr>
        <p:spPr>
          <a:xfrm>
            <a:off x="6999940" y="814778"/>
            <a:ext cx="3995004" cy="523220"/>
          </a:xfrm>
          <a:prstGeom prst="rect">
            <a:avLst/>
          </a:prstGeom>
          <a:noFill/>
        </p:spPr>
        <p:txBody>
          <a:bodyPr wrap="none" rtlCol="0">
            <a:spAutoFit/>
          </a:bodyPr>
          <a:lstStyle/>
          <a:p>
            <a:r>
              <a:rPr lang="en-US" sz="2800" b="1" dirty="0"/>
              <a:t>Gemba Walk – 3 rules</a:t>
            </a:r>
          </a:p>
        </p:txBody>
      </p:sp>
      <p:sp>
        <p:nvSpPr>
          <p:cNvPr id="8" name="TextBox 7">
            <a:extLst>
              <a:ext uri="{FF2B5EF4-FFF2-40B4-BE49-F238E27FC236}">
                <a16:creationId xmlns:a16="http://schemas.microsoft.com/office/drawing/2014/main" id="{3C5D1040-A859-B784-B72D-277C8279201A}"/>
              </a:ext>
            </a:extLst>
          </p:cNvPr>
          <p:cNvSpPr txBox="1"/>
          <p:nvPr/>
        </p:nvSpPr>
        <p:spPr>
          <a:xfrm>
            <a:off x="6999343" y="2033408"/>
            <a:ext cx="4752528" cy="3970318"/>
          </a:xfrm>
          <a:prstGeom prst="rect">
            <a:avLst/>
          </a:prstGeom>
          <a:noFill/>
        </p:spPr>
        <p:txBody>
          <a:bodyPr wrap="square" rtlCol="0">
            <a:spAutoFit/>
          </a:bodyPr>
          <a:lstStyle/>
          <a:p>
            <a:pPr marL="342900" indent="-342900">
              <a:buAutoNum type="arabicPeriod"/>
            </a:pPr>
            <a:r>
              <a:rPr lang="en-US" b="1" dirty="0">
                <a:solidFill>
                  <a:schemeClr val="tx2"/>
                </a:solidFill>
              </a:rPr>
              <a:t>Go see</a:t>
            </a:r>
            <a:r>
              <a:rPr lang="en-US" dirty="0">
                <a:solidFill>
                  <a:schemeClr val="tx2"/>
                </a:solidFill>
              </a:rPr>
              <a:t>. Observe up close how things are created and whether the reality in the field is aligned with the business objectives and expectations.</a:t>
            </a:r>
            <a:br>
              <a:rPr lang="en-US" dirty="0">
                <a:solidFill>
                  <a:schemeClr val="tx2"/>
                </a:solidFill>
              </a:rPr>
            </a:br>
            <a:endParaRPr lang="en-US" dirty="0">
              <a:solidFill>
                <a:schemeClr val="tx2"/>
              </a:solidFill>
            </a:endParaRPr>
          </a:p>
          <a:p>
            <a:pPr marL="342900" indent="-342900">
              <a:buAutoNum type="arabicPeriod"/>
            </a:pPr>
            <a:r>
              <a:rPr lang="en-US" b="1" dirty="0">
                <a:solidFill>
                  <a:schemeClr val="tx2"/>
                </a:solidFill>
              </a:rPr>
              <a:t>Ask why</a:t>
            </a:r>
            <a:r>
              <a:rPr lang="en-US" dirty="0">
                <a:solidFill>
                  <a:schemeClr val="tx2"/>
                </a:solidFill>
              </a:rPr>
              <a:t>. Try to understand each steps, the ins and outs of the processes.</a:t>
            </a:r>
            <a:br>
              <a:rPr lang="en-US" dirty="0">
                <a:solidFill>
                  <a:schemeClr val="tx2"/>
                </a:solidFill>
              </a:rPr>
            </a:br>
            <a:endParaRPr lang="en-US" dirty="0">
              <a:solidFill>
                <a:schemeClr val="tx2"/>
              </a:solidFill>
            </a:endParaRPr>
          </a:p>
          <a:p>
            <a:pPr marL="342900" indent="-342900">
              <a:buAutoNum type="arabicPeriod"/>
            </a:pPr>
            <a:r>
              <a:rPr lang="en-US" b="1" dirty="0">
                <a:solidFill>
                  <a:schemeClr val="tx2"/>
                </a:solidFill>
              </a:rPr>
              <a:t>Act and show respect</a:t>
            </a:r>
            <a:r>
              <a:rPr lang="en-US" dirty="0">
                <a:solidFill>
                  <a:schemeClr val="tx2"/>
                </a:solidFill>
              </a:rPr>
              <a:t>. Be mindful about the work of employees and show appreciation and genuine interest for what they do. The intention is not to “boss people around”.</a:t>
            </a:r>
          </a:p>
        </p:txBody>
      </p:sp>
    </p:spTree>
    <p:extLst>
      <p:ext uri="{BB962C8B-B14F-4D97-AF65-F5344CB8AC3E}">
        <p14:creationId xmlns:p14="http://schemas.microsoft.com/office/powerpoint/2010/main" val="283388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B3AD0CCE-BC1F-CC8F-FB1C-1E4ADEE513F9}"/>
              </a:ext>
            </a:extLst>
          </p:cNvPr>
          <p:cNvSpPr/>
          <p:nvPr/>
        </p:nvSpPr>
        <p:spPr>
          <a:xfrm>
            <a:off x="286386" y="1476245"/>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1. What is the standard or process you are working on?</a:t>
            </a:r>
          </a:p>
        </p:txBody>
      </p:sp>
      <p:sp>
        <p:nvSpPr>
          <p:cNvPr id="37" name="Rounded Rectangle 36">
            <a:extLst>
              <a:ext uri="{FF2B5EF4-FFF2-40B4-BE49-F238E27FC236}">
                <a16:creationId xmlns:a16="http://schemas.microsoft.com/office/drawing/2014/main" id="{A5ABC211-AE8E-055A-94CA-F05419E2DD12}"/>
              </a:ext>
            </a:extLst>
          </p:cNvPr>
          <p:cNvSpPr/>
          <p:nvPr/>
        </p:nvSpPr>
        <p:spPr>
          <a:xfrm>
            <a:off x="6155036" y="287119"/>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Work area : </a:t>
            </a:r>
          </a:p>
        </p:txBody>
      </p:sp>
      <p:sp>
        <p:nvSpPr>
          <p:cNvPr id="38" name="TextBox 37">
            <a:extLst>
              <a:ext uri="{FF2B5EF4-FFF2-40B4-BE49-F238E27FC236}">
                <a16:creationId xmlns:a16="http://schemas.microsoft.com/office/drawing/2014/main" id="{649F68D4-E60C-14BB-C515-274A9422CCD6}"/>
              </a:ext>
            </a:extLst>
          </p:cNvPr>
          <p:cNvSpPr txBox="1"/>
          <p:nvPr/>
        </p:nvSpPr>
        <p:spPr>
          <a:xfrm>
            <a:off x="286386" y="1156506"/>
            <a:ext cx="3898507" cy="338554"/>
          </a:xfrm>
          <a:prstGeom prst="rect">
            <a:avLst/>
          </a:prstGeom>
          <a:noFill/>
        </p:spPr>
        <p:txBody>
          <a:bodyPr wrap="square" rtlCol="0">
            <a:spAutoFit/>
          </a:bodyPr>
          <a:lstStyle/>
          <a:p>
            <a:r>
              <a:rPr lang="en-US" sz="1600" b="1" dirty="0">
                <a:solidFill>
                  <a:schemeClr val="bg2">
                    <a:lumMod val="25000"/>
                  </a:schemeClr>
                </a:solidFill>
              </a:rPr>
              <a:t>Process analysis</a:t>
            </a:r>
            <a:endParaRPr lang="en-US" sz="1600" dirty="0">
              <a:solidFill>
                <a:schemeClr val="bg2">
                  <a:lumMod val="50000"/>
                </a:schemeClr>
              </a:solidFill>
            </a:endParaRPr>
          </a:p>
        </p:txBody>
      </p:sp>
      <p:sp>
        <p:nvSpPr>
          <p:cNvPr id="39" name="Text Placeholder 1">
            <a:extLst>
              <a:ext uri="{FF2B5EF4-FFF2-40B4-BE49-F238E27FC236}">
                <a16:creationId xmlns:a16="http://schemas.microsoft.com/office/drawing/2014/main" id="{E0D1298C-E596-46E3-46D3-959A58004D36}"/>
              </a:ext>
            </a:extLst>
          </p:cNvPr>
          <p:cNvSpPr txBox="1">
            <a:spLocks/>
          </p:cNvSpPr>
          <p:nvPr/>
        </p:nvSpPr>
        <p:spPr>
          <a:xfrm>
            <a:off x="237636" y="172352"/>
            <a:ext cx="2111043" cy="79693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Gemba Walk</a:t>
            </a:r>
          </a:p>
          <a:p>
            <a:pPr algn="l"/>
            <a:r>
              <a:rPr lang="en-US" sz="2000" b="0" i="1"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1. Go and See</a:t>
            </a:r>
          </a:p>
        </p:txBody>
      </p:sp>
      <p:sp>
        <p:nvSpPr>
          <p:cNvPr id="40" name="Rounded Rectangle 39">
            <a:extLst>
              <a:ext uri="{FF2B5EF4-FFF2-40B4-BE49-F238E27FC236}">
                <a16:creationId xmlns:a16="http://schemas.microsoft.com/office/drawing/2014/main" id="{85DF7767-0A34-BB59-5223-CBB7B1871795}"/>
              </a:ext>
            </a:extLst>
          </p:cNvPr>
          <p:cNvSpPr/>
          <p:nvPr/>
        </p:nvSpPr>
        <p:spPr>
          <a:xfrm>
            <a:off x="8056675"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Process: </a:t>
            </a:r>
          </a:p>
        </p:txBody>
      </p:sp>
      <p:sp>
        <p:nvSpPr>
          <p:cNvPr id="41" name="Rounded Rectangle 40">
            <a:extLst>
              <a:ext uri="{FF2B5EF4-FFF2-40B4-BE49-F238E27FC236}">
                <a16:creationId xmlns:a16="http://schemas.microsoft.com/office/drawing/2014/main" id="{A001205C-A96F-6F1C-9FB3-D9291C75CEDF}"/>
              </a:ext>
            </a:extLst>
          </p:cNvPr>
          <p:cNvSpPr/>
          <p:nvPr/>
        </p:nvSpPr>
        <p:spPr>
          <a:xfrm>
            <a:off x="2230793" y="289033"/>
            <a:ext cx="1852109"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Observer:</a:t>
            </a:r>
          </a:p>
        </p:txBody>
      </p:sp>
      <p:sp>
        <p:nvSpPr>
          <p:cNvPr id="62" name="Rounded Rectangle 61">
            <a:extLst>
              <a:ext uri="{FF2B5EF4-FFF2-40B4-BE49-F238E27FC236}">
                <a16:creationId xmlns:a16="http://schemas.microsoft.com/office/drawing/2014/main" id="{573C02EC-6C5C-A531-FFF1-CD6516852FDC}"/>
              </a:ext>
            </a:extLst>
          </p:cNvPr>
          <p:cNvSpPr/>
          <p:nvPr/>
        </p:nvSpPr>
        <p:spPr>
          <a:xfrm>
            <a:off x="9978918"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Observation date: </a:t>
            </a:r>
          </a:p>
        </p:txBody>
      </p:sp>
      <p:sp>
        <p:nvSpPr>
          <p:cNvPr id="63" name="Rounded Rectangle 62">
            <a:extLst>
              <a:ext uri="{FF2B5EF4-FFF2-40B4-BE49-F238E27FC236}">
                <a16:creationId xmlns:a16="http://schemas.microsoft.com/office/drawing/2014/main" id="{86B06715-FC9D-959E-3D7F-45E017DB882B}"/>
              </a:ext>
            </a:extLst>
          </p:cNvPr>
          <p:cNvSpPr/>
          <p:nvPr/>
        </p:nvSpPr>
        <p:spPr>
          <a:xfrm>
            <a:off x="4132433" y="289514"/>
            <a:ext cx="195168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Participants:</a:t>
            </a:r>
          </a:p>
        </p:txBody>
      </p:sp>
      <p:sp>
        <p:nvSpPr>
          <p:cNvPr id="64" name="Rounded Rectangle 63">
            <a:extLst>
              <a:ext uri="{FF2B5EF4-FFF2-40B4-BE49-F238E27FC236}">
                <a16:creationId xmlns:a16="http://schemas.microsoft.com/office/drawing/2014/main" id="{857DEEF9-A32F-5DA1-D85B-D16191DE5EC2}"/>
              </a:ext>
            </a:extLst>
          </p:cNvPr>
          <p:cNvSpPr/>
          <p:nvPr/>
        </p:nvSpPr>
        <p:spPr>
          <a:xfrm>
            <a:off x="4244895" y="1476245"/>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2. What is the purpose of this process?</a:t>
            </a:r>
          </a:p>
        </p:txBody>
      </p:sp>
      <p:sp>
        <p:nvSpPr>
          <p:cNvPr id="65" name="Rounded Rectangle 64">
            <a:extLst>
              <a:ext uri="{FF2B5EF4-FFF2-40B4-BE49-F238E27FC236}">
                <a16:creationId xmlns:a16="http://schemas.microsoft.com/office/drawing/2014/main" id="{0DBAC96E-3226-A03D-4E12-7C9F6F472127}"/>
              </a:ext>
            </a:extLst>
          </p:cNvPr>
          <p:cNvSpPr/>
          <p:nvPr/>
        </p:nvSpPr>
        <p:spPr>
          <a:xfrm>
            <a:off x="8203404" y="1476245"/>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3. What measures are in place to assess the success of the process?</a:t>
            </a:r>
          </a:p>
        </p:txBody>
      </p:sp>
      <p:sp>
        <p:nvSpPr>
          <p:cNvPr id="66" name="Rounded Rectangle 65">
            <a:extLst>
              <a:ext uri="{FF2B5EF4-FFF2-40B4-BE49-F238E27FC236}">
                <a16:creationId xmlns:a16="http://schemas.microsoft.com/office/drawing/2014/main" id="{254BDD5D-235F-ACC3-43C6-A0A65530853D}"/>
              </a:ext>
            </a:extLst>
          </p:cNvPr>
          <p:cNvSpPr/>
          <p:nvPr/>
        </p:nvSpPr>
        <p:spPr>
          <a:xfrm>
            <a:off x="312785" y="2540714"/>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4. What challenges impact the outputs of the process?</a:t>
            </a:r>
          </a:p>
        </p:txBody>
      </p:sp>
      <p:sp>
        <p:nvSpPr>
          <p:cNvPr id="67" name="Rounded Rectangle 66">
            <a:extLst>
              <a:ext uri="{FF2B5EF4-FFF2-40B4-BE49-F238E27FC236}">
                <a16:creationId xmlns:a16="http://schemas.microsoft.com/office/drawing/2014/main" id="{ADCE9AFD-639C-9962-CD87-94A08277AB9C}"/>
              </a:ext>
            </a:extLst>
          </p:cNvPr>
          <p:cNvSpPr/>
          <p:nvPr/>
        </p:nvSpPr>
        <p:spPr>
          <a:xfrm>
            <a:off x="4264721" y="2535754"/>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5. Do you have ready access to all the resources necessary for the process? </a:t>
            </a:r>
          </a:p>
        </p:txBody>
      </p:sp>
      <p:sp>
        <p:nvSpPr>
          <p:cNvPr id="68" name="Rounded Rectangle 67">
            <a:extLst>
              <a:ext uri="{FF2B5EF4-FFF2-40B4-BE49-F238E27FC236}">
                <a16:creationId xmlns:a16="http://schemas.microsoft.com/office/drawing/2014/main" id="{28DAED54-A127-2829-EE38-FD29BF020D40}"/>
              </a:ext>
            </a:extLst>
          </p:cNvPr>
          <p:cNvSpPr/>
          <p:nvPr/>
        </p:nvSpPr>
        <p:spPr>
          <a:xfrm>
            <a:off x="8211966" y="2535754"/>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6. How do you think this process can be improved?</a:t>
            </a:r>
          </a:p>
        </p:txBody>
      </p:sp>
      <p:sp>
        <p:nvSpPr>
          <p:cNvPr id="69" name="TextBox 68">
            <a:extLst>
              <a:ext uri="{FF2B5EF4-FFF2-40B4-BE49-F238E27FC236}">
                <a16:creationId xmlns:a16="http://schemas.microsoft.com/office/drawing/2014/main" id="{E5B4A801-A43C-8181-3596-A7429D3DFC0E}"/>
              </a:ext>
            </a:extLst>
          </p:cNvPr>
          <p:cNvSpPr txBox="1"/>
          <p:nvPr/>
        </p:nvSpPr>
        <p:spPr>
          <a:xfrm>
            <a:off x="286386" y="3605183"/>
            <a:ext cx="3898507" cy="338554"/>
          </a:xfrm>
          <a:prstGeom prst="rect">
            <a:avLst/>
          </a:prstGeom>
          <a:noFill/>
        </p:spPr>
        <p:txBody>
          <a:bodyPr wrap="square" rtlCol="0">
            <a:spAutoFit/>
          </a:bodyPr>
          <a:lstStyle/>
          <a:p>
            <a:r>
              <a:rPr lang="en-US" sz="1600" b="1" dirty="0">
                <a:solidFill>
                  <a:schemeClr val="bg2">
                    <a:lumMod val="25000"/>
                  </a:schemeClr>
                </a:solidFill>
              </a:rPr>
              <a:t>Problem solving</a:t>
            </a:r>
            <a:endParaRPr lang="en-US" sz="1600" dirty="0">
              <a:solidFill>
                <a:schemeClr val="bg2">
                  <a:lumMod val="50000"/>
                </a:schemeClr>
              </a:solidFill>
            </a:endParaRPr>
          </a:p>
        </p:txBody>
      </p:sp>
      <p:sp>
        <p:nvSpPr>
          <p:cNvPr id="70" name="Rounded Rectangle 69">
            <a:extLst>
              <a:ext uri="{FF2B5EF4-FFF2-40B4-BE49-F238E27FC236}">
                <a16:creationId xmlns:a16="http://schemas.microsoft.com/office/drawing/2014/main" id="{6E5F0D34-F71B-D7D4-0252-ADE59E38035D}"/>
              </a:ext>
            </a:extLst>
          </p:cNvPr>
          <p:cNvSpPr/>
          <p:nvPr/>
        </p:nvSpPr>
        <p:spPr>
          <a:xfrm>
            <a:off x="312785" y="3997188"/>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1. What kind of problems are you facing in your daily work?</a:t>
            </a:r>
          </a:p>
        </p:txBody>
      </p:sp>
      <p:sp>
        <p:nvSpPr>
          <p:cNvPr id="71" name="Rounded Rectangle 70">
            <a:extLst>
              <a:ext uri="{FF2B5EF4-FFF2-40B4-BE49-F238E27FC236}">
                <a16:creationId xmlns:a16="http://schemas.microsoft.com/office/drawing/2014/main" id="{7353D2FA-3541-4BA8-02CD-0D3F62FE3BDF}"/>
              </a:ext>
            </a:extLst>
          </p:cNvPr>
          <p:cNvSpPr/>
          <p:nvPr/>
        </p:nvSpPr>
        <p:spPr>
          <a:xfrm>
            <a:off x="4271294" y="3997188"/>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2. Why is this a challenge? </a:t>
            </a:r>
          </a:p>
        </p:txBody>
      </p:sp>
      <p:sp>
        <p:nvSpPr>
          <p:cNvPr id="72" name="Rounded Rectangle 71">
            <a:extLst>
              <a:ext uri="{FF2B5EF4-FFF2-40B4-BE49-F238E27FC236}">
                <a16:creationId xmlns:a16="http://schemas.microsoft.com/office/drawing/2014/main" id="{5329737C-ACA5-CC53-6000-686A288A6D32}"/>
              </a:ext>
            </a:extLst>
          </p:cNvPr>
          <p:cNvSpPr/>
          <p:nvPr/>
        </p:nvSpPr>
        <p:spPr>
          <a:xfrm>
            <a:off x="8229803" y="3997188"/>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3. What can we do to implement corrective action?</a:t>
            </a:r>
          </a:p>
        </p:txBody>
      </p:sp>
      <p:sp>
        <p:nvSpPr>
          <p:cNvPr id="73" name="Rounded Rectangle 72">
            <a:extLst>
              <a:ext uri="{FF2B5EF4-FFF2-40B4-BE49-F238E27FC236}">
                <a16:creationId xmlns:a16="http://schemas.microsoft.com/office/drawing/2014/main" id="{E6621ACF-29C7-915E-B8BF-60953B74C60F}"/>
              </a:ext>
            </a:extLst>
          </p:cNvPr>
          <p:cNvSpPr/>
          <p:nvPr/>
        </p:nvSpPr>
        <p:spPr>
          <a:xfrm>
            <a:off x="312785" y="5557468"/>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1. What is today’s priority and why?</a:t>
            </a:r>
          </a:p>
        </p:txBody>
      </p:sp>
      <p:sp>
        <p:nvSpPr>
          <p:cNvPr id="74" name="Rounded Rectangle 73">
            <a:extLst>
              <a:ext uri="{FF2B5EF4-FFF2-40B4-BE49-F238E27FC236}">
                <a16:creationId xmlns:a16="http://schemas.microsoft.com/office/drawing/2014/main" id="{08AF8ECA-0709-9819-5591-5BD059C9CF3A}"/>
              </a:ext>
            </a:extLst>
          </p:cNvPr>
          <p:cNvSpPr/>
          <p:nvPr/>
        </p:nvSpPr>
        <p:spPr>
          <a:xfrm>
            <a:off x="4271294" y="5557468"/>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2. Is there something you want to improve in your daily routine?</a:t>
            </a:r>
          </a:p>
        </p:txBody>
      </p:sp>
      <p:sp>
        <p:nvSpPr>
          <p:cNvPr id="75" name="Rounded Rectangle 74">
            <a:extLst>
              <a:ext uri="{FF2B5EF4-FFF2-40B4-BE49-F238E27FC236}">
                <a16:creationId xmlns:a16="http://schemas.microsoft.com/office/drawing/2014/main" id="{65D88F41-F5C6-7367-118A-5DE723611DC8}"/>
              </a:ext>
            </a:extLst>
          </p:cNvPr>
          <p:cNvSpPr/>
          <p:nvPr/>
        </p:nvSpPr>
        <p:spPr>
          <a:xfrm>
            <a:off x="8229803" y="5557468"/>
            <a:ext cx="3898507"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3. Is the information documented and up-to-date?</a:t>
            </a:r>
          </a:p>
        </p:txBody>
      </p:sp>
      <p:sp>
        <p:nvSpPr>
          <p:cNvPr id="76" name="TextBox 75">
            <a:extLst>
              <a:ext uri="{FF2B5EF4-FFF2-40B4-BE49-F238E27FC236}">
                <a16:creationId xmlns:a16="http://schemas.microsoft.com/office/drawing/2014/main" id="{749637F9-EB21-31B6-1DB7-05A89307FB2F}"/>
              </a:ext>
            </a:extLst>
          </p:cNvPr>
          <p:cNvSpPr txBox="1"/>
          <p:nvPr/>
        </p:nvSpPr>
        <p:spPr>
          <a:xfrm>
            <a:off x="286386" y="5115108"/>
            <a:ext cx="3898507" cy="338554"/>
          </a:xfrm>
          <a:prstGeom prst="rect">
            <a:avLst/>
          </a:prstGeom>
          <a:noFill/>
        </p:spPr>
        <p:txBody>
          <a:bodyPr wrap="square" rtlCol="0">
            <a:spAutoFit/>
          </a:bodyPr>
          <a:lstStyle/>
          <a:p>
            <a:r>
              <a:rPr lang="en-US" sz="1600" b="1" dirty="0">
                <a:solidFill>
                  <a:schemeClr val="bg2">
                    <a:lumMod val="25000"/>
                  </a:schemeClr>
                </a:solidFill>
              </a:rPr>
              <a:t>Continuous Improvement</a:t>
            </a:r>
            <a:endParaRPr lang="en-US" sz="1600" dirty="0">
              <a:solidFill>
                <a:schemeClr val="bg2">
                  <a:lumMod val="50000"/>
                </a:schemeClr>
              </a:solidFill>
            </a:endParaRPr>
          </a:p>
        </p:txBody>
      </p:sp>
    </p:spTree>
    <p:extLst>
      <p:ext uri="{BB962C8B-B14F-4D97-AF65-F5344CB8AC3E}">
        <p14:creationId xmlns:p14="http://schemas.microsoft.com/office/powerpoint/2010/main" val="26472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F9025CF-712D-8765-9EB9-3A26BCF70455}"/>
              </a:ext>
            </a:extLst>
          </p:cNvPr>
          <p:cNvSpPr/>
          <p:nvPr/>
        </p:nvSpPr>
        <p:spPr>
          <a:xfrm>
            <a:off x="295482" y="1035751"/>
            <a:ext cx="4991127" cy="1011018"/>
          </a:xfrm>
          <a:prstGeom prst="roundRect">
            <a:avLst>
              <a:gd name="adj" fmla="val 5124"/>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Define the problem:</a:t>
            </a:r>
          </a:p>
        </p:txBody>
      </p:sp>
      <p:sp>
        <p:nvSpPr>
          <p:cNvPr id="5" name="Rounded Rectangle 4">
            <a:extLst>
              <a:ext uri="{FF2B5EF4-FFF2-40B4-BE49-F238E27FC236}">
                <a16:creationId xmlns:a16="http://schemas.microsoft.com/office/drawing/2014/main" id="{FD373FD1-3FFD-104D-27E2-02743EF21F32}"/>
              </a:ext>
            </a:extLst>
          </p:cNvPr>
          <p:cNvSpPr/>
          <p:nvPr/>
        </p:nvSpPr>
        <p:spPr>
          <a:xfrm>
            <a:off x="5570022" y="1036706"/>
            <a:ext cx="4991127" cy="1011018"/>
          </a:xfrm>
          <a:prstGeom prst="roundRect">
            <a:avLst>
              <a:gd name="adj" fmla="val 5124"/>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Root cause problem:</a:t>
            </a:r>
          </a:p>
        </p:txBody>
      </p:sp>
      <p:sp>
        <p:nvSpPr>
          <p:cNvPr id="6" name="Rounded Rectangle 5">
            <a:extLst>
              <a:ext uri="{FF2B5EF4-FFF2-40B4-BE49-F238E27FC236}">
                <a16:creationId xmlns:a16="http://schemas.microsoft.com/office/drawing/2014/main" id="{5A8BAEAF-DA84-F34B-170D-F15895E64827}"/>
              </a:ext>
            </a:extLst>
          </p:cNvPr>
          <p:cNvSpPr/>
          <p:nvPr/>
        </p:nvSpPr>
        <p:spPr>
          <a:xfrm>
            <a:off x="295482" y="2691439"/>
            <a:ext cx="8478532" cy="737561"/>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1. (Symptom)</a:t>
            </a:r>
          </a:p>
        </p:txBody>
      </p:sp>
      <p:sp>
        <p:nvSpPr>
          <p:cNvPr id="7" name="TextBox 6">
            <a:extLst>
              <a:ext uri="{FF2B5EF4-FFF2-40B4-BE49-F238E27FC236}">
                <a16:creationId xmlns:a16="http://schemas.microsoft.com/office/drawing/2014/main" id="{F1464EF9-03D1-26AD-64AE-CCFA183DF787}"/>
              </a:ext>
            </a:extLst>
          </p:cNvPr>
          <p:cNvSpPr txBox="1"/>
          <p:nvPr/>
        </p:nvSpPr>
        <p:spPr>
          <a:xfrm>
            <a:off x="237636" y="2242149"/>
            <a:ext cx="4729494" cy="338554"/>
          </a:xfrm>
          <a:prstGeom prst="rect">
            <a:avLst/>
          </a:prstGeom>
          <a:noFill/>
        </p:spPr>
        <p:txBody>
          <a:bodyPr wrap="square" rtlCol="0">
            <a:spAutoFit/>
          </a:bodyPr>
          <a:lstStyle/>
          <a:p>
            <a:r>
              <a:rPr lang="en-US" sz="1600" b="1" dirty="0">
                <a:solidFill>
                  <a:schemeClr val="bg2">
                    <a:lumMod val="25000"/>
                  </a:schemeClr>
                </a:solidFill>
              </a:rPr>
              <a:t>What is happening? What is causing it?</a:t>
            </a:r>
            <a:endParaRPr lang="en-US" sz="1600" dirty="0">
              <a:solidFill>
                <a:schemeClr val="bg2">
                  <a:lumMod val="50000"/>
                </a:schemeClr>
              </a:solidFill>
            </a:endParaRPr>
          </a:p>
        </p:txBody>
      </p:sp>
      <p:sp>
        <p:nvSpPr>
          <p:cNvPr id="8" name="Rounded Rectangle 7">
            <a:extLst>
              <a:ext uri="{FF2B5EF4-FFF2-40B4-BE49-F238E27FC236}">
                <a16:creationId xmlns:a16="http://schemas.microsoft.com/office/drawing/2014/main" id="{441EB6D3-E7FC-12F5-B2BC-0B396478FCB1}"/>
              </a:ext>
            </a:extLst>
          </p:cNvPr>
          <p:cNvSpPr/>
          <p:nvPr/>
        </p:nvSpPr>
        <p:spPr>
          <a:xfrm>
            <a:off x="629912" y="3533845"/>
            <a:ext cx="8478532" cy="737561"/>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2. (Symptom)</a:t>
            </a:r>
          </a:p>
        </p:txBody>
      </p:sp>
      <p:sp>
        <p:nvSpPr>
          <p:cNvPr id="9" name="Rounded Rectangle 8">
            <a:extLst>
              <a:ext uri="{FF2B5EF4-FFF2-40B4-BE49-F238E27FC236}">
                <a16:creationId xmlns:a16="http://schemas.microsoft.com/office/drawing/2014/main" id="{71E00CA8-1FF7-2702-99EC-FA1895F2CE28}"/>
              </a:ext>
            </a:extLst>
          </p:cNvPr>
          <p:cNvSpPr/>
          <p:nvPr/>
        </p:nvSpPr>
        <p:spPr>
          <a:xfrm>
            <a:off x="1276598" y="4377010"/>
            <a:ext cx="8478532" cy="737561"/>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3.  (Symptom)</a:t>
            </a:r>
          </a:p>
        </p:txBody>
      </p:sp>
      <p:sp>
        <p:nvSpPr>
          <p:cNvPr id="10" name="Rounded Rectangle 9">
            <a:extLst>
              <a:ext uri="{FF2B5EF4-FFF2-40B4-BE49-F238E27FC236}">
                <a16:creationId xmlns:a16="http://schemas.microsoft.com/office/drawing/2014/main" id="{4899091A-9BCD-3C09-DD5F-FA5A92AFB5D5}"/>
              </a:ext>
            </a:extLst>
          </p:cNvPr>
          <p:cNvSpPr/>
          <p:nvPr/>
        </p:nvSpPr>
        <p:spPr>
          <a:xfrm>
            <a:off x="1691281" y="5181032"/>
            <a:ext cx="8478532" cy="737561"/>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4. (Symptom)</a:t>
            </a:r>
          </a:p>
        </p:txBody>
      </p:sp>
      <p:sp>
        <p:nvSpPr>
          <p:cNvPr id="11" name="Rounded Rectangle 10">
            <a:extLst>
              <a:ext uri="{FF2B5EF4-FFF2-40B4-BE49-F238E27FC236}">
                <a16:creationId xmlns:a16="http://schemas.microsoft.com/office/drawing/2014/main" id="{B4E590C1-1846-F063-74D5-B1268F6F376A}"/>
              </a:ext>
            </a:extLst>
          </p:cNvPr>
          <p:cNvSpPr/>
          <p:nvPr/>
        </p:nvSpPr>
        <p:spPr>
          <a:xfrm>
            <a:off x="2366182" y="6029329"/>
            <a:ext cx="8478532" cy="737561"/>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5. (Symptom)</a:t>
            </a:r>
          </a:p>
        </p:txBody>
      </p:sp>
      <p:sp>
        <p:nvSpPr>
          <p:cNvPr id="12" name="Bent Up Arrow 11">
            <a:extLst>
              <a:ext uri="{FF2B5EF4-FFF2-40B4-BE49-F238E27FC236}">
                <a16:creationId xmlns:a16="http://schemas.microsoft.com/office/drawing/2014/main" id="{4CA0A9FA-C6F4-E4B5-9F26-ADDD608A4DC2}"/>
              </a:ext>
            </a:extLst>
          </p:cNvPr>
          <p:cNvSpPr/>
          <p:nvPr/>
        </p:nvSpPr>
        <p:spPr>
          <a:xfrm rot="10800000" flipH="1">
            <a:off x="9511142" y="3673189"/>
            <a:ext cx="521490" cy="655536"/>
          </a:xfrm>
          <a:prstGeom prst="bentUpArrow">
            <a:avLst>
              <a:gd name="adj1" fmla="val 32840"/>
              <a:gd name="adj2" fmla="val 25000"/>
              <a:gd name="adj3" fmla="val 35780"/>
            </a:avLst>
          </a:prstGeom>
          <a:solidFill>
            <a:schemeClr val="tx2">
              <a:lumMod val="40000"/>
              <a:lumOff val="60000"/>
            </a:schemeClr>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Bent Up Arrow 12">
            <a:extLst>
              <a:ext uri="{FF2B5EF4-FFF2-40B4-BE49-F238E27FC236}">
                <a16:creationId xmlns:a16="http://schemas.microsoft.com/office/drawing/2014/main" id="{01BB23A6-0F23-D04B-8DFB-0E495C458231}"/>
              </a:ext>
            </a:extLst>
          </p:cNvPr>
          <p:cNvSpPr/>
          <p:nvPr/>
        </p:nvSpPr>
        <p:spPr>
          <a:xfrm rot="10800000" flipH="1">
            <a:off x="8871331" y="2902398"/>
            <a:ext cx="521490" cy="655536"/>
          </a:xfrm>
          <a:prstGeom prst="bentUpArrow">
            <a:avLst>
              <a:gd name="adj1" fmla="val 32840"/>
              <a:gd name="adj2" fmla="val 25000"/>
              <a:gd name="adj3" fmla="val 35780"/>
            </a:avLst>
          </a:prstGeom>
          <a:solidFill>
            <a:schemeClr val="tx2">
              <a:lumMod val="40000"/>
              <a:lumOff val="60000"/>
            </a:schemeClr>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Bent Up Arrow 13">
            <a:extLst>
              <a:ext uri="{FF2B5EF4-FFF2-40B4-BE49-F238E27FC236}">
                <a16:creationId xmlns:a16="http://schemas.microsoft.com/office/drawing/2014/main" id="{70E40707-24F3-7355-A8BC-D19880242136}"/>
              </a:ext>
            </a:extLst>
          </p:cNvPr>
          <p:cNvSpPr/>
          <p:nvPr/>
        </p:nvSpPr>
        <p:spPr>
          <a:xfrm rot="10800000" flipH="1">
            <a:off x="9979229" y="4608850"/>
            <a:ext cx="521490" cy="655536"/>
          </a:xfrm>
          <a:prstGeom prst="bentUpArrow">
            <a:avLst>
              <a:gd name="adj1" fmla="val 32840"/>
              <a:gd name="adj2" fmla="val 25000"/>
              <a:gd name="adj3" fmla="val 35780"/>
            </a:avLst>
          </a:prstGeom>
          <a:solidFill>
            <a:schemeClr val="tx2">
              <a:lumMod val="40000"/>
              <a:lumOff val="60000"/>
            </a:schemeClr>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Bent Up Arrow 14">
            <a:extLst>
              <a:ext uri="{FF2B5EF4-FFF2-40B4-BE49-F238E27FC236}">
                <a16:creationId xmlns:a16="http://schemas.microsoft.com/office/drawing/2014/main" id="{F3624C44-834B-2204-0738-DC369677BB22}"/>
              </a:ext>
            </a:extLst>
          </p:cNvPr>
          <p:cNvSpPr/>
          <p:nvPr/>
        </p:nvSpPr>
        <p:spPr>
          <a:xfrm rot="10800000" flipH="1">
            <a:off x="10567524" y="5442887"/>
            <a:ext cx="521490" cy="655536"/>
          </a:xfrm>
          <a:prstGeom prst="bentUpArrow">
            <a:avLst>
              <a:gd name="adj1" fmla="val 32840"/>
              <a:gd name="adj2" fmla="val 25000"/>
              <a:gd name="adj3" fmla="val 35780"/>
            </a:avLst>
          </a:prstGeom>
          <a:solidFill>
            <a:schemeClr val="tx2">
              <a:lumMod val="40000"/>
              <a:lumOff val="60000"/>
            </a:schemeClr>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TextBox 15">
            <a:extLst>
              <a:ext uri="{FF2B5EF4-FFF2-40B4-BE49-F238E27FC236}">
                <a16:creationId xmlns:a16="http://schemas.microsoft.com/office/drawing/2014/main" id="{DF579305-1231-97A7-20DA-A7D2CDFD8789}"/>
              </a:ext>
            </a:extLst>
          </p:cNvPr>
          <p:cNvSpPr txBox="1"/>
          <p:nvPr/>
        </p:nvSpPr>
        <p:spPr>
          <a:xfrm>
            <a:off x="8747757" y="2541818"/>
            <a:ext cx="1212191" cy="307777"/>
          </a:xfrm>
          <a:prstGeom prst="rect">
            <a:avLst/>
          </a:prstGeom>
          <a:noFill/>
        </p:spPr>
        <p:txBody>
          <a:bodyPr wrap="none" rtlCol="0">
            <a:spAutoFit/>
          </a:bodyPr>
          <a:lstStyle/>
          <a:p>
            <a:r>
              <a:rPr lang="en-FI" sz="1400" dirty="0">
                <a:solidFill>
                  <a:schemeClr val="bg2">
                    <a:lumMod val="50000"/>
                  </a:schemeClr>
                </a:solidFill>
              </a:rPr>
              <a:t>Why is that?</a:t>
            </a:r>
          </a:p>
        </p:txBody>
      </p:sp>
      <p:sp>
        <p:nvSpPr>
          <p:cNvPr id="17" name="TextBox 16">
            <a:extLst>
              <a:ext uri="{FF2B5EF4-FFF2-40B4-BE49-F238E27FC236}">
                <a16:creationId xmlns:a16="http://schemas.microsoft.com/office/drawing/2014/main" id="{D2DF7A19-F7A4-2B82-3A0C-D61FC8AA7211}"/>
              </a:ext>
            </a:extLst>
          </p:cNvPr>
          <p:cNvSpPr txBox="1"/>
          <p:nvPr/>
        </p:nvSpPr>
        <p:spPr>
          <a:xfrm>
            <a:off x="9426536" y="3354937"/>
            <a:ext cx="1212191" cy="307777"/>
          </a:xfrm>
          <a:prstGeom prst="rect">
            <a:avLst/>
          </a:prstGeom>
          <a:noFill/>
        </p:spPr>
        <p:txBody>
          <a:bodyPr wrap="none" rtlCol="0">
            <a:spAutoFit/>
          </a:bodyPr>
          <a:lstStyle/>
          <a:p>
            <a:r>
              <a:rPr lang="en-FI" sz="1400" dirty="0">
                <a:solidFill>
                  <a:schemeClr val="bg2">
                    <a:lumMod val="50000"/>
                  </a:schemeClr>
                </a:solidFill>
              </a:rPr>
              <a:t>Why is that?</a:t>
            </a:r>
          </a:p>
        </p:txBody>
      </p:sp>
      <p:sp>
        <p:nvSpPr>
          <p:cNvPr id="18" name="TextBox 17">
            <a:extLst>
              <a:ext uri="{FF2B5EF4-FFF2-40B4-BE49-F238E27FC236}">
                <a16:creationId xmlns:a16="http://schemas.microsoft.com/office/drawing/2014/main" id="{5A66C8F3-C383-08B0-1737-6915463DAF4D}"/>
              </a:ext>
            </a:extLst>
          </p:cNvPr>
          <p:cNvSpPr txBox="1"/>
          <p:nvPr/>
        </p:nvSpPr>
        <p:spPr>
          <a:xfrm>
            <a:off x="9979228" y="4302952"/>
            <a:ext cx="1212191" cy="307777"/>
          </a:xfrm>
          <a:prstGeom prst="rect">
            <a:avLst/>
          </a:prstGeom>
          <a:noFill/>
        </p:spPr>
        <p:txBody>
          <a:bodyPr wrap="none" rtlCol="0">
            <a:spAutoFit/>
          </a:bodyPr>
          <a:lstStyle/>
          <a:p>
            <a:r>
              <a:rPr lang="en-FI" sz="1400" dirty="0">
                <a:solidFill>
                  <a:schemeClr val="bg2">
                    <a:lumMod val="50000"/>
                  </a:schemeClr>
                </a:solidFill>
              </a:rPr>
              <a:t>Why is that?</a:t>
            </a:r>
          </a:p>
        </p:txBody>
      </p:sp>
      <p:sp>
        <p:nvSpPr>
          <p:cNvPr id="19" name="TextBox 18">
            <a:extLst>
              <a:ext uri="{FF2B5EF4-FFF2-40B4-BE49-F238E27FC236}">
                <a16:creationId xmlns:a16="http://schemas.microsoft.com/office/drawing/2014/main" id="{65A55C74-F958-6012-234A-23C72FEFDD7F}"/>
              </a:ext>
            </a:extLst>
          </p:cNvPr>
          <p:cNvSpPr txBox="1"/>
          <p:nvPr/>
        </p:nvSpPr>
        <p:spPr>
          <a:xfrm>
            <a:off x="10638727" y="5105222"/>
            <a:ext cx="1212191" cy="307777"/>
          </a:xfrm>
          <a:prstGeom prst="rect">
            <a:avLst/>
          </a:prstGeom>
          <a:noFill/>
        </p:spPr>
        <p:txBody>
          <a:bodyPr wrap="none" rtlCol="0">
            <a:spAutoFit/>
          </a:bodyPr>
          <a:lstStyle/>
          <a:p>
            <a:r>
              <a:rPr lang="en-FI" sz="1400" dirty="0">
                <a:solidFill>
                  <a:schemeClr val="bg2">
                    <a:lumMod val="50000"/>
                  </a:schemeClr>
                </a:solidFill>
              </a:rPr>
              <a:t>Why is that?</a:t>
            </a:r>
          </a:p>
        </p:txBody>
      </p:sp>
      <p:sp>
        <p:nvSpPr>
          <p:cNvPr id="20" name="Text Placeholder 1">
            <a:extLst>
              <a:ext uri="{FF2B5EF4-FFF2-40B4-BE49-F238E27FC236}">
                <a16:creationId xmlns:a16="http://schemas.microsoft.com/office/drawing/2014/main" id="{C35C6BCA-B3E5-A219-E86A-91C8CDEFAB99}"/>
              </a:ext>
            </a:extLst>
          </p:cNvPr>
          <p:cNvSpPr txBox="1">
            <a:spLocks/>
          </p:cNvSpPr>
          <p:nvPr/>
        </p:nvSpPr>
        <p:spPr>
          <a:xfrm>
            <a:off x="237636" y="172352"/>
            <a:ext cx="2111043" cy="79693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Gemba Walk</a:t>
            </a:r>
          </a:p>
          <a:p>
            <a:pPr algn="l"/>
            <a:r>
              <a:rPr lang="en-US" sz="2000" b="0" i="1"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2. Ask Why</a:t>
            </a:r>
          </a:p>
        </p:txBody>
      </p:sp>
      <p:sp>
        <p:nvSpPr>
          <p:cNvPr id="21" name="Text Placeholder 1">
            <a:extLst>
              <a:ext uri="{FF2B5EF4-FFF2-40B4-BE49-F238E27FC236}">
                <a16:creationId xmlns:a16="http://schemas.microsoft.com/office/drawing/2014/main" id="{839B8181-3C17-68A2-4EB4-605F751D56FF}"/>
              </a:ext>
            </a:extLst>
          </p:cNvPr>
          <p:cNvSpPr txBox="1">
            <a:spLocks/>
          </p:cNvSpPr>
          <p:nvPr/>
        </p:nvSpPr>
        <p:spPr>
          <a:xfrm>
            <a:off x="2201264" y="-23028"/>
            <a:ext cx="3819636" cy="79693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rPr>
              <a:t>Root cause analysis</a:t>
            </a:r>
            <a:r>
              <a:rPr lang="en-US" sz="2000" b="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rPr>
              <a:t>: 5 Whys</a:t>
            </a:r>
            <a:endParaRPr lang="en-US" sz="2000" b="0" i="1"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Tree>
    <p:extLst>
      <p:ext uri="{BB962C8B-B14F-4D97-AF65-F5344CB8AC3E}">
        <p14:creationId xmlns:p14="http://schemas.microsoft.com/office/powerpoint/2010/main" val="100758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455F1-8069-4D18-DE3A-B136A20DC16C}"/>
              </a:ext>
            </a:extLst>
          </p:cNvPr>
          <p:cNvSpPr txBox="1">
            <a:spLocks/>
          </p:cNvSpPr>
          <p:nvPr/>
        </p:nvSpPr>
        <p:spPr>
          <a:xfrm>
            <a:off x="371364" y="282602"/>
            <a:ext cx="5744938" cy="93238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rPr>
              <a:t>Root cause analysis</a:t>
            </a:r>
            <a:r>
              <a:rPr lang="en-US" sz="2000" b="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rPr>
              <a:t>: 5 Whys – The tree framework</a:t>
            </a:r>
          </a:p>
          <a:p>
            <a:pPr algn="l"/>
            <a:r>
              <a:rPr lang="en-US" sz="1600" b="0" dirty="0">
                <a:solidFill>
                  <a:schemeClr val="bg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If there is more than one pathway and you identify more than one root cause, you can group several root causes under the tree framework. </a:t>
            </a:r>
          </a:p>
        </p:txBody>
      </p:sp>
      <p:sp>
        <p:nvSpPr>
          <p:cNvPr id="4" name="Rounded Rectangle 3">
            <a:extLst>
              <a:ext uri="{FF2B5EF4-FFF2-40B4-BE49-F238E27FC236}">
                <a16:creationId xmlns:a16="http://schemas.microsoft.com/office/drawing/2014/main" id="{33F53B38-3D30-4A7D-7272-ABBD79ADA299}"/>
              </a:ext>
            </a:extLst>
          </p:cNvPr>
          <p:cNvSpPr/>
          <p:nvPr/>
        </p:nvSpPr>
        <p:spPr>
          <a:xfrm>
            <a:off x="4727848" y="1340768"/>
            <a:ext cx="238130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Define the problem</a:t>
            </a:r>
          </a:p>
        </p:txBody>
      </p:sp>
      <p:sp>
        <p:nvSpPr>
          <p:cNvPr id="22" name="Rounded Rectangle 21">
            <a:extLst>
              <a:ext uri="{FF2B5EF4-FFF2-40B4-BE49-F238E27FC236}">
                <a16:creationId xmlns:a16="http://schemas.microsoft.com/office/drawing/2014/main" id="{643BC661-E0F1-CAD6-4156-B23EE3506CD5}"/>
              </a:ext>
            </a:extLst>
          </p:cNvPr>
          <p:cNvSpPr/>
          <p:nvPr/>
        </p:nvSpPr>
        <p:spPr>
          <a:xfrm>
            <a:off x="1370652" y="2912895"/>
            <a:ext cx="238130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Contributing factors #1</a:t>
            </a:r>
          </a:p>
        </p:txBody>
      </p:sp>
      <p:cxnSp>
        <p:nvCxnSpPr>
          <p:cNvPr id="37" name="Straight Connector 36">
            <a:extLst>
              <a:ext uri="{FF2B5EF4-FFF2-40B4-BE49-F238E27FC236}">
                <a16:creationId xmlns:a16="http://schemas.microsoft.com/office/drawing/2014/main" id="{AA3DC75E-F62D-FA75-20CF-4BE44D9F4C83}"/>
              </a:ext>
            </a:extLst>
          </p:cNvPr>
          <p:cNvCxnSpPr>
            <a:cxnSpLocks/>
          </p:cNvCxnSpPr>
          <p:nvPr/>
        </p:nvCxnSpPr>
        <p:spPr>
          <a:xfrm>
            <a:off x="2491145" y="3921605"/>
            <a:ext cx="0" cy="173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BDB7DF-0E1C-C4F8-22CE-985B14491155}"/>
              </a:ext>
            </a:extLst>
          </p:cNvPr>
          <p:cNvCxnSpPr>
            <a:cxnSpLocks/>
          </p:cNvCxnSpPr>
          <p:nvPr/>
        </p:nvCxnSpPr>
        <p:spPr>
          <a:xfrm flipH="1" flipV="1">
            <a:off x="1732052" y="4096913"/>
            <a:ext cx="1518186" cy="98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7850DD-22BD-4EA8-D340-127766E7F352}"/>
              </a:ext>
            </a:extLst>
          </p:cNvPr>
          <p:cNvCxnSpPr>
            <a:cxnSpLocks/>
          </p:cNvCxnSpPr>
          <p:nvPr/>
        </p:nvCxnSpPr>
        <p:spPr>
          <a:xfrm>
            <a:off x="3250238" y="4094605"/>
            <a:ext cx="0" cy="151575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39B0FEBF-0D9F-7D46-DC9A-9FC26BB45178}"/>
              </a:ext>
            </a:extLst>
          </p:cNvPr>
          <p:cNvSpPr/>
          <p:nvPr/>
        </p:nvSpPr>
        <p:spPr>
          <a:xfrm>
            <a:off x="2673927" y="4265297"/>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cxnSp>
        <p:nvCxnSpPr>
          <p:cNvPr id="61" name="Straight Connector 60">
            <a:extLst>
              <a:ext uri="{FF2B5EF4-FFF2-40B4-BE49-F238E27FC236}">
                <a16:creationId xmlns:a16="http://schemas.microsoft.com/office/drawing/2014/main" id="{CA5A8586-595D-2A7F-E9F7-6E9E09A58F29}"/>
              </a:ext>
            </a:extLst>
          </p:cNvPr>
          <p:cNvCxnSpPr>
            <a:cxnSpLocks/>
          </p:cNvCxnSpPr>
          <p:nvPr/>
        </p:nvCxnSpPr>
        <p:spPr>
          <a:xfrm>
            <a:off x="1732052" y="4108695"/>
            <a:ext cx="0" cy="150166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id="{90AD71B6-88C4-ED69-D2A5-62537A949297}"/>
              </a:ext>
            </a:extLst>
          </p:cNvPr>
          <p:cNvSpPr/>
          <p:nvPr/>
        </p:nvSpPr>
        <p:spPr>
          <a:xfrm>
            <a:off x="1124732" y="4265297"/>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67" name="Rounded Rectangle 66">
            <a:extLst>
              <a:ext uri="{FF2B5EF4-FFF2-40B4-BE49-F238E27FC236}">
                <a16:creationId xmlns:a16="http://schemas.microsoft.com/office/drawing/2014/main" id="{9B03E31B-0648-26B6-7B49-1B65C7CD69B6}"/>
              </a:ext>
            </a:extLst>
          </p:cNvPr>
          <p:cNvSpPr/>
          <p:nvPr/>
        </p:nvSpPr>
        <p:spPr>
          <a:xfrm>
            <a:off x="2673927" y="5446238"/>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68" name="Rounded Rectangle 67">
            <a:extLst>
              <a:ext uri="{FF2B5EF4-FFF2-40B4-BE49-F238E27FC236}">
                <a16:creationId xmlns:a16="http://schemas.microsoft.com/office/drawing/2014/main" id="{368F7BB8-C595-C2B1-CB26-6441A0F45278}"/>
              </a:ext>
            </a:extLst>
          </p:cNvPr>
          <p:cNvSpPr/>
          <p:nvPr/>
        </p:nvSpPr>
        <p:spPr>
          <a:xfrm>
            <a:off x="1124732" y="5446238"/>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cxnSp>
        <p:nvCxnSpPr>
          <p:cNvPr id="70" name="Straight Connector 69">
            <a:extLst>
              <a:ext uri="{FF2B5EF4-FFF2-40B4-BE49-F238E27FC236}">
                <a16:creationId xmlns:a16="http://schemas.microsoft.com/office/drawing/2014/main" id="{29FC5A97-7824-B44F-4282-C98496D01D9E}"/>
              </a:ext>
            </a:extLst>
          </p:cNvPr>
          <p:cNvCxnSpPr>
            <a:cxnSpLocks/>
            <a:stCxn id="4" idx="2"/>
          </p:cNvCxnSpPr>
          <p:nvPr/>
        </p:nvCxnSpPr>
        <p:spPr>
          <a:xfrm>
            <a:off x="5918499" y="2351786"/>
            <a:ext cx="5855" cy="292137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B24B0BD-625A-4366-47D7-381D38ABE752}"/>
              </a:ext>
            </a:extLst>
          </p:cNvPr>
          <p:cNvCxnSpPr>
            <a:cxnSpLocks/>
          </p:cNvCxnSpPr>
          <p:nvPr/>
        </p:nvCxnSpPr>
        <p:spPr>
          <a:xfrm flipH="1">
            <a:off x="5174427" y="5273156"/>
            <a:ext cx="151818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DECE66F-64E1-175F-7CEA-9001895A4C36}"/>
              </a:ext>
            </a:extLst>
          </p:cNvPr>
          <p:cNvCxnSpPr>
            <a:cxnSpLocks/>
          </p:cNvCxnSpPr>
          <p:nvPr/>
        </p:nvCxnSpPr>
        <p:spPr>
          <a:xfrm>
            <a:off x="6692613" y="5273156"/>
            <a:ext cx="0" cy="3395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3" name="Rounded Rectangle 72">
            <a:extLst>
              <a:ext uri="{FF2B5EF4-FFF2-40B4-BE49-F238E27FC236}">
                <a16:creationId xmlns:a16="http://schemas.microsoft.com/office/drawing/2014/main" id="{D9414E6B-0CE9-3C14-42B6-EAAD63879BE2}"/>
              </a:ext>
            </a:extLst>
          </p:cNvPr>
          <p:cNvSpPr/>
          <p:nvPr/>
        </p:nvSpPr>
        <p:spPr>
          <a:xfrm>
            <a:off x="5351353" y="4076605"/>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cxnSp>
        <p:nvCxnSpPr>
          <p:cNvPr id="74" name="Straight Connector 73">
            <a:extLst>
              <a:ext uri="{FF2B5EF4-FFF2-40B4-BE49-F238E27FC236}">
                <a16:creationId xmlns:a16="http://schemas.microsoft.com/office/drawing/2014/main" id="{7CE585E6-7B4B-F198-7B62-CA15D6B47FE9}"/>
              </a:ext>
            </a:extLst>
          </p:cNvPr>
          <p:cNvCxnSpPr>
            <a:cxnSpLocks/>
          </p:cNvCxnSpPr>
          <p:nvPr/>
        </p:nvCxnSpPr>
        <p:spPr>
          <a:xfrm>
            <a:off x="5174427" y="5273156"/>
            <a:ext cx="0" cy="3395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a16="http://schemas.microsoft.com/office/drawing/2014/main" id="{B023CF10-843D-E813-92E5-F87544662F62}"/>
              </a:ext>
            </a:extLst>
          </p:cNvPr>
          <p:cNvSpPr/>
          <p:nvPr/>
        </p:nvSpPr>
        <p:spPr>
          <a:xfrm>
            <a:off x="6116302" y="5448546"/>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77" name="Rounded Rectangle 76">
            <a:extLst>
              <a:ext uri="{FF2B5EF4-FFF2-40B4-BE49-F238E27FC236}">
                <a16:creationId xmlns:a16="http://schemas.microsoft.com/office/drawing/2014/main" id="{28C00B05-6659-1E3F-20EC-AE23D1701B95}"/>
              </a:ext>
            </a:extLst>
          </p:cNvPr>
          <p:cNvSpPr/>
          <p:nvPr/>
        </p:nvSpPr>
        <p:spPr>
          <a:xfrm>
            <a:off x="4567107" y="5448546"/>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86" name="Rounded Rectangle 85">
            <a:extLst>
              <a:ext uri="{FF2B5EF4-FFF2-40B4-BE49-F238E27FC236}">
                <a16:creationId xmlns:a16="http://schemas.microsoft.com/office/drawing/2014/main" id="{1DD41E63-3DD5-AA25-1E2A-F95354C19167}"/>
              </a:ext>
            </a:extLst>
          </p:cNvPr>
          <p:cNvSpPr/>
          <p:nvPr/>
        </p:nvSpPr>
        <p:spPr>
          <a:xfrm>
            <a:off x="4737013" y="2915203"/>
            <a:ext cx="238130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Contributing factors #2</a:t>
            </a:r>
          </a:p>
        </p:txBody>
      </p:sp>
      <p:cxnSp>
        <p:nvCxnSpPr>
          <p:cNvPr id="87" name="Straight Connector 86">
            <a:extLst>
              <a:ext uri="{FF2B5EF4-FFF2-40B4-BE49-F238E27FC236}">
                <a16:creationId xmlns:a16="http://schemas.microsoft.com/office/drawing/2014/main" id="{E3690D9C-B5CA-4FDC-150D-14CA7023CCB1}"/>
              </a:ext>
            </a:extLst>
          </p:cNvPr>
          <p:cNvCxnSpPr>
            <a:cxnSpLocks/>
          </p:cNvCxnSpPr>
          <p:nvPr/>
        </p:nvCxnSpPr>
        <p:spPr>
          <a:xfrm flipH="1">
            <a:off x="3738203" y="2351786"/>
            <a:ext cx="986336" cy="56341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B7F2A4F-8D51-D9BD-3868-2D428F05AED4}"/>
              </a:ext>
            </a:extLst>
          </p:cNvPr>
          <p:cNvCxnSpPr>
            <a:cxnSpLocks/>
          </p:cNvCxnSpPr>
          <p:nvPr/>
        </p:nvCxnSpPr>
        <p:spPr>
          <a:xfrm flipH="1" flipV="1">
            <a:off x="7130789" y="2351786"/>
            <a:ext cx="1159847" cy="56341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7" name="Rounded Rectangle 96">
            <a:extLst>
              <a:ext uri="{FF2B5EF4-FFF2-40B4-BE49-F238E27FC236}">
                <a16:creationId xmlns:a16="http://schemas.microsoft.com/office/drawing/2014/main" id="{9A4C819D-526C-82F4-7AED-2372EBA1DA9E}"/>
              </a:ext>
            </a:extLst>
          </p:cNvPr>
          <p:cNvSpPr/>
          <p:nvPr/>
        </p:nvSpPr>
        <p:spPr>
          <a:xfrm>
            <a:off x="8272289" y="2912895"/>
            <a:ext cx="238130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Contributing factors #3</a:t>
            </a:r>
          </a:p>
        </p:txBody>
      </p:sp>
      <p:cxnSp>
        <p:nvCxnSpPr>
          <p:cNvPr id="98" name="Straight Connector 97">
            <a:extLst>
              <a:ext uri="{FF2B5EF4-FFF2-40B4-BE49-F238E27FC236}">
                <a16:creationId xmlns:a16="http://schemas.microsoft.com/office/drawing/2014/main" id="{D34FBB07-E67B-3E49-53CA-EC4868E45B42}"/>
              </a:ext>
            </a:extLst>
          </p:cNvPr>
          <p:cNvCxnSpPr>
            <a:cxnSpLocks/>
          </p:cNvCxnSpPr>
          <p:nvPr/>
        </p:nvCxnSpPr>
        <p:spPr>
          <a:xfrm>
            <a:off x="9392782" y="3921605"/>
            <a:ext cx="0" cy="173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D134AFD-F1B9-5992-A862-236EDFE48553}"/>
              </a:ext>
            </a:extLst>
          </p:cNvPr>
          <p:cNvCxnSpPr>
            <a:cxnSpLocks/>
          </p:cNvCxnSpPr>
          <p:nvPr/>
        </p:nvCxnSpPr>
        <p:spPr>
          <a:xfrm flipH="1" flipV="1">
            <a:off x="8633689" y="4096913"/>
            <a:ext cx="1518186" cy="98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281A557-691D-7220-2FF3-23E63A239D0F}"/>
              </a:ext>
            </a:extLst>
          </p:cNvPr>
          <p:cNvCxnSpPr>
            <a:cxnSpLocks/>
          </p:cNvCxnSpPr>
          <p:nvPr/>
        </p:nvCxnSpPr>
        <p:spPr>
          <a:xfrm>
            <a:off x="10151875" y="4094605"/>
            <a:ext cx="0" cy="151575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Rounded Rectangle 100">
            <a:extLst>
              <a:ext uri="{FF2B5EF4-FFF2-40B4-BE49-F238E27FC236}">
                <a16:creationId xmlns:a16="http://schemas.microsoft.com/office/drawing/2014/main" id="{76E730D8-1787-ADEE-24C6-2D17F4E38995}"/>
              </a:ext>
            </a:extLst>
          </p:cNvPr>
          <p:cNvSpPr/>
          <p:nvPr/>
        </p:nvSpPr>
        <p:spPr>
          <a:xfrm>
            <a:off x="9575564" y="4265297"/>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cxnSp>
        <p:nvCxnSpPr>
          <p:cNvPr id="102" name="Straight Connector 101">
            <a:extLst>
              <a:ext uri="{FF2B5EF4-FFF2-40B4-BE49-F238E27FC236}">
                <a16:creationId xmlns:a16="http://schemas.microsoft.com/office/drawing/2014/main" id="{B8DFE37D-03F6-9455-059B-56D01502BFD4}"/>
              </a:ext>
            </a:extLst>
          </p:cNvPr>
          <p:cNvCxnSpPr>
            <a:cxnSpLocks/>
          </p:cNvCxnSpPr>
          <p:nvPr/>
        </p:nvCxnSpPr>
        <p:spPr>
          <a:xfrm>
            <a:off x="8633689" y="4108695"/>
            <a:ext cx="0" cy="150166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3" name="Rounded Rectangle 102">
            <a:extLst>
              <a:ext uri="{FF2B5EF4-FFF2-40B4-BE49-F238E27FC236}">
                <a16:creationId xmlns:a16="http://schemas.microsoft.com/office/drawing/2014/main" id="{9896E647-8251-6D08-8610-FEDA831C149C}"/>
              </a:ext>
            </a:extLst>
          </p:cNvPr>
          <p:cNvSpPr/>
          <p:nvPr/>
        </p:nvSpPr>
        <p:spPr>
          <a:xfrm>
            <a:off x="8026369" y="4265297"/>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104" name="Rounded Rectangle 103">
            <a:extLst>
              <a:ext uri="{FF2B5EF4-FFF2-40B4-BE49-F238E27FC236}">
                <a16:creationId xmlns:a16="http://schemas.microsoft.com/office/drawing/2014/main" id="{EAB74EFE-AECD-8E30-63F9-86ECA6A15C95}"/>
              </a:ext>
            </a:extLst>
          </p:cNvPr>
          <p:cNvSpPr/>
          <p:nvPr/>
        </p:nvSpPr>
        <p:spPr>
          <a:xfrm>
            <a:off x="9575564" y="5446238"/>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105" name="Rounded Rectangle 104">
            <a:extLst>
              <a:ext uri="{FF2B5EF4-FFF2-40B4-BE49-F238E27FC236}">
                <a16:creationId xmlns:a16="http://schemas.microsoft.com/office/drawing/2014/main" id="{C9052EE7-4593-D6FF-DB2A-56B92B145919}"/>
              </a:ext>
            </a:extLst>
          </p:cNvPr>
          <p:cNvSpPr/>
          <p:nvPr/>
        </p:nvSpPr>
        <p:spPr>
          <a:xfrm>
            <a:off x="8026369" y="5446238"/>
            <a:ext cx="115262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Tree>
    <p:extLst>
      <p:ext uri="{BB962C8B-B14F-4D97-AF65-F5344CB8AC3E}">
        <p14:creationId xmlns:p14="http://schemas.microsoft.com/office/powerpoint/2010/main" val="68033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455F1-8069-4D18-DE3A-B136A20DC16C}"/>
              </a:ext>
            </a:extLst>
          </p:cNvPr>
          <p:cNvSpPr txBox="1">
            <a:spLocks/>
          </p:cNvSpPr>
          <p:nvPr/>
        </p:nvSpPr>
        <p:spPr>
          <a:xfrm>
            <a:off x="371364" y="282602"/>
            <a:ext cx="5744938" cy="93238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rPr>
              <a:t>Root cause analysis</a:t>
            </a:r>
            <a:r>
              <a:rPr lang="en-US" sz="2000" b="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rPr>
              <a:t>: The fishbone diagram</a:t>
            </a:r>
          </a:p>
        </p:txBody>
      </p:sp>
      <p:sp>
        <p:nvSpPr>
          <p:cNvPr id="4" name="Rounded Rectangle 3">
            <a:extLst>
              <a:ext uri="{FF2B5EF4-FFF2-40B4-BE49-F238E27FC236}">
                <a16:creationId xmlns:a16="http://schemas.microsoft.com/office/drawing/2014/main" id="{33F53B38-3D30-4A7D-7272-ABBD79ADA299}"/>
              </a:ext>
            </a:extLst>
          </p:cNvPr>
          <p:cNvSpPr/>
          <p:nvPr/>
        </p:nvSpPr>
        <p:spPr>
          <a:xfrm>
            <a:off x="9717977" y="3358124"/>
            <a:ext cx="2088232" cy="1011018"/>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The problem / Outcome</a:t>
            </a:r>
          </a:p>
        </p:txBody>
      </p:sp>
      <p:cxnSp>
        <p:nvCxnSpPr>
          <p:cNvPr id="6" name="Straight Arrow Connector 5">
            <a:extLst>
              <a:ext uri="{FF2B5EF4-FFF2-40B4-BE49-F238E27FC236}">
                <a16:creationId xmlns:a16="http://schemas.microsoft.com/office/drawing/2014/main" id="{FEDFB09E-21D5-81A7-828D-49A507BA120D}"/>
              </a:ext>
            </a:extLst>
          </p:cNvPr>
          <p:cNvCxnSpPr>
            <a:cxnSpLocks/>
          </p:cNvCxnSpPr>
          <p:nvPr/>
        </p:nvCxnSpPr>
        <p:spPr>
          <a:xfrm flipV="1">
            <a:off x="1365049" y="3866134"/>
            <a:ext cx="8352928" cy="10201"/>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CD33F5B8-A2A6-C966-2BFE-D746E92AE71C}"/>
              </a:ext>
            </a:extLst>
          </p:cNvPr>
          <p:cNvSpPr/>
          <p:nvPr/>
        </p:nvSpPr>
        <p:spPr>
          <a:xfrm>
            <a:off x="6105001" y="1628800"/>
            <a:ext cx="2088232" cy="528834"/>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Environment</a:t>
            </a:r>
          </a:p>
        </p:txBody>
      </p:sp>
      <p:sp>
        <p:nvSpPr>
          <p:cNvPr id="9" name="Rounded Rectangle 8">
            <a:extLst>
              <a:ext uri="{FF2B5EF4-FFF2-40B4-BE49-F238E27FC236}">
                <a16:creationId xmlns:a16="http://schemas.microsoft.com/office/drawing/2014/main" id="{0FA68288-E0FF-0720-CA91-2982E5F27D20}"/>
              </a:ext>
            </a:extLst>
          </p:cNvPr>
          <p:cNvSpPr/>
          <p:nvPr/>
        </p:nvSpPr>
        <p:spPr>
          <a:xfrm>
            <a:off x="3523310" y="1628800"/>
            <a:ext cx="2088232" cy="528834"/>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Equipment/Supplies</a:t>
            </a:r>
          </a:p>
        </p:txBody>
      </p:sp>
      <p:sp>
        <p:nvSpPr>
          <p:cNvPr id="10" name="Rounded Rectangle 9">
            <a:extLst>
              <a:ext uri="{FF2B5EF4-FFF2-40B4-BE49-F238E27FC236}">
                <a16:creationId xmlns:a16="http://schemas.microsoft.com/office/drawing/2014/main" id="{8C6917EF-1937-9C63-F9FF-134B31895F76}"/>
              </a:ext>
            </a:extLst>
          </p:cNvPr>
          <p:cNvSpPr/>
          <p:nvPr/>
        </p:nvSpPr>
        <p:spPr>
          <a:xfrm>
            <a:off x="3523310" y="5437633"/>
            <a:ext cx="2088232" cy="528834"/>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Rules(Policies/Procedures</a:t>
            </a:r>
          </a:p>
        </p:txBody>
      </p:sp>
      <p:sp>
        <p:nvSpPr>
          <p:cNvPr id="11" name="Rounded Rectangle 10">
            <a:extLst>
              <a:ext uri="{FF2B5EF4-FFF2-40B4-BE49-F238E27FC236}">
                <a16:creationId xmlns:a16="http://schemas.microsoft.com/office/drawing/2014/main" id="{5B3AA31D-A43F-64EE-8A34-844E4FD7C16B}"/>
              </a:ext>
            </a:extLst>
          </p:cNvPr>
          <p:cNvSpPr/>
          <p:nvPr/>
        </p:nvSpPr>
        <p:spPr>
          <a:xfrm>
            <a:off x="6105001" y="5437633"/>
            <a:ext cx="2088232" cy="528834"/>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Place</a:t>
            </a:r>
          </a:p>
        </p:txBody>
      </p:sp>
      <p:cxnSp>
        <p:nvCxnSpPr>
          <p:cNvPr id="13" name="Straight Connector 12">
            <a:extLst>
              <a:ext uri="{FF2B5EF4-FFF2-40B4-BE49-F238E27FC236}">
                <a16:creationId xmlns:a16="http://schemas.microsoft.com/office/drawing/2014/main" id="{DF01BAEE-6433-C8E2-CDC3-4F6CC09F2ADC}"/>
              </a:ext>
            </a:extLst>
          </p:cNvPr>
          <p:cNvCxnSpPr>
            <a:stCxn id="9" idx="2"/>
          </p:cNvCxnSpPr>
          <p:nvPr/>
        </p:nvCxnSpPr>
        <p:spPr>
          <a:xfrm>
            <a:off x="4567426" y="2157634"/>
            <a:ext cx="1692188" cy="170599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4E3BEF-3740-9BE9-D498-5EC4A5EA8448}"/>
              </a:ext>
            </a:extLst>
          </p:cNvPr>
          <p:cNvCxnSpPr>
            <a:cxnSpLocks/>
          </p:cNvCxnSpPr>
          <p:nvPr/>
        </p:nvCxnSpPr>
        <p:spPr>
          <a:xfrm flipV="1">
            <a:off x="4415026" y="3876335"/>
            <a:ext cx="1844588" cy="15510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FCC661-7221-B34D-C0E6-43BE76BA56BF}"/>
              </a:ext>
            </a:extLst>
          </p:cNvPr>
          <p:cNvCxnSpPr>
            <a:cxnSpLocks/>
          </p:cNvCxnSpPr>
          <p:nvPr/>
        </p:nvCxnSpPr>
        <p:spPr>
          <a:xfrm flipV="1">
            <a:off x="7005101" y="3863633"/>
            <a:ext cx="1844588" cy="15510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12D0A8-F978-782A-A3E7-1ADA1F338AAB}"/>
              </a:ext>
            </a:extLst>
          </p:cNvPr>
          <p:cNvCxnSpPr/>
          <p:nvPr/>
        </p:nvCxnSpPr>
        <p:spPr>
          <a:xfrm>
            <a:off x="7131115" y="2157634"/>
            <a:ext cx="1692188" cy="170599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446588D4-5D09-0194-9682-8F2A1CC21279}"/>
              </a:ext>
            </a:extLst>
          </p:cNvPr>
          <p:cNvSpPr/>
          <p:nvPr/>
        </p:nvSpPr>
        <p:spPr>
          <a:xfrm>
            <a:off x="767408" y="1628800"/>
            <a:ext cx="2088232" cy="528834"/>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Systems</a:t>
            </a:r>
          </a:p>
        </p:txBody>
      </p:sp>
      <p:sp>
        <p:nvSpPr>
          <p:cNvPr id="21" name="Rounded Rectangle 20">
            <a:extLst>
              <a:ext uri="{FF2B5EF4-FFF2-40B4-BE49-F238E27FC236}">
                <a16:creationId xmlns:a16="http://schemas.microsoft.com/office/drawing/2014/main" id="{FD6530A6-33FF-1AEF-E4A7-E33BD001A81B}"/>
              </a:ext>
            </a:extLst>
          </p:cNvPr>
          <p:cNvSpPr/>
          <p:nvPr/>
        </p:nvSpPr>
        <p:spPr>
          <a:xfrm>
            <a:off x="767408" y="5437633"/>
            <a:ext cx="2088232" cy="528834"/>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Staff/People</a:t>
            </a:r>
          </a:p>
        </p:txBody>
      </p:sp>
      <p:cxnSp>
        <p:nvCxnSpPr>
          <p:cNvPr id="23" name="Straight Connector 22">
            <a:extLst>
              <a:ext uri="{FF2B5EF4-FFF2-40B4-BE49-F238E27FC236}">
                <a16:creationId xmlns:a16="http://schemas.microsoft.com/office/drawing/2014/main" id="{0CAAD6C3-F97C-921E-C26E-621B959AC9E1}"/>
              </a:ext>
            </a:extLst>
          </p:cNvPr>
          <p:cNvCxnSpPr>
            <a:cxnSpLocks/>
          </p:cNvCxnSpPr>
          <p:nvPr/>
        </p:nvCxnSpPr>
        <p:spPr>
          <a:xfrm flipV="1">
            <a:off x="1667508" y="3863633"/>
            <a:ext cx="1844588" cy="15510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4C4E6B-9175-F1DD-9F39-3BE76814308F}"/>
              </a:ext>
            </a:extLst>
          </p:cNvPr>
          <p:cNvCxnSpPr/>
          <p:nvPr/>
        </p:nvCxnSpPr>
        <p:spPr>
          <a:xfrm>
            <a:off x="1793522" y="2157634"/>
            <a:ext cx="1692188" cy="170599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250E46A4-911E-EC2C-E94A-D79288DA3B14}"/>
              </a:ext>
            </a:extLst>
          </p:cNvPr>
          <p:cNvSpPr/>
          <p:nvPr/>
        </p:nvSpPr>
        <p:spPr>
          <a:xfrm>
            <a:off x="5839163" y="2612247"/>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26" name="Rounded Rectangle 25">
            <a:extLst>
              <a:ext uri="{FF2B5EF4-FFF2-40B4-BE49-F238E27FC236}">
                <a16:creationId xmlns:a16="http://schemas.microsoft.com/office/drawing/2014/main" id="{03534A8B-ECF4-FDC6-222F-89349F9FB364}"/>
              </a:ext>
            </a:extLst>
          </p:cNvPr>
          <p:cNvSpPr/>
          <p:nvPr/>
        </p:nvSpPr>
        <p:spPr>
          <a:xfrm>
            <a:off x="6089336" y="3077046"/>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27" name="Rounded Rectangle 26">
            <a:extLst>
              <a:ext uri="{FF2B5EF4-FFF2-40B4-BE49-F238E27FC236}">
                <a16:creationId xmlns:a16="http://schemas.microsoft.com/office/drawing/2014/main" id="{8186D0D7-B260-4BEC-772B-4AC0EAB0838E}"/>
              </a:ext>
            </a:extLst>
          </p:cNvPr>
          <p:cNvSpPr/>
          <p:nvPr/>
        </p:nvSpPr>
        <p:spPr>
          <a:xfrm>
            <a:off x="3180474" y="2571443"/>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28" name="Rounded Rectangle 27">
            <a:extLst>
              <a:ext uri="{FF2B5EF4-FFF2-40B4-BE49-F238E27FC236}">
                <a16:creationId xmlns:a16="http://schemas.microsoft.com/office/drawing/2014/main" id="{01F07F63-CCC1-FE8E-25F5-E78130F61DEC}"/>
              </a:ext>
            </a:extLst>
          </p:cNvPr>
          <p:cNvSpPr/>
          <p:nvPr/>
        </p:nvSpPr>
        <p:spPr>
          <a:xfrm>
            <a:off x="3551803" y="3077046"/>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29" name="Rounded Rectangle 28">
            <a:extLst>
              <a:ext uri="{FF2B5EF4-FFF2-40B4-BE49-F238E27FC236}">
                <a16:creationId xmlns:a16="http://schemas.microsoft.com/office/drawing/2014/main" id="{F7E74D2A-9B11-2512-A817-0019136EE93B}"/>
              </a:ext>
            </a:extLst>
          </p:cNvPr>
          <p:cNvSpPr/>
          <p:nvPr/>
        </p:nvSpPr>
        <p:spPr>
          <a:xfrm>
            <a:off x="322524" y="2571443"/>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30" name="Rounded Rectangle 29">
            <a:extLst>
              <a:ext uri="{FF2B5EF4-FFF2-40B4-BE49-F238E27FC236}">
                <a16:creationId xmlns:a16="http://schemas.microsoft.com/office/drawing/2014/main" id="{0D7FA278-1013-A9B7-D78B-814838C2BF22}"/>
              </a:ext>
            </a:extLst>
          </p:cNvPr>
          <p:cNvSpPr/>
          <p:nvPr/>
        </p:nvSpPr>
        <p:spPr>
          <a:xfrm>
            <a:off x="821414" y="3078763"/>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31" name="Rounded Rectangle 30">
            <a:extLst>
              <a:ext uri="{FF2B5EF4-FFF2-40B4-BE49-F238E27FC236}">
                <a16:creationId xmlns:a16="http://schemas.microsoft.com/office/drawing/2014/main" id="{81544B8D-57F8-F25B-C252-B425207443CD}"/>
              </a:ext>
            </a:extLst>
          </p:cNvPr>
          <p:cNvSpPr/>
          <p:nvPr/>
        </p:nvSpPr>
        <p:spPr>
          <a:xfrm>
            <a:off x="989396" y="4144584"/>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32" name="Rounded Rectangle 31">
            <a:extLst>
              <a:ext uri="{FF2B5EF4-FFF2-40B4-BE49-F238E27FC236}">
                <a16:creationId xmlns:a16="http://schemas.microsoft.com/office/drawing/2014/main" id="{048C9400-9AEB-E8B1-D448-79849A8D0CE9}"/>
              </a:ext>
            </a:extLst>
          </p:cNvPr>
          <p:cNvSpPr/>
          <p:nvPr/>
        </p:nvSpPr>
        <p:spPr>
          <a:xfrm>
            <a:off x="359827" y="4651904"/>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33" name="Rounded Rectangle 32">
            <a:extLst>
              <a:ext uri="{FF2B5EF4-FFF2-40B4-BE49-F238E27FC236}">
                <a16:creationId xmlns:a16="http://schemas.microsoft.com/office/drawing/2014/main" id="{E7D5D198-5E01-C015-9DED-B57C379578CA}"/>
              </a:ext>
            </a:extLst>
          </p:cNvPr>
          <p:cNvSpPr/>
          <p:nvPr/>
        </p:nvSpPr>
        <p:spPr>
          <a:xfrm>
            <a:off x="3752383" y="4150829"/>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34" name="Rounded Rectangle 33">
            <a:extLst>
              <a:ext uri="{FF2B5EF4-FFF2-40B4-BE49-F238E27FC236}">
                <a16:creationId xmlns:a16="http://schemas.microsoft.com/office/drawing/2014/main" id="{59D48588-D363-B727-0ACD-FC4AB617C4CB}"/>
              </a:ext>
            </a:extLst>
          </p:cNvPr>
          <p:cNvSpPr/>
          <p:nvPr/>
        </p:nvSpPr>
        <p:spPr>
          <a:xfrm>
            <a:off x="3122814" y="4658149"/>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35" name="Rounded Rectangle 34">
            <a:extLst>
              <a:ext uri="{FF2B5EF4-FFF2-40B4-BE49-F238E27FC236}">
                <a16:creationId xmlns:a16="http://schemas.microsoft.com/office/drawing/2014/main" id="{1BE39EB9-C860-C9EB-1C6B-C5390B76B391}"/>
              </a:ext>
            </a:extLst>
          </p:cNvPr>
          <p:cNvSpPr/>
          <p:nvPr/>
        </p:nvSpPr>
        <p:spPr>
          <a:xfrm>
            <a:off x="6383626" y="4148829"/>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36" name="Rounded Rectangle 35">
            <a:extLst>
              <a:ext uri="{FF2B5EF4-FFF2-40B4-BE49-F238E27FC236}">
                <a16:creationId xmlns:a16="http://schemas.microsoft.com/office/drawing/2014/main" id="{4ED30CCF-A9C8-44B0-5A0C-322F90D70D2A}"/>
              </a:ext>
            </a:extLst>
          </p:cNvPr>
          <p:cNvSpPr/>
          <p:nvPr/>
        </p:nvSpPr>
        <p:spPr>
          <a:xfrm>
            <a:off x="5754057" y="4656149"/>
            <a:ext cx="1692188" cy="308743"/>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39" name="Rounded Rectangle 38">
            <a:extLst>
              <a:ext uri="{FF2B5EF4-FFF2-40B4-BE49-F238E27FC236}">
                <a16:creationId xmlns:a16="http://schemas.microsoft.com/office/drawing/2014/main" id="{C0784FCE-B32B-4D87-23EC-CC604B35BFCC}"/>
              </a:ext>
            </a:extLst>
          </p:cNvPr>
          <p:cNvSpPr/>
          <p:nvPr/>
        </p:nvSpPr>
        <p:spPr>
          <a:xfrm>
            <a:off x="8056675"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Project: </a:t>
            </a:r>
          </a:p>
        </p:txBody>
      </p:sp>
      <p:sp>
        <p:nvSpPr>
          <p:cNvPr id="41" name="Rounded Rectangle 40">
            <a:extLst>
              <a:ext uri="{FF2B5EF4-FFF2-40B4-BE49-F238E27FC236}">
                <a16:creationId xmlns:a16="http://schemas.microsoft.com/office/drawing/2014/main" id="{94399901-B4F2-DA62-7ACE-CC4EE6B5021B}"/>
              </a:ext>
            </a:extLst>
          </p:cNvPr>
          <p:cNvSpPr/>
          <p:nvPr/>
        </p:nvSpPr>
        <p:spPr>
          <a:xfrm>
            <a:off x="9978918"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Date:</a:t>
            </a:r>
          </a:p>
        </p:txBody>
      </p:sp>
    </p:spTree>
    <p:extLst>
      <p:ext uri="{BB962C8B-B14F-4D97-AF65-F5344CB8AC3E}">
        <p14:creationId xmlns:p14="http://schemas.microsoft.com/office/powerpoint/2010/main" val="34926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455F1-8069-4D18-DE3A-B136A20DC16C}"/>
              </a:ext>
            </a:extLst>
          </p:cNvPr>
          <p:cNvSpPr txBox="1">
            <a:spLocks/>
          </p:cNvSpPr>
          <p:nvPr/>
        </p:nvSpPr>
        <p:spPr>
          <a:xfrm>
            <a:off x="767408" y="332656"/>
            <a:ext cx="5744938" cy="93238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rPr>
              <a:t>Value Stream Mapping</a:t>
            </a:r>
            <a:endParaRPr lang="en-US" sz="2000" b="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
        <p:nvSpPr>
          <p:cNvPr id="3" name="TextBox 2">
            <a:extLst>
              <a:ext uri="{FF2B5EF4-FFF2-40B4-BE49-F238E27FC236}">
                <a16:creationId xmlns:a16="http://schemas.microsoft.com/office/drawing/2014/main" id="{D27BE963-DA51-9399-0D93-4A31CA637EF9}"/>
              </a:ext>
            </a:extLst>
          </p:cNvPr>
          <p:cNvSpPr txBox="1"/>
          <p:nvPr/>
        </p:nvSpPr>
        <p:spPr>
          <a:xfrm>
            <a:off x="6344904" y="2849221"/>
            <a:ext cx="4824536" cy="2554545"/>
          </a:xfrm>
          <a:prstGeom prst="rect">
            <a:avLst/>
          </a:prstGeom>
          <a:noFill/>
        </p:spPr>
        <p:txBody>
          <a:bodyPr wrap="square" numCol="1" rtlCol="0">
            <a:spAutoFit/>
          </a:bodyPr>
          <a:lstStyle/>
          <a:p>
            <a:pPr marL="342900" indent="-342900">
              <a:buFont typeface="+mj-lt"/>
              <a:buAutoNum type="arabicPeriod"/>
            </a:pPr>
            <a:r>
              <a:rPr lang="en-US" sz="2000" dirty="0">
                <a:solidFill>
                  <a:schemeClr val="tx2"/>
                </a:solidFill>
              </a:rPr>
              <a:t>Map the process</a:t>
            </a:r>
            <a:br>
              <a:rPr lang="en-US" sz="2000" dirty="0">
                <a:solidFill>
                  <a:schemeClr val="tx2"/>
                </a:solidFill>
              </a:rPr>
            </a:br>
            <a:endParaRPr lang="en-US" sz="2000" dirty="0">
              <a:solidFill>
                <a:schemeClr val="tx2"/>
              </a:solidFill>
            </a:endParaRPr>
          </a:p>
          <a:p>
            <a:pPr marL="342900" indent="-342900">
              <a:buFont typeface="+mj-lt"/>
              <a:buAutoNum type="arabicPeriod"/>
            </a:pPr>
            <a:r>
              <a:rPr lang="en-US" sz="2000" dirty="0">
                <a:solidFill>
                  <a:schemeClr val="tx2"/>
                </a:solidFill>
              </a:rPr>
              <a:t>Find and eliminate waste</a:t>
            </a:r>
            <a:br>
              <a:rPr lang="en-US" sz="2000" dirty="0">
                <a:solidFill>
                  <a:schemeClr val="tx2"/>
                </a:solidFill>
              </a:rPr>
            </a:br>
            <a:endParaRPr lang="en-US" sz="2000" dirty="0">
              <a:solidFill>
                <a:schemeClr val="tx2"/>
              </a:solidFill>
            </a:endParaRPr>
          </a:p>
          <a:p>
            <a:pPr marL="342900" indent="-342900">
              <a:buFont typeface="+mj-lt"/>
              <a:buAutoNum type="arabicPeriod"/>
            </a:pPr>
            <a:r>
              <a:rPr lang="en-US" sz="2000" dirty="0">
                <a:solidFill>
                  <a:schemeClr val="tx2"/>
                </a:solidFill>
              </a:rPr>
              <a:t>Map improvements and future process</a:t>
            </a:r>
            <a:br>
              <a:rPr lang="en-US" sz="2000" dirty="0">
                <a:solidFill>
                  <a:schemeClr val="tx2"/>
                </a:solidFill>
              </a:rPr>
            </a:br>
            <a:endParaRPr lang="en-US" sz="2000" dirty="0">
              <a:solidFill>
                <a:schemeClr val="tx2"/>
              </a:solidFill>
            </a:endParaRPr>
          </a:p>
          <a:p>
            <a:pPr marL="342900" indent="-342900">
              <a:buFont typeface="+mj-lt"/>
              <a:buAutoNum type="arabicPeriod"/>
            </a:pPr>
            <a:r>
              <a:rPr lang="en-US" sz="2000" dirty="0">
                <a:solidFill>
                  <a:schemeClr val="tx2"/>
                </a:solidFill>
              </a:rPr>
              <a:t>Implement the new process</a:t>
            </a:r>
          </a:p>
        </p:txBody>
      </p:sp>
      <p:sp>
        <p:nvSpPr>
          <p:cNvPr id="5" name="Rounded Rectangle 4">
            <a:extLst>
              <a:ext uri="{FF2B5EF4-FFF2-40B4-BE49-F238E27FC236}">
                <a16:creationId xmlns:a16="http://schemas.microsoft.com/office/drawing/2014/main" id="{1C43CE92-5083-86F3-5F69-8499E4012968}"/>
              </a:ext>
            </a:extLst>
          </p:cNvPr>
          <p:cNvSpPr/>
          <p:nvPr/>
        </p:nvSpPr>
        <p:spPr>
          <a:xfrm>
            <a:off x="1847528" y="1838203"/>
            <a:ext cx="2381302" cy="1011018"/>
          </a:xfrm>
          <a:prstGeom prst="roundRect">
            <a:avLst>
              <a:gd name="adj" fmla="val 5124"/>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7" name="Rounded Rectangle 6">
            <a:extLst>
              <a:ext uri="{FF2B5EF4-FFF2-40B4-BE49-F238E27FC236}">
                <a16:creationId xmlns:a16="http://schemas.microsoft.com/office/drawing/2014/main" id="{FC7960C1-3392-D0BD-6826-5051BD2A82E4}"/>
              </a:ext>
            </a:extLst>
          </p:cNvPr>
          <p:cNvSpPr/>
          <p:nvPr/>
        </p:nvSpPr>
        <p:spPr>
          <a:xfrm>
            <a:off x="589148" y="3884438"/>
            <a:ext cx="1124490" cy="1011018"/>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cxnSp>
        <p:nvCxnSpPr>
          <p:cNvPr id="12" name="Straight Connector 11">
            <a:extLst>
              <a:ext uri="{FF2B5EF4-FFF2-40B4-BE49-F238E27FC236}">
                <a16:creationId xmlns:a16="http://schemas.microsoft.com/office/drawing/2014/main" id="{5CEB2E45-8FBE-3DF3-AD5C-2AA035F16E1A}"/>
              </a:ext>
            </a:extLst>
          </p:cNvPr>
          <p:cNvCxnSpPr>
            <a:cxnSpLocks/>
            <a:stCxn id="5" idx="2"/>
            <a:endCxn id="15" idx="0"/>
          </p:cNvCxnSpPr>
          <p:nvPr/>
        </p:nvCxnSpPr>
        <p:spPr>
          <a:xfrm>
            <a:off x="3038179" y="2849221"/>
            <a:ext cx="0" cy="103521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EF35EAA9-5D97-77C8-3EC0-BD6C22255B2C}"/>
              </a:ext>
            </a:extLst>
          </p:cNvPr>
          <p:cNvSpPr/>
          <p:nvPr/>
        </p:nvSpPr>
        <p:spPr>
          <a:xfrm>
            <a:off x="2475934" y="3884438"/>
            <a:ext cx="1124490" cy="1011018"/>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cxnSp>
        <p:nvCxnSpPr>
          <p:cNvPr id="16" name="Straight Connector 15">
            <a:extLst>
              <a:ext uri="{FF2B5EF4-FFF2-40B4-BE49-F238E27FC236}">
                <a16:creationId xmlns:a16="http://schemas.microsoft.com/office/drawing/2014/main" id="{E40B0D86-E886-EEFD-5033-86C38519DF3B}"/>
              </a:ext>
            </a:extLst>
          </p:cNvPr>
          <p:cNvCxnSpPr>
            <a:cxnSpLocks/>
            <a:stCxn id="5" idx="2"/>
            <a:endCxn id="7" idx="0"/>
          </p:cNvCxnSpPr>
          <p:nvPr/>
        </p:nvCxnSpPr>
        <p:spPr>
          <a:xfrm flipH="1">
            <a:off x="1151393" y="2849221"/>
            <a:ext cx="1886786" cy="103521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FC7A9B-D2C9-62A3-251C-EAD5EE7FD905}"/>
              </a:ext>
            </a:extLst>
          </p:cNvPr>
          <p:cNvCxnSpPr>
            <a:cxnSpLocks/>
            <a:stCxn id="22" idx="0"/>
            <a:endCxn id="5" idx="2"/>
          </p:cNvCxnSpPr>
          <p:nvPr/>
        </p:nvCxnSpPr>
        <p:spPr>
          <a:xfrm flipH="1" flipV="1">
            <a:off x="3038179" y="2849221"/>
            <a:ext cx="1885926" cy="104726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EA9A0F64-F7D1-E5D2-97EF-F9F4798873B2}"/>
              </a:ext>
            </a:extLst>
          </p:cNvPr>
          <p:cNvSpPr/>
          <p:nvPr/>
        </p:nvSpPr>
        <p:spPr>
          <a:xfrm>
            <a:off x="4361860" y="3896487"/>
            <a:ext cx="1124490" cy="1011018"/>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2">
                  <a:lumMod val="50000"/>
                </a:schemeClr>
              </a:solidFill>
            </a:endParaRPr>
          </a:p>
        </p:txBody>
      </p:sp>
      <p:sp>
        <p:nvSpPr>
          <p:cNvPr id="53" name="Text Placeholder 1">
            <a:extLst>
              <a:ext uri="{FF2B5EF4-FFF2-40B4-BE49-F238E27FC236}">
                <a16:creationId xmlns:a16="http://schemas.microsoft.com/office/drawing/2014/main" id="{6A7078EE-0261-BA15-66B0-8A34656FB743}"/>
              </a:ext>
            </a:extLst>
          </p:cNvPr>
          <p:cNvSpPr txBox="1">
            <a:spLocks/>
          </p:cNvSpPr>
          <p:nvPr/>
        </p:nvSpPr>
        <p:spPr>
          <a:xfrm>
            <a:off x="6164884" y="1642352"/>
            <a:ext cx="5184576" cy="93238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dirty="0">
                <a:solidFill>
                  <a:schemeClr val="bg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The value stream mapping (VSM) has four major steps meant to help you identify areas of improvement.</a:t>
            </a:r>
          </a:p>
        </p:txBody>
      </p:sp>
    </p:spTree>
    <p:extLst>
      <p:ext uri="{BB962C8B-B14F-4D97-AF65-F5344CB8AC3E}">
        <p14:creationId xmlns:p14="http://schemas.microsoft.com/office/powerpoint/2010/main" val="236991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455F1-8069-4D18-DE3A-B136A20DC16C}"/>
              </a:ext>
            </a:extLst>
          </p:cNvPr>
          <p:cNvSpPr txBox="1">
            <a:spLocks/>
          </p:cNvSpPr>
          <p:nvPr/>
        </p:nvSpPr>
        <p:spPr>
          <a:xfrm>
            <a:off x="479376" y="253471"/>
            <a:ext cx="5744938" cy="93238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rPr>
              <a:t>The Value Stream Mapping process</a:t>
            </a:r>
            <a:endParaRPr lang="en-US" sz="2000" b="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graphicFrame>
        <p:nvGraphicFramePr>
          <p:cNvPr id="4" name="Diagram 3">
            <a:extLst>
              <a:ext uri="{FF2B5EF4-FFF2-40B4-BE49-F238E27FC236}">
                <a16:creationId xmlns:a16="http://schemas.microsoft.com/office/drawing/2014/main" id="{64B67726-1B48-627C-7D9B-2EF451D0010E}"/>
              </a:ext>
            </a:extLst>
          </p:cNvPr>
          <p:cNvGraphicFramePr/>
          <p:nvPr>
            <p:extLst>
              <p:ext uri="{D42A27DB-BD31-4B8C-83A1-F6EECF244321}">
                <p14:modId xmlns:p14="http://schemas.microsoft.com/office/powerpoint/2010/main" val="2774488361"/>
              </p:ext>
            </p:extLst>
          </p:nvPr>
        </p:nvGraphicFramePr>
        <p:xfrm>
          <a:off x="2160314" y="814193"/>
          <a:ext cx="8128000" cy="5229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6482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455F1-8069-4D18-DE3A-B136A20DC16C}"/>
              </a:ext>
            </a:extLst>
          </p:cNvPr>
          <p:cNvSpPr txBox="1">
            <a:spLocks/>
          </p:cNvSpPr>
          <p:nvPr/>
        </p:nvSpPr>
        <p:spPr>
          <a:xfrm>
            <a:off x="412933" y="181462"/>
            <a:ext cx="5744938" cy="93238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rPr>
              <a:t>Value Stream Mapping example</a:t>
            </a:r>
            <a:endParaRPr lang="en-US" sz="2000" b="0" dirty="0">
              <a:solidFill>
                <a:schemeClr val="tx1">
                  <a:lumMod val="75000"/>
                  <a:lumOff val="25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
        <p:nvSpPr>
          <p:cNvPr id="39" name="Rounded Rectangle 38">
            <a:extLst>
              <a:ext uri="{FF2B5EF4-FFF2-40B4-BE49-F238E27FC236}">
                <a16:creationId xmlns:a16="http://schemas.microsoft.com/office/drawing/2014/main" id="{C0784FCE-B32B-4D87-23EC-CC604B35BFCC}"/>
              </a:ext>
            </a:extLst>
          </p:cNvPr>
          <p:cNvSpPr/>
          <p:nvPr/>
        </p:nvSpPr>
        <p:spPr>
          <a:xfrm>
            <a:off x="178587" y="1596602"/>
            <a:ext cx="1181542" cy="460597"/>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Information flow</a:t>
            </a:r>
          </a:p>
        </p:txBody>
      </p:sp>
      <p:sp>
        <p:nvSpPr>
          <p:cNvPr id="41" name="Rounded Rectangle 40">
            <a:extLst>
              <a:ext uri="{FF2B5EF4-FFF2-40B4-BE49-F238E27FC236}">
                <a16:creationId xmlns:a16="http://schemas.microsoft.com/office/drawing/2014/main" id="{94399901-B4F2-DA62-7ACE-CC4EE6B5021B}"/>
              </a:ext>
            </a:extLst>
          </p:cNvPr>
          <p:cNvSpPr/>
          <p:nvPr/>
        </p:nvSpPr>
        <p:spPr>
          <a:xfrm>
            <a:off x="198461" y="3271174"/>
            <a:ext cx="1181543" cy="324709"/>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Product flow</a:t>
            </a:r>
          </a:p>
        </p:txBody>
      </p:sp>
      <p:sp>
        <p:nvSpPr>
          <p:cNvPr id="3" name="Rounded Rectangle 2">
            <a:extLst>
              <a:ext uri="{FF2B5EF4-FFF2-40B4-BE49-F238E27FC236}">
                <a16:creationId xmlns:a16="http://schemas.microsoft.com/office/drawing/2014/main" id="{5F69F30E-8200-F4C0-48FF-68F3F5B05BE3}"/>
              </a:ext>
            </a:extLst>
          </p:cNvPr>
          <p:cNvSpPr/>
          <p:nvPr/>
        </p:nvSpPr>
        <p:spPr>
          <a:xfrm>
            <a:off x="198462" y="5016824"/>
            <a:ext cx="1181542" cy="324709"/>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Time flow</a:t>
            </a:r>
          </a:p>
        </p:txBody>
      </p:sp>
      <p:cxnSp>
        <p:nvCxnSpPr>
          <p:cNvPr id="6" name="Straight Connector 5">
            <a:extLst>
              <a:ext uri="{FF2B5EF4-FFF2-40B4-BE49-F238E27FC236}">
                <a16:creationId xmlns:a16="http://schemas.microsoft.com/office/drawing/2014/main" id="{19A52CC4-9499-15D4-87C5-4B2D3687F50A}"/>
              </a:ext>
            </a:extLst>
          </p:cNvPr>
          <p:cNvCxnSpPr/>
          <p:nvPr/>
        </p:nvCxnSpPr>
        <p:spPr>
          <a:xfrm>
            <a:off x="551384" y="2348880"/>
            <a:ext cx="1116124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5F8247-C21D-D8D2-0C48-0465AB17102A}"/>
              </a:ext>
            </a:extLst>
          </p:cNvPr>
          <p:cNvCxnSpPr/>
          <p:nvPr/>
        </p:nvCxnSpPr>
        <p:spPr>
          <a:xfrm>
            <a:off x="531508" y="4725144"/>
            <a:ext cx="1116124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4438E791-D0F3-BF04-3258-E1BD4B751483}"/>
              </a:ext>
            </a:extLst>
          </p:cNvPr>
          <p:cNvSpPr/>
          <p:nvPr/>
        </p:nvSpPr>
        <p:spPr>
          <a:xfrm>
            <a:off x="5681092" y="1189761"/>
            <a:ext cx="1604051" cy="557625"/>
          </a:xfrm>
          <a:prstGeom prst="roundRect">
            <a:avLst>
              <a:gd name="adj" fmla="val 5124"/>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Production </a:t>
            </a:r>
          </a:p>
          <a:p>
            <a:pPr algn="ctr"/>
            <a:r>
              <a:rPr lang="en-US" sz="1200" dirty="0">
                <a:solidFill>
                  <a:schemeClr val="bg1"/>
                </a:solidFill>
              </a:rPr>
              <a:t>Control</a:t>
            </a:r>
          </a:p>
        </p:txBody>
      </p:sp>
      <p:sp>
        <p:nvSpPr>
          <p:cNvPr id="9" name="Rounded Rectangle 8">
            <a:extLst>
              <a:ext uri="{FF2B5EF4-FFF2-40B4-BE49-F238E27FC236}">
                <a16:creationId xmlns:a16="http://schemas.microsoft.com/office/drawing/2014/main" id="{D2BADCC6-9097-CE95-3CFB-FED30996B396}"/>
              </a:ext>
            </a:extLst>
          </p:cNvPr>
          <p:cNvSpPr/>
          <p:nvPr/>
        </p:nvSpPr>
        <p:spPr>
          <a:xfrm>
            <a:off x="3071664" y="3041018"/>
            <a:ext cx="1124490" cy="349853"/>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Milling</a:t>
            </a:r>
          </a:p>
        </p:txBody>
      </p:sp>
      <p:cxnSp>
        <p:nvCxnSpPr>
          <p:cNvPr id="10" name="Straight Connector 9">
            <a:extLst>
              <a:ext uri="{FF2B5EF4-FFF2-40B4-BE49-F238E27FC236}">
                <a16:creationId xmlns:a16="http://schemas.microsoft.com/office/drawing/2014/main" id="{9033FFEB-B6D2-7BD7-E572-B397357968D0}"/>
              </a:ext>
            </a:extLst>
          </p:cNvPr>
          <p:cNvCxnSpPr>
            <a:cxnSpLocks/>
            <a:stCxn id="8" idx="2"/>
          </p:cNvCxnSpPr>
          <p:nvPr/>
        </p:nvCxnSpPr>
        <p:spPr>
          <a:xfrm flipH="1">
            <a:off x="5520695" y="1747386"/>
            <a:ext cx="962423" cy="1293632"/>
          </a:xfrm>
          <a:prstGeom prst="line">
            <a:avLst/>
          </a:prstGeom>
          <a:ln>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71020A-EBD3-3810-2CE4-26E687EF3A94}"/>
              </a:ext>
            </a:extLst>
          </p:cNvPr>
          <p:cNvCxnSpPr>
            <a:cxnSpLocks/>
            <a:stCxn id="8" idx="2"/>
            <a:endCxn id="9" idx="0"/>
          </p:cNvCxnSpPr>
          <p:nvPr/>
        </p:nvCxnSpPr>
        <p:spPr>
          <a:xfrm flipH="1">
            <a:off x="3633909" y="1747386"/>
            <a:ext cx="2849209" cy="1293632"/>
          </a:xfrm>
          <a:prstGeom prst="line">
            <a:avLst/>
          </a:prstGeom>
          <a:ln>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7C26DB-DCAB-FF9D-26F4-1EAF7829D0FC}"/>
              </a:ext>
            </a:extLst>
          </p:cNvPr>
          <p:cNvCxnSpPr>
            <a:cxnSpLocks/>
            <a:endCxn id="8" idx="2"/>
          </p:cNvCxnSpPr>
          <p:nvPr/>
        </p:nvCxnSpPr>
        <p:spPr>
          <a:xfrm flipH="1" flipV="1">
            <a:off x="6483118" y="1747386"/>
            <a:ext cx="923503" cy="1305681"/>
          </a:xfrm>
          <a:prstGeom prst="line">
            <a:avLst/>
          </a:prstGeom>
          <a:ln>
            <a:solidFill>
              <a:schemeClr val="bg2">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145820-E6CA-AA57-A26D-F1B6DF542E86}"/>
              </a:ext>
            </a:extLst>
          </p:cNvPr>
          <p:cNvCxnSpPr>
            <a:cxnSpLocks/>
            <a:endCxn id="8" idx="2"/>
          </p:cNvCxnSpPr>
          <p:nvPr/>
        </p:nvCxnSpPr>
        <p:spPr>
          <a:xfrm flipH="1" flipV="1">
            <a:off x="6483118" y="1747386"/>
            <a:ext cx="2809429" cy="1293632"/>
          </a:xfrm>
          <a:prstGeom prst="line">
            <a:avLst/>
          </a:prstGeom>
          <a:ln>
            <a:solidFill>
              <a:schemeClr val="bg2">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1871C6ED-DD69-9B10-C3D4-998D279FC5EA}"/>
              </a:ext>
            </a:extLst>
          </p:cNvPr>
          <p:cNvGrpSpPr/>
          <p:nvPr/>
        </p:nvGrpSpPr>
        <p:grpSpPr>
          <a:xfrm>
            <a:off x="1508408" y="1235670"/>
            <a:ext cx="1099268" cy="706099"/>
            <a:chOff x="3844890" y="1404423"/>
            <a:chExt cx="1099268" cy="706099"/>
          </a:xfrm>
        </p:grpSpPr>
        <p:sp>
          <p:nvSpPr>
            <p:cNvPr id="54" name="Right Triangle 53">
              <a:extLst>
                <a:ext uri="{FF2B5EF4-FFF2-40B4-BE49-F238E27FC236}">
                  <a16:creationId xmlns:a16="http://schemas.microsoft.com/office/drawing/2014/main" id="{1CEBE7E7-C863-D388-56AC-FF08321929F4}"/>
                </a:ext>
              </a:extLst>
            </p:cNvPr>
            <p:cNvSpPr/>
            <p:nvPr/>
          </p:nvSpPr>
          <p:spPr>
            <a:xfrm flipH="1">
              <a:off x="3844890" y="1453349"/>
              <a:ext cx="412332" cy="280093"/>
            </a:xfrm>
            <a:prstGeom prst="rtTriangle">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AC6F0"/>
                </a:solidFill>
              </a:endParaRPr>
            </a:p>
          </p:txBody>
        </p:sp>
        <p:sp>
          <p:nvSpPr>
            <p:cNvPr id="55" name="Right Triangle 54">
              <a:extLst>
                <a:ext uri="{FF2B5EF4-FFF2-40B4-BE49-F238E27FC236}">
                  <a16:creationId xmlns:a16="http://schemas.microsoft.com/office/drawing/2014/main" id="{40D54E87-1128-CC39-ABBA-821C59E83621}"/>
                </a:ext>
              </a:extLst>
            </p:cNvPr>
            <p:cNvSpPr/>
            <p:nvPr/>
          </p:nvSpPr>
          <p:spPr>
            <a:xfrm flipH="1">
              <a:off x="4121208" y="1424026"/>
              <a:ext cx="521409" cy="345529"/>
            </a:xfrm>
            <a:prstGeom prst="rtTriangle">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AC6F0"/>
                </a:solidFill>
              </a:endParaRPr>
            </a:p>
          </p:txBody>
        </p:sp>
        <p:sp>
          <p:nvSpPr>
            <p:cNvPr id="56" name="Right Triangle 55">
              <a:extLst>
                <a:ext uri="{FF2B5EF4-FFF2-40B4-BE49-F238E27FC236}">
                  <a16:creationId xmlns:a16="http://schemas.microsoft.com/office/drawing/2014/main" id="{9A874FFF-EB3E-0EE5-30B7-957CB757BB61}"/>
                </a:ext>
              </a:extLst>
            </p:cNvPr>
            <p:cNvSpPr/>
            <p:nvPr/>
          </p:nvSpPr>
          <p:spPr>
            <a:xfrm flipH="1">
              <a:off x="4531825" y="1404423"/>
              <a:ext cx="412332" cy="345529"/>
            </a:xfrm>
            <a:prstGeom prst="rtTriangle">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AC6F0"/>
                </a:solidFill>
              </a:endParaRPr>
            </a:p>
          </p:txBody>
        </p:sp>
        <p:sp>
          <p:nvSpPr>
            <p:cNvPr id="38" name="Rounded Rectangle 37">
              <a:extLst>
                <a:ext uri="{FF2B5EF4-FFF2-40B4-BE49-F238E27FC236}">
                  <a16:creationId xmlns:a16="http://schemas.microsoft.com/office/drawing/2014/main" id="{924AAEF2-7A87-5858-A1CC-1A6B82AD5D84}"/>
                </a:ext>
              </a:extLst>
            </p:cNvPr>
            <p:cNvSpPr/>
            <p:nvPr/>
          </p:nvSpPr>
          <p:spPr>
            <a:xfrm>
              <a:off x="3844890" y="1716932"/>
              <a:ext cx="1099268" cy="393590"/>
            </a:xfrm>
            <a:prstGeom prst="roundRect">
              <a:avLst>
                <a:gd name="adj" fmla="val 5124"/>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Supplier</a:t>
              </a:r>
            </a:p>
          </p:txBody>
        </p:sp>
      </p:grpSp>
      <p:sp>
        <p:nvSpPr>
          <p:cNvPr id="40" name="Rounded Rectangle 39">
            <a:extLst>
              <a:ext uri="{FF2B5EF4-FFF2-40B4-BE49-F238E27FC236}">
                <a16:creationId xmlns:a16="http://schemas.microsoft.com/office/drawing/2014/main" id="{F842B62E-3018-7477-015B-2B9CA9C007B8}"/>
              </a:ext>
            </a:extLst>
          </p:cNvPr>
          <p:cNvSpPr/>
          <p:nvPr/>
        </p:nvSpPr>
        <p:spPr>
          <a:xfrm>
            <a:off x="7835473" y="1780578"/>
            <a:ext cx="1570508" cy="315164"/>
          </a:xfrm>
          <a:prstGeom prst="roundRect">
            <a:avLst>
              <a:gd name="adj" fmla="val 512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bg2">
                    <a:lumMod val="50000"/>
                  </a:schemeClr>
                </a:solidFill>
              </a:rPr>
              <a:t>Market forecast</a:t>
            </a:r>
          </a:p>
        </p:txBody>
      </p:sp>
      <p:sp>
        <p:nvSpPr>
          <p:cNvPr id="42" name="Rounded Rectangle 41">
            <a:extLst>
              <a:ext uri="{FF2B5EF4-FFF2-40B4-BE49-F238E27FC236}">
                <a16:creationId xmlns:a16="http://schemas.microsoft.com/office/drawing/2014/main" id="{6788AA7E-C7E0-50CB-754C-AB6B2298AC5C}"/>
              </a:ext>
            </a:extLst>
          </p:cNvPr>
          <p:cNvSpPr/>
          <p:nvPr/>
        </p:nvSpPr>
        <p:spPr>
          <a:xfrm>
            <a:off x="1628634" y="3296600"/>
            <a:ext cx="979041" cy="377883"/>
          </a:xfrm>
          <a:prstGeom prst="roundRect">
            <a:avLst>
              <a:gd name="adj" fmla="val 512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Recycling</a:t>
            </a:r>
          </a:p>
        </p:txBody>
      </p:sp>
      <p:sp>
        <p:nvSpPr>
          <p:cNvPr id="43" name="Rounded Rectangle 42">
            <a:extLst>
              <a:ext uri="{FF2B5EF4-FFF2-40B4-BE49-F238E27FC236}">
                <a16:creationId xmlns:a16="http://schemas.microsoft.com/office/drawing/2014/main" id="{1F149525-4DBE-732F-96CA-CDA7FFED1D3C}"/>
              </a:ext>
            </a:extLst>
          </p:cNvPr>
          <p:cNvSpPr/>
          <p:nvPr/>
        </p:nvSpPr>
        <p:spPr>
          <a:xfrm>
            <a:off x="3071664" y="3861048"/>
            <a:ext cx="1124490" cy="357564"/>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CT: 2 min</a:t>
            </a:r>
          </a:p>
        </p:txBody>
      </p:sp>
      <p:sp>
        <p:nvSpPr>
          <p:cNvPr id="47" name="Rounded Rectangle 46">
            <a:extLst>
              <a:ext uri="{FF2B5EF4-FFF2-40B4-BE49-F238E27FC236}">
                <a16:creationId xmlns:a16="http://schemas.microsoft.com/office/drawing/2014/main" id="{731D6B3E-8F84-CD87-157D-3C536F01CCCC}"/>
              </a:ext>
            </a:extLst>
          </p:cNvPr>
          <p:cNvSpPr/>
          <p:nvPr/>
        </p:nvSpPr>
        <p:spPr>
          <a:xfrm>
            <a:off x="10043299" y="3263876"/>
            <a:ext cx="1224136" cy="349854"/>
          </a:xfrm>
          <a:prstGeom prst="roundRect">
            <a:avLst>
              <a:gd name="adj" fmla="val 512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Shipping</a:t>
            </a:r>
          </a:p>
        </p:txBody>
      </p:sp>
      <p:sp>
        <p:nvSpPr>
          <p:cNvPr id="48" name="Rounded Rectangle 47">
            <a:extLst>
              <a:ext uri="{FF2B5EF4-FFF2-40B4-BE49-F238E27FC236}">
                <a16:creationId xmlns:a16="http://schemas.microsoft.com/office/drawing/2014/main" id="{0F2F5BF9-46FB-6D3E-5B8C-A101B967134F}"/>
              </a:ext>
            </a:extLst>
          </p:cNvPr>
          <p:cNvSpPr/>
          <p:nvPr/>
        </p:nvSpPr>
        <p:spPr>
          <a:xfrm>
            <a:off x="5580181" y="2552989"/>
            <a:ext cx="3409707" cy="305110"/>
          </a:xfrm>
          <a:prstGeom prst="roundRect">
            <a:avLst>
              <a:gd name="adj" fmla="val 512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Daily schedule</a:t>
            </a:r>
          </a:p>
        </p:txBody>
      </p:sp>
      <p:sp>
        <p:nvSpPr>
          <p:cNvPr id="49" name="Rounded Rectangle 48">
            <a:extLst>
              <a:ext uri="{FF2B5EF4-FFF2-40B4-BE49-F238E27FC236}">
                <a16:creationId xmlns:a16="http://schemas.microsoft.com/office/drawing/2014/main" id="{5634BC23-7026-1BFE-B99A-4103380E8D80}"/>
              </a:ext>
            </a:extLst>
          </p:cNvPr>
          <p:cNvSpPr/>
          <p:nvPr/>
        </p:nvSpPr>
        <p:spPr>
          <a:xfrm>
            <a:off x="10344472" y="5165738"/>
            <a:ext cx="1440161" cy="454767"/>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Total lead time: 60 days</a:t>
            </a:r>
          </a:p>
        </p:txBody>
      </p:sp>
      <p:sp>
        <p:nvSpPr>
          <p:cNvPr id="59" name="Rounded Rectangle 58">
            <a:extLst>
              <a:ext uri="{FF2B5EF4-FFF2-40B4-BE49-F238E27FC236}">
                <a16:creationId xmlns:a16="http://schemas.microsoft.com/office/drawing/2014/main" id="{685606E7-E57E-25B5-DDC5-2C5EA83BCBD6}"/>
              </a:ext>
            </a:extLst>
          </p:cNvPr>
          <p:cNvSpPr/>
          <p:nvPr/>
        </p:nvSpPr>
        <p:spPr>
          <a:xfrm>
            <a:off x="3527489" y="1795605"/>
            <a:ext cx="1099268" cy="314162"/>
          </a:xfrm>
          <a:prstGeom prst="roundRect">
            <a:avLst>
              <a:gd name="adj" fmla="val 512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Daily order</a:t>
            </a:r>
          </a:p>
        </p:txBody>
      </p:sp>
      <p:grpSp>
        <p:nvGrpSpPr>
          <p:cNvPr id="64" name="Group 63">
            <a:extLst>
              <a:ext uri="{FF2B5EF4-FFF2-40B4-BE49-F238E27FC236}">
                <a16:creationId xmlns:a16="http://schemas.microsoft.com/office/drawing/2014/main" id="{37FA0461-7DDF-2D06-F959-3226F13AE109}"/>
              </a:ext>
            </a:extLst>
          </p:cNvPr>
          <p:cNvGrpSpPr/>
          <p:nvPr/>
        </p:nvGrpSpPr>
        <p:grpSpPr>
          <a:xfrm>
            <a:off x="9857640" y="1198421"/>
            <a:ext cx="1099268" cy="706099"/>
            <a:chOff x="9292547" y="1241079"/>
            <a:chExt cx="1099268" cy="706099"/>
          </a:xfrm>
        </p:grpSpPr>
        <p:sp>
          <p:nvSpPr>
            <p:cNvPr id="60" name="Right Triangle 59">
              <a:extLst>
                <a:ext uri="{FF2B5EF4-FFF2-40B4-BE49-F238E27FC236}">
                  <a16:creationId xmlns:a16="http://schemas.microsoft.com/office/drawing/2014/main" id="{D757BE34-592D-5BB4-D7A8-2122BB63ABC6}"/>
                </a:ext>
              </a:extLst>
            </p:cNvPr>
            <p:cNvSpPr/>
            <p:nvPr/>
          </p:nvSpPr>
          <p:spPr>
            <a:xfrm flipH="1">
              <a:off x="9292547" y="1290005"/>
              <a:ext cx="412332" cy="280093"/>
            </a:xfrm>
            <a:prstGeom prst="rtTriangle">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AC6F0"/>
                </a:solidFill>
              </a:endParaRPr>
            </a:p>
          </p:txBody>
        </p:sp>
        <p:sp>
          <p:nvSpPr>
            <p:cNvPr id="61" name="Right Triangle 60">
              <a:extLst>
                <a:ext uri="{FF2B5EF4-FFF2-40B4-BE49-F238E27FC236}">
                  <a16:creationId xmlns:a16="http://schemas.microsoft.com/office/drawing/2014/main" id="{4E8F602B-7FBB-CFBB-ED79-C75EA775573A}"/>
                </a:ext>
              </a:extLst>
            </p:cNvPr>
            <p:cNvSpPr/>
            <p:nvPr/>
          </p:nvSpPr>
          <p:spPr>
            <a:xfrm flipH="1">
              <a:off x="9568865" y="1260682"/>
              <a:ext cx="521409" cy="345529"/>
            </a:xfrm>
            <a:prstGeom prst="rtTriangle">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AC6F0"/>
                </a:solidFill>
              </a:endParaRPr>
            </a:p>
          </p:txBody>
        </p:sp>
        <p:sp>
          <p:nvSpPr>
            <p:cNvPr id="62" name="Right Triangle 61">
              <a:extLst>
                <a:ext uri="{FF2B5EF4-FFF2-40B4-BE49-F238E27FC236}">
                  <a16:creationId xmlns:a16="http://schemas.microsoft.com/office/drawing/2014/main" id="{E469DAC2-F077-05EC-637C-DA6F7BECB40D}"/>
                </a:ext>
              </a:extLst>
            </p:cNvPr>
            <p:cNvSpPr/>
            <p:nvPr/>
          </p:nvSpPr>
          <p:spPr>
            <a:xfrm flipH="1">
              <a:off x="9979482" y="1241079"/>
              <a:ext cx="412332" cy="345529"/>
            </a:xfrm>
            <a:prstGeom prst="rtTriangle">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AC6F0"/>
                </a:solidFill>
              </a:endParaRPr>
            </a:p>
          </p:txBody>
        </p:sp>
        <p:sp>
          <p:nvSpPr>
            <p:cNvPr id="63" name="Rounded Rectangle 62">
              <a:extLst>
                <a:ext uri="{FF2B5EF4-FFF2-40B4-BE49-F238E27FC236}">
                  <a16:creationId xmlns:a16="http://schemas.microsoft.com/office/drawing/2014/main" id="{4965D97F-E0B1-7ED6-6297-AF00C55A3C7C}"/>
                </a:ext>
              </a:extLst>
            </p:cNvPr>
            <p:cNvSpPr/>
            <p:nvPr/>
          </p:nvSpPr>
          <p:spPr>
            <a:xfrm>
              <a:off x="9292547" y="1553588"/>
              <a:ext cx="1099268" cy="393590"/>
            </a:xfrm>
            <a:prstGeom prst="roundRect">
              <a:avLst>
                <a:gd name="adj" fmla="val 5124"/>
              </a:avLst>
            </a:prstGeom>
            <a:solidFill>
              <a:srgbClr val="2A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Customer</a:t>
              </a:r>
            </a:p>
          </p:txBody>
        </p:sp>
      </p:grpSp>
      <p:sp>
        <p:nvSpPr>
          <p:cNvPr id="73" name="Right Arrow 72">
            <a:extLst>
              <a:ext uri="{FF2B5EF4-FFF2-40B4-BE49-F238E27FC236}">
                <a16:creationId xmlns:a16="http://schemas.microsoft.com/office/drawing/2014/main" id="{5AF5DE10-83C7-B960-798B-694D76F6AB11}"/>
              </a:ext>
            </a:extLst>
          </p:cNvPr>
          <p:cNvSpPr/>
          <p:nvPr/>
        </p:nvSpPr>
        <p:spPr>
          <a:xfrm>
            <a:off x="4262682" y="3349256"/>
            <a:ext cx="561852" cy="133513"/>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4" name="Right Arrow 73">
            <a:extLst>
              <a:ext uri="{FF2B5EF4-FFF2-40B4-BE49-F238E27FC236}">
                <a16:creationId xmlns:a16="http://schemas.microsoft.com/office/drawing/2014/main" id="{7A78A967-7AC8-B757-4C9F-163966B2EB0B}"/>
              </a:ext>
            </a:extLst>
          </p:cNvPr>
          <p:cNvSpPr/>
          <p:nvPr/>
        </p:nvSpPr>
        <p:spPr>
          <a:xfrm>
            <a:off x="6163272" y="3349256"/>
            <a:ext cx="561852" cy="133513"/>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5" name="Right Arrow 74">
            <a:extLst>
              <a:ext uri="{FF2B5EF4-FFF2-40B4-BE49-F238E27FC236}">
                <a16:creationId xmlns:a16="http://schemas.microsoft.com/office/drawing/2014/main" id="{AD43FFE1-A078-DAEB-96FE-B77A4C669DE6}"/>
              </a:ext>
            </a:extLst>
          </p:cNvPr>
          <p:cNvSpPr/>
          <p:nvPr/>
        </p:nvSpPr>
        <p:spPr>
          <a:xfrm>
            <a:off x="8047339" y="3349256"/>
            <a:ext cx="561852" cy="133513"/>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6" name="Right Arrow 75">
            <a:extLst>
              <a:ext uri="{FF2B5EF4-FFF2-40B4-BE49-F238E27FC236}">
                <a16:creationId xmlns:a16="http://schemas.microsoft.com/office/drawing/2014/main" id="{93C13337-4768-22C4-5A30-93B87FBD4307}"/>
              </a:ext>
            </a:extLst>
          </p:cNvPr>
          <p:cNvSpPr/>
          <p:nvPr/>
        </p:nvSpPr>
        <p:spPr>
          <a:xfrm rot="5400000">
            <a:off x="1420970" y="2555717"/>
            <a:ext cx="1258034" cy="129252"/>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7" name="Right Arrow 76">
            <a:extLst>
              <a:ext uri="{FF2B5EF4-FFF2-40B4-BE49-F238E27FC236}">
                <a16:creationId xmlns:a16="http://schemas.microsoft.com/office/drawing/2014/main" id="{AED17C8B-AE1F-B005-5343-BE8F6F8ECA50}"/>
              </a:ext>
            </a:extLst>
          </p:cNvPr>
          <p:cNvSpPr/>
          <p:nvPr/>
        </p:nvSpPr>
        <p:spPr>
          <a:xfrm rot="5400000" flipH="1">
            <a:off x="9971009" y="2471769"/>
            <a:ext cx="1202974" cy="165742"/>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8" name="Rounded Rectangle 77">
            <a:extLst>
              <a:ext uri="{FF2B5EF4-FFF2-40B4-BE49-F238E27FC236}">
                <a16:creationId xmlns:a16="http://schemas.microsoft.com/office/drawing/2014/main" id="{5C175D79-8446-701D-74AA-55120F98ECCA}"/>
              </a:ext>
            </a:extLst>
          </p:cNvPr>
          <p:cNvSpPr/>
          <p:nvPr/>
        </p:nvSpPr>
        <p:spPr>
          <a:xfrm>
            <a:off x="3071664" y="3419861"/>
            <a:ext cx="1124490" cy="357564"/>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2 people</a:t>
            </a:r>
          </a:p>
        </p:txBody>
      </p:sp>
      <p:sp>
        <p:nvSpPr>
          <p:cNvPr id="80" name="Rounded Rectangle 79">
            <a:extLst>
              <a:ext uri="{FF2B5EF4-FFF2-40B4-BE49-F238E27FC236}">
                <a16:creationId xmlns:a16="http://schemas.microsoft.com/office/drawing/2014/main" id="{AD72BE6C-0C39-7999-2748-8F570DFB3257}"/>
              </a:ext>
            </a:extLst>
          </p:cNvPr>
          <p:cNvSpPr/>
          <p:nvPr/>
        </p:nvSpPr>
        <p:spPr>
          <a:xfrm>
            <a:off x="3071664" y="4232776"/>
            <a:ext cx="1124490" cy="357564"/>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C/O: 3 </a:t>
            </a:r>
            <a:r>
              <a:rPr lang="en-US" sz="1200" dirty="0" err="1">
                <a:solidFill>
                  <a:schemeClr val="bg1"/>
                </a:solidFill>
              </a:rPr>
              <a:t>hr</a:t>
            </a:r>
            <a:endParaRPr lang="en-US" sz="1200" dirty="0">
              <a:solidFill>
                <a:schemeClr val="bg1"/>
              </a:solidFill>
            </a:endParaRPr>
          </a:p>
        </p:txBody>
      </p:sp>
      <p:sp>
        <p:nvSpPr>
          <p:cNvPr id="81" name="Rounded Rectangle 80">
            <a:extLst>
              <a:ext uri="{FF2B5EF4-FFF2-40B4-BE49-F238E27FC236}">
                <a16:creationId xmlns:a16="http://schemas.microsoft.com/office/drawing/2014/main" id="{6FD47021-678D-32BB-48F0-CFBBD33ABC73}"/>
              </a:ext>
            </a:extLst>
          </p:cNvPr>
          <p:cNvSpPr/>
          <p:nvPr/>
        </p:nvSpPr>
        <p:spPr>
          <a:xfrm>
            <a:off x="4963822" y="3041018"/>
            <a:ext cx="1124490" cy="349853"/>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Welding</a:t>
            </a:r>
          </a:p>
        </p:txBody>
      </p:sp>
      <p:sp>
        <p:nvSpPr>
          <p:cNvPr id="82" name="Rounded Rectangle 81">
            <a:extLst>
              <a:ext uri="{FF2B5EF4-FFF2-40B4-BE49-F238E27FC236}">
                <a16:creationId xmlns:a16="http://schemas.microsoft.com/office/drawing/2014/main" id="{4C7F651D-E9BB-F7CB-60EE-08BA78C61B80}"/>
              </a:ext>
            </a:extLst>
          </p:cNvPr>
          <p:cNvSpPr/>
          <p:nvPr/>
        </p:nvSpPr>
        <p:spPr>
          <a:xfrm>
            <a:off x="4963822" y="3861048"/>
            <a:ext cx="1124490" cy="357564"/>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CT: 1 min</a:t>
            </a:r>
          </a:p>
        </p:txBody>
      </p:sp>
      <p:sp>
        <p:nvSpPr>
          <p:cNvPr id="83" name="Rounded Rectangle 82">
            <a:extLst>
              <a:ext uri="{FF2B5EF4-FFF2-40B4-BE49-F238E27FC236}">
                <a16:creationId xmlns:a16="http://schemas.microsoft.com/office/drawing/2014/main" id="{73FC1CD9-3EEA-C3E0-D42F-3E36DB6F86FB}"/>
              </a:ext>
            </a:extLst>
          </p:cNvPr>
          <p:cNvSpPr/>
          <p:nvPr/>
        </p:nvSpPr>
        <p:spPr>
          <a:xfrm>
            <a:off x="4963822" y="3419861"/>
            <a:ext cx="1124490" cy="357564"/>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3 people</a:t>
            </a:r>
          </a:p>
        </p:txBody>
      </p:sp>
      <p:sp>
        <p:nvSpPr>
          <p:cNvPr id="84" name="Rounded Rectangle 83">
            <a:extLst>
              <a:ext uri="{FF2B5EF4-FFF2-40B4-BE49-F238E27FC236}">
                <a16:creationId xmlns:a16="http://schemas.microsoft.com/office/drawing/2014/main" id="{FBD2D71B-689B-195F-EA89-396E33361794}"/>
              </a:ext>
            </a:extLst>
          </p:cNvPr>
          <p:cNvSpPr/>
          <p:nvPr/>
        </p:nvSpPr>
        <p:spPr>
          <a:xfrm>
            <a:off x="4963822" y="4232776"/>
            <a:ext cx="1124490" cy="357564"/>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C/O: 2 </a:t>
            </a:r>
            <a:r>
              <a:rPr lang="en-US" sz="1200" dirty="0" err="1">
                <a:solidFill>
                  <a:schemeClr val="bg1"/>
                </a:solidFill>
              </a:rPr>
              <a:t>hr</a:t>
            </a:r>
            <a:endParaRPr lang="en-US" sz="1200" dirty="0">
              <a:solidFill>
                <a:schemeClr val="bg1"/>
              </a:solidFill>
            </a:endParaRPr>
          </a:p>
        </p:txBody>
      </p:sp>
      <p:sp>
        <p:nvSpPr>
          <p:cNvPr id="85" name="Rounded Rectangle 84">
            <a:extLst>
              <a:ext uri="{FF2B5EF4-FFF2-40B4-BE49-F238E27FC236}">
                <a16:creationId xmlns:a16="http://schemas.microsoft.com/office/drawing/2014/main" id="{51816572-4580-E9C4-89E2-7ECC63A61568}"/>
              </a:ext>
            </a:extLst>
          </p:cNvPr>
          <p:cNvSpPr/>
          <p:nvPr/>
        </p:nvSpPr>
        <p:spPr>
          <a:xfrm>
            <a:off x="6843406" y="3041018"/>
            <a:ext cx="1124490" cy="349853"/>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Painting</a:t>
            </a:r>
          </a:p>
        </p:txBody>
      </p:sp>
      <p:sp>
        <p:nvSpPr>
          <p:cNvPr id="86" name="Rounded Rectangle 85">
            <a:extLst>
              <a:ext uri="{FF2B5EF4-FFF2-40B4-BE49-F238E27FC236}">
                <a16:creationId xmlns:a16="http://schemas.microsoft.com/office/drawing/2014/main" id="{9286E476-8D1E-41E5-8014-E05A896CC174}"/>
              </a:ext>
            </a:extLst>
          </p:cNvPr>
          <p:cNvSpPr/>
          <p:nvPr/>
        </p:nvSpPr>
        <p:spPr>
          <a:xfrm>
            <a:off x="6843406" y="3861048"/>
            <a:ext cx="1124490" cy="357564"/>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CT: 7 min</a:t>
            </a:r>
          </a:p>
        </p:txBody>
      </p:sp>
      <p:sp>
        <p:nvSpPr>
          <p:cNvPr id="87" name="Rounded Rectangle 86">
            <a:extLst>
              <a:ext uri="{FF2B5EF4-FFF2-40B4-BE49-F238E27FC236}">
                <a16:creationId xmlns:a16="http://schemas.microsoft.com/office/drawing/2014/main" id="{CBFE9797-C534-965F-A4D5-A7335A48CC7F}"/>
              </a:ext>
            </a:extLst>
          </p:cNvPr>
          <p:cNvSpPr/>
          <p:nvPr/>
        </p:nvSpPr>
        <p:spPr>
          <a:xfrm>
            <a:off x="6843406" y="3419861"/>
            <a:ext cx="1124490" cy="357564"/>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2 people</a:t>
            </a:r>
          </a:p>
        </p:txBody>
      </p:sp>
      <p:sp>
        <p:nvSpPr>
          <p:cNvPr id="88" name="Rounded Rectangle 87">
            <a:extLst>
              <a:ext uri="{FF2B5EF4-FFF2-40B4-BE49-F238E27FC236}">
                <a16:creationId xmlns:a16="http://schemas.microsoft.com/office/drawing/2014/main" id="{9674B64F-846D-B688-22E5-EC01AE53557F}"/>
              </a:ext>
            </a:extLst>
          </p:cNvPr>
          <p:cNvSpPr/>
          <p:nvPr/>
        </p:nvSpPr>
        <p:spPr>
          <a:xfrm>
            <a:off x="6843406" y="4232776"/>
            <a:ext cx="1124490" cy="357564"/>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C/O: 4 </a:t>
            </a:r>
            <a:r>
              <a:rPr lang="en-US" sz="1200" dirty="0" err="1">
                <a:solidFill>
                  <a:schemeClr val="bg1"/>
                </a:solidFill>
              </a:rPr>
              <a:t>hrs</a:t>
            </a:r>
            <a:endParaRPr lang="en-US" sz="1200" dirty="0">
              <a:solidFill>
                <a:schemeClr val="bg1"/>
              </a:solidFill>
            </a:endParaRPr>
          </a:p>
        </p:txBody>
      </p:sp>
      <p:sp>
        <p:nvSpPr>
          <p:cNvPr id="89" name="Rounded Rectangle 88">
            <a:extLst>
              <a:ext uri="{FF2B5EF4-FFF2-40B4-BE49-F238E27FC236}">
                <a16:creationId xmlns:a16="http://schemas.microsoft.com/office/drawing/2014/main" id="{6CACBA20-9ACA-783B-DA90-50CEEF596054}"/>
              </a:ext>
            </a:extLst>
          </p:cNvPr>
          <p:cNvSpPr/>
          <p:nvPr/>
        </p:nvSpPr>
        <p:spPr>
          <a:xfrm>
            <a:off x="8812247" y="3067698"/>
            <a:ext cx="1124490" cy="349853"/>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a:solidFill>
                  <a:schemeClr val="bg1"/>
                </a:solidFill>
              </a:rPr>
              <a:t>Assembly and production	´</a:t>
            </a:r>
          </a:p>
        </p:txBody>
      </p:sp>
      <p:sp>
        <p:nvSpPr>
          <p:cNvPr id="90" name="Rounded Rectangle 89">
            <a:extLst>
              <a:ext uri="{FF2B5EF4-FFF2-40B4-BE49-F238E27FC236}">
                <a16:creationId xmlns:a16="http://schemas.microsoft.com/office/drawing/2014/main" id="{9BF9D9CF-8F6E-323D-63E1-115F560E48C5}"/>
              </a:ext>
            </a:extLst>
          </p:cNvPr>
          <p:cNvSpPr/>
          <p:nvPr/>
        </p:nvSpPr>
        <p:spPr>
          <a:xfrm>
            <a:off x="8812247" y="3887728"/>
            <a:ext cx="1124490" cy="357564"/>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CT: 2 min</a:t>
            </a:r>
          </a:p>
        </p:txBody>
      </p:sp>
      <p:sp>
        <p:nvSpPr>
          <p:cNvPr id="91" name="Rounded Rectangle 90">
            <a:extLst>
              <a:ext uri="{FF2B5EF4-FFF2-40B4-BE49-F238E27FC236}">
                <a16:creationId xmlns:a16="http://schemas.microsoft.com/office/drawing/2014/main" id="{81A85CD4-EF8C-BD52-6A18-A5C1263BD790}"/>
              </a:ext>
            </a:extLst>
          </p:cNvPr>
          <p:cNvSpPr/>
          <p:nvPr/>
        </p:nvSpPr>
        <p:spPr>
          <a:xfrm>
            <a:off x="8812247" y="3446541"/>
            <a:ext cx="1124490" cy="357564"/>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3 people</a:t>
            </a:r>
          </a:p>
        </p:txBody>
      </p:sp>
      <p:sp>
        <p:nvSpPr>
          <p:cNvPr id="92" name="Rounded Rectangle 91">
            <a:extLst>
              <a:ext uri="{FF2B5EF4-FFF2-40B4-BE49-F238E27FC236}">
                <a16:creationId xmlns:a16="http://schemas.microsoft.com/office/drawing/2014/main" id="{3D0D8DBB-95B2-0A4C-5210-4682171D575D}"/>
              </a:ext>
            </a:extLst>
          </p:cNvPr>
          <p:cNvSpPr/>
          <p:nvPr/>
        </p:nvSpPr>
        <p:spPr>
          <a:xfrm>
            <a:off x="8812247" y="4259456"/>
            <a:ext cx="1124490" cy="357564"/>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C/O: 30 </a:t>
            </a:r>
            <a:r>
              <a:rPr lang="en-US" sz="1200" dirty="0" err="1">
                <a:solidFill>
                  <a:schemeClr val="bg1"/>
                </a:solidFill>
              </a:rPr>
              <a:t>hrs</a:t>
            </a:r>
            <a:endParaRPr lang="en-US" sz="1200" dirty="0">
              <a:solidFill>
                <a:schemeClr val="bg1"/>
              </a:solidFill>
            </a:endParaRPr>
          </a:p>
        </p:txBody>
      </p:sp>
      <p:sp>
        <p:nvSpPr>
          <p:cNvPr id="94" name="Rounded Rectangle 93">
            <a:extLst>
              <a:ext uri="{FF2B5EF4-FFF2-40B4-BE49-F238E27FC236}">
                <a16:creationId xmlns:a16="http://schemas.microsoft.com/office/drawing/2014/main" id="{67927854-DB62-94D6-12DB-2B9A92302D26}"/>
              </a:ext>
            </a:extLst>
          </p:cNvPr>
          <p:cNvSpPr/>
          <p:nvPr/>
        </p:nvSpPr>
        <p:spPr>
          <a:xfrm>
            <a:off x="10344472" y="5662164"/>
            <a:ext cx="1440161" cy="454767"/>
          </a:xfrm>
          <a:prstGeom prst="roundRect">
            <a:avLst>
              <a:gd name="adj" fmla="val 512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1"/>
                </a:solidFill>
              </a:rPr>
              <a:t>Value added time: 16 min</a:t>
            </a:r>
          </a:p>
        </p:txBody>
      </p:sp>
      <p:cxnSp>
        <p:nvCxnSpPr>
          <p:cNvPr id="96" name="Straight Connector 95">
            <a:extLst>
              <a:ext uri="{FF2B5EF4-FFF2-40B4-BE49-F238E27FC236}">
                <a16:creationId xmlns:a16="http://schemas.microsoft.com/office/drawing/2014/main" id="{2DF422FB-0202-34A8-8D15-92B2514540BF}"/>
              </a:ext>
            </a:extLst>
          </p:cNvPr>
          <p:cNvCxnSpPr/>
          <p:nvPr/>
        </p:nvCxnSpPr>
        <p:spPr>
          <a:xfrm flipV="1">
            <a:off x="2227284"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32416D5-FBF4-A1B7-37E4-2C9189E91E1E}"/>
              </a:ext>
            </a:extLst>
          </p:cNvPr>
          <p:cNvCxnSpPr/>
          <p:nvPr/>
        </p:nvCxnSpPr>
        <p:spPr>
          <a:xfrm>
            <a:off x="2227284" y="5337004"/>
            <a:ext cx="84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B7476AE-1C9F-2CF7-BE3C-9883771F4E0B}"/>
              </a:ext>
            </a:extLst>
          </p:cNvPr>
          <p:cNvCxnSpPr>
            <a:cxnSpLocks/>
          </p:cNvCxnSpPr>
          <p:nvPr/>
        </p:nvCxnSpPr>
        <p:spPr>
          <a:xfrm flipV="1">
            <a:off x="3082380"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ACC0814-7D07-8C6F-2741-76A64382849B}"/>
              </a:ext>
            </a:extLst>
          </p:cNvPr>
          <p:cNvCxnSpPr/>
          <p:nvPr/>
        </p:nvCxnSpPr>
        <p:spPr>
          <a:xfrm>
            <a:off x="3082380" y="5661713"/>
            <a:ext cx="84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0FBCA9C-6B28-F944-2685-FCC0643E9CEB}"/>
              </a:ext>
            </a:extLst>
          </p:cNvPr>
          <p:cNvCxnSpPr/>
          <p:nvPr/>
        </p:nvCxnSpPr>
        <p:spPr>
          <a:xfrm flipV="1">
            <a:off x="3926760"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781B5B-6731-E3EE-B5A8-CB36B59B8FF2}"/>
              </a:ext>
            </a:extLst>
          </p:cNvPr>
          <p:cNvCxnSpPr/>
          <p:nvPr/>
        </p:nvCxnSpPr>
        <p:spPr>
          <a:xfrm>
            <a:off x="3926760" y="5337004"/>
            <a:ext cx="84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771517B-A8C6-EF6A-13B9-D22669990F20}"/>
              </a:ext>
            </a:extLst>
          </p:cNvPr>
          <p:cNvCxnSpPr>
            <a:cxnSpLocks/>
          </p:cNvCxnSpPr>
          <p:nvPr/>
        </p:nvCxnSpPr>
        <p:spPr>
          <a:xfrm flipV="1">
            <a:off x="4781856"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6E2F834-D435-2B87-1BD1-016008A3D492}"/>
              </a:ext>
            </a:extLst>
          </p:cNvPr>
          <p:cNvCxnSpPr/>
          <p:nvPr/>
        </p:nvCxnSpPr>
        <p:spPr>
          <a:xfrm>
            <a:off x="4781856" y="5661713"/>
            <a:ext cx="84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11E45FD-2626-E18D-7572-E31A63DAFFD4}"/>
              </a:ext>
            </a:extLst>
          </p:cNvPr>
          <p:cNvCxnSpPr/>
          <p:nvPr/>
        </p:nvCxnSpPr>
        <p:spPr>
          <a:xfrm flipV="1">
            <a:off x="5648596"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3CAD1D0-F3B2-5E4F-0785-7AC8B4C5D6D7}"/>
              </a:ext>
            </a:extLst>
          </p:cNvPr>
          <p:cNvCxnSpPr/>
          <p:nvPr/>
        </p:nvCxnSpPr>
        <p:spPr>
          <a:xfrm>
            <a:off x="5648596" y="5337004"/>
            <a:ext cx="84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04D8E71-796D-F318-1925-2C9877060C8E}"/>
              </a:ext>
            </a:extLst>
          </p:cNvPr>
          <p:cNvCxnSpPr>
            <a:cxnSpLocks/>
          </p:cNvCxnSpPr>
          <p:nvPr/>
        </p:nvCxnSpPr>
        <p:spPr>
          <a:xfrm flipV="1">
            <a:off x="6503692"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AA0991E-0654-4E16-2873-384CB5AC3CEB}"/>
              </a:ext>
            </a:extLst>
          </p:cNvPr>
          <p:cNvCxnSpPr/>
          <p:nvPr/>
        </p:nvCxnSpPr>
        <p:spPr>
          <a:xfrm>
            <a:off x="6503692" y="5661713"/>
            <a:ext cx="84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9713AD3-C3EC-9516-D3D2-F64B9FC4F158}"/>
              </a:ext>
            </a:extLst>
          </p:cNvPr>
          <p:cNvCxnSpPr/>
          <p:nvPr/>
        </p:nvCxnSpPr>
        <p:spPr>
          <a:xfrm flipV="1">
            <a:off x="7352479"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083FD9E-D51A-36A1-5650-837781D37E5A}"/>
              </a:ext>
            </a:extLst>
          </p:cNvPr>
          <p:cNvCxnSpPr/>
          <p:nvPr/>
        </p:nvCxnSpPr>
        <p:spPr>
          <a:xfrm>
            <a:off x="7352479" y="5337004"/>
            <a:ext cx="84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B693F32-ED82-CA4C-1D9F-293C5648C735}"/>
              </a:ext>
            </a:extLst>
          </p:cNvPr>
          <p:cNvCxnSpPr>
            <a:cxnSpLocks/>
          </p:cNvCxnSpPr>
          <p:nvPr/>
        </p:nvCxnSpPr>
        <p:spPr>
          <a:xfrm flipV="1">
            <a:off x="8207575"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46F296A-9417-28F4-1A1C-135C7DBB1FF0}"/>
              </a:ext>
            </a:extLst>
          </p:cNvPr>
          <p:cNvCxnSpPr/>
          <p:nvPr/>
        </p:nvCxnSpPr>
        <p:spPr>
          <a:xfrm>
            <a:off x="8207575" y="5661713"/>
            <a:ext cx="84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7B23677-C844-A5E1-049A-9BFB1D93AED1}"/>
              </a:ext>
            </a:extLst>
          </p:cNvPr>
          <p:cNvCxnSpPr/>
          <p:nvPr/>
        </p:nvCxnSpPr>
        <p:spPr>
          <a:xfrm flipV="1">
            <a:off x="9051955"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F0088D5-CDA1-EFA7-430B-A648AB4B49AE}"/>
              </a:ext>
            </a:extLst>
          </p:cNvPr>
          <p:cNvCxnSpPr/>
          <p:nvPr/>
        </p:nvCxnSpPr>
        <p:spPr>
          <a:xfrm>
            <a:off x="9051955" y="5337004"/>
            <a:ext cx="84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087B10-B159-EED8-B9D7-F2BA74D417AB}"/>
              </a:ext>
            </a:extLst>
          </p:cNvPr>
          <p:cNvCxnSpPr>
            <a:cxnSpLocks/>
          </p:cNvCxnSpPr>
          <p:nvPr/>
        </p:nvCxnSpPr>
        <p:spPr>
          <a:xfrm flipV="1">
            <a:off x="9907051" y="5337004"/>
            <a:ext cx="0" cy="32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19F15ED-BE6A-F250-F4F2-80FD315C45DA}"/>
              </a:ext>
            </a:extLst>
          </p:cNvPr>
          <p:cNvCxnSpPr>
            <a:cxnSpLocks/>
          </p:cNvCxnSpPr>
          <p:nvPr/>
        </p:nvCxnSpPr>
        <p:spPr>
          <a:xfrm>
            <a:off x="9907051" y="5661713"/>
            <a:ext cx="437421" cy="0"/>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F4EF103-CE8D-AA70-122D-4B8BA45CC9B4}"/>
              </a:ext>
            </a:extLst>
          </p:cNvPr>
          <p:cNvSpPr txBox="1"/>
          <p:nvPr/>
        </p:nvSpPr>
        <p:spPr>
          <a:xfrm>
            <a:off x="2281693" y="5076124"/>
            <a:ext cx="775105" cy="276999"/>
          </a:xfrm>
          <a:prstGeom prst="rect">
            <a:avLst/>
          </a:prstGeom>
          <a:noFill/>
        </p:spPr>
        <p:txBody>
          <a:bodyPr wrap="square" rtlCol="0">
            <a:spAutoFit/>
          </a:bodyPr>
          <a:lstStyle/>
          <a:p>
            <a:pPr algn="ctr"/>
            <a:r>
              <a:rPr lang="en-FI" sz="1200" dirty="0">
                <a:solidFill>
                  <a:schemeClr val="tx2">
                    <a:lumMod val="75000"/>
                  </a:schemeClr>
                </a:solidFill>
              </a:rPr>
              <a:t>5d</a:t>
            </a:r>
          </a:p>
        </p:txBody>
      </p:sp>
      <p:sp>
        <p:nvSpPr>
          <p:cNvPr id="120" name="TextBox 119">
            <a:extLst>
              <a:ext uri="{FF2B5EF4-FFF2-40B4-BE49-F238E27FC236}">
                <a16:creationId xmlns:a16="http://schemas.microsoft.com/office/drawing/2014/main" id="{83573B9A-07CF-7F24-2710-F1BC27E1942C}"/>
              </a:ext>
            </a:extLst>
          </p:cNvPr>
          <p:cNvSpPr txBox="1"/>
          <p:nvPr/>
        </p:nvSpPr>
        <p:spPr>
          <a:xfrm>
            <a:off x="3920450" y="5049853"/>
            <a:ext cx="775105" cy="276999"/>
          </a:xfrm>
          <a:prstGeom prst="rect">
            <a:avLst/>
          </a:prstGeom>
          <a:noFill/>
        </p:spPr>
        <p:txBody>
          <a:bodyPr wrap="square" rtlCol="0">
            <a:spAutoFit/>
          </a:bodyPr>
          <a:lstStyle/>
          <a:p>
            <a:pPr algn="ctr"/>
            <a:r>
              <a:rPr lang="en-FI" sz="1200" dirty="0">
                <a:solidFill>
                  <a:schemeClr val="tx2">
                    <a:lumMod val="75000"/>
                  </a:schemeClr>
                </a:solidFill>
              </a:rPr>
              <a:t>10d</a:t>
            </a:r>
          </a:p>
        </p:txBody>
      </p:sp>
      <p:sp>
        <p:nvSpPr>
          <p:cNvPr id="121" name="TextBox 120">
            <a:extLst>
              <a:ext uri="{FF2B5EF4-FFF2-40B4-BE49-F238E27FC236}">
                <a16:creationId xmlns:a16="http://schemas.microsoft.com/office/drawing/2014/main" id="{6FE66C93-4F23-3162-40E4-5703B8358F62}"/>
              </a:ext>
            </a:extLst>
          </p:cNvPr>
          <p:cNvSpPr txBox="1"/>
          <p:nvPr/>
        </p:nvSpPr>
        <p:spPr>
          <a:xfrm>
            <a:off x="5619377" y="5062948"/>
            <a:ext cx="775105" cy="276999"/>
          </a:xfrm>
          <a:prstGeom prst="rect">
            <a:avLst/>
          </a:prstGeom>
          <a:noFill/>
        </p:spPr>
        <p:txBody>
          <a:bodyPr wrap="square" rtlCol="0">
            <a:spAutoFit/>
          </a:bodyPr>
          <a:lstStyle/>
          <a:p>
            <a:pPr algn="ctr"/>
            <a:r>
              <a:rPr lang="en-FI" sz="1200" dirty="0">
                <a:solidFill>
                  <a:schemeClr val="tx2">
                    <a:lumMod val="75000"/>
                  </a:schemeClr>
                </a:solidFill>
              </a:rPr>
              <a:t>12d</a:t>
            </a:r>
          </a:p>
        </p:txBody>
      </p:sp>
      <p:sp>
        <p:nvSpPr>
          <p:cNvPr id="122" name="TextBox 121">
            <a:extLst>
              <a:ext uri="{FF2B5EF4-FFF2-40B4-BE49-F238E27FC236}">
                <a16:creationId xmlns:a16="http://schemas.microsoft.com/office/drawing/2014/main" id="{E1BD9601-66BD-3445-1634-97C26F6AB8BD}"/>
              </a:ext>
            </a:extLst>
          </p:cNvPr>
          <p:cNvSpPr txBox="1"/>
          <p:nvPr/>
        </p:nvSpPr>
        <p:spPr>
          <a:xfrm>
            <a:off x="7336339" y="5062948"/>
            <a:ext cx="775105" cy="276999"/>
          </a:xfrm>
          <a:prstGeom prst="rect">
            <a:avLst/>
          </a:prstGeom>
          <a:noFill/>
        </p:spPr>
        <p:txBody>
          <a:bodyPr wrap="square" rtlCol="0">
            <a:spAutoFit/>
          </a:bodyPr>
          <a:lstStyle/>
          <a:p>
            <a:pPr algn="ctr"/>
            <a:r>
              <a:rPr lang="en-FI" sz="1200" dirty="0">
                <a:solidFill>
                  <a:schemeClr val="tx2">
                    <a:lumMod val="75000"/>
                  </a:schemeClr>
                </a:solidFill>
              </a:rPr>
              <a:t>8d</a:t>
            </a:r>
          </a:p>
        </p:txBody>
      </p:sp>
      <p:sp>
        <p:nvSpPr>
          <p:cNvPr id="123" name="TextBox 122">
            <a:extLst>
              <a:ext uri="{FF2B5EF4-FFF2-40B4-BE49-F238E27FC236}">
                <a16:creationId xmlns:a16="http://schemas.microsoft.com/office/drawing/2014/main" id="{AD477D40-A6C8-00EB-7E36-BB4005B4A922}"/>
              </a:ext>
            </a:extLst>
          </p:cNvPr>
          <p:cNvSpPr txBox="1"/>
          <p:nvPr/>
        </p:nvSpPr>
        <p:spPr>
          <a:xfrm>
            <a:off x="3119221" y="5369185"/>
            <a:ext cx="775105" cy="276999"/>
          </a:xfrm>
          <a:prstGeom prst="rect">
            <a:avLst/>
          </a:prstGeom>
          <a:noFill/>
        </p:spPr>
        <p:txBody>
          <a:bodyPr wrap="square" rtlCol="0">
            <a:spAutoFit/>
          </a:bodyPr>
          <a:lstStyle/>
          <a:p>
            <a:pPr algn="ctr"/>
            <a:r>
              <a:rPr lang="en-FI" sz="1200" dirty="0">
                <a:solidFill>
                  <a:schemeClr val="tx2">
                    <a:lumMod val="75000"/>
                  </a:schemeClr>
                </a:solidFill>
              </a:rPr>
              <a:t>2min</a:t>
            </a:r>
          </a:p>
        </p:txBody>
      </p:sp>
      <p:sp>
        <p:nvSpPr>
          <p:cNvPr id="125" name="TextBox 124">
            <a:extLst>
              <a:ext uri="{FF2B5EF4-FFF2-40B4-BE49-F238E27FC236}">
                <a16:creationId xmlns:a16="http://schemas.microsoft.com/office/drawing/2014/main" id="{0F94AE2C-4248-96DE-4CC4-62461D2EFA4E}"/>
              </a:ext>
            </a:extLst>
          </p:cNvPr>
          <p:cNvSpPr txBox="1"/>
          <p:nvPr/>
        </p:nvSpPr>
        <p:spPr>
          <a:xfrm>
            <a:off x="4782356" y="5369185"/>
            <a:ext cx="775105" cy="276999"/>
          </a:xfrm>
          <a:prstGeom prst="rect">
            <a:avLst/>
          </a:prstGeom>
          <a:noFill/>
        </p:spPr>
        <p:txBody>
          <a:bodyPr wrap="square" rtlCol="0">
            <a:spAutoFit/>
          </a:bodyPr>
          <a:lstStyle/>
          <a:p>
            <a:pPr algn="ctr"/>
            <a:r>
              <a:rPr lang="en-FI" sz="1200" dirty="0">
                <a:solidFill>
                  <a:schemeClr val="tx2">
                    <a:lumMod val="75000"/>
                  </a:schemeClr>
                </a:solidFill>
              </a:rPr>
              <a:t>4min</a:t>
            </a:r>
          </a:p>
        </p:txBody>
      </p:sp>
      <p:sp>
        <p:nvSpPr>
          <p:cNvPr id="126" name="TextBox 125">
            <a:extLst>
              <a:ext uri="{FF2B5EF4-FFF2-40B4-BE49-F238E27FC236}">
                <a16:creationId xmlns:a16="http://schemas.microsoft.com/office/drawing/2014/main" id="{A172BCFF-4BB1-9F52-2CFA-C2666180C078}"/>
              </a:ext>
            </a:extLst>
          </p:cNvPr>
          <p:cNvSpPr txBox="1"/>
          <p:nvPr/>
        </p:nvSpPr>
        <p:spPr>
          <a:xfrm>
            <a:off x="6535606" y="5356094"/>
            <a:ext cx="775105" cy="276999"/>
          </a:xfrm>
          <a:prstGeom prst="rect">
            <a:avLst/>
          </a:prstGeom>
          <a:noFill/>
        </p:spPr>
        <p:txBody>
          <a:bodyPr wrap="square" rtlCol="0">
            <a:spAutoFit/>
          </a:bodyPr>
          <a:lstStyle/>
          <a:p>
            <a:pPr algn="ctr"/>
            <a:r>
              <a:rPr lang="en-FI" sz="1200" dirty="0">
                <a:solidFill>
                  <a:schemeClr val="tx2">
                    <a:lumMod val="75000"/>
                  </a:schemeClr>
                </a:solidFill>
              </a:rPr>
              <a:t>7min</a:t>
            </a:r>
          </a:p>
        </p:txBody>
      </p:sp>
      <p:sp>
        <p:nvSpPr>
          <p:cNvPr id="127" name="TextBox 126">
            <a:extLst>
              <a:ext uri="{FF2B5EF4-FFF2-40B4-BE49-F238E27FC236}">
                <a16:creationId xmlns:a16="http://schemas.microsoft.com/office/drawing/2014/main" id="{1CC9A5D9-7AC2-788A-818B-4E0E4F7F4125}"/>
              </a:ext>
            </a:extLst>
          </p:cNvPr>
          <p:cNvSpPr txBox="1"/>
          <p:nvPr/>
        </p:nvSpPr>
        <p:spPr>
          <a:xfrm>
            <a:off x="8224211" y="5369185"/>
            <a:ext cx="775105" cy="276999"/>
          </a:xfrm>
          <a:prstGeom prst="rect">
            <a:avLst/>
          </a:prstGeom>
          <a:noFill/>
        </p:spPr>
        <p:txBody>
          <a:bodyPr wrap="square" rtlCol="0">
            <a:spAutoFit/>
          </a:bodyPr>
          <a:lstStyle/>
          <a:p>
            <a:pPr algn="ctr"/>
            <a:r>
              <a:rPr lang="en-FI" sz="1200" dirty="0">
                <a:solidFill>
                  <a:schemeClr val="tx2">
                    <a:lumMod val="75000"/>
                  </a:schemeClr>
                </a:solidFill>
              </a:rPr>
              <a:t>3min</a:t>
            </a:r>
          </a:p>
        </p:txBody>
      </p:sp>
      <p:sp>
        <p:nvSpPr>
          <p:cNvPr id="129" name="TextBox 128">
            <a:extLst>
              <a:ext uri="{FF2B5EF4-FFF2-40B4-BE49-F238E27FC236}">
                <a16:creationId xmlns:a16="http://schemas.microsoft.com/office/drawing/2014/main" id="{1521FE5B-55C6-274F-280A-3D01603C5B5A}"/>
              </a:ext>
            </a:extLst>
          </p:cNvPr>
          <p:cNvSpPr txBox="1"/>
          <p:nvPr/>
        </p:nvSpPr>
        <p:spPr>
          <a:xfrm>
            <a:off x="9041238" y="5076123"/>
            <a:ext cx="775105" cy="276999"/>
          </a:xfrm>
          <a:prstGeom prst="rect">
            <a:avLst/>
          </a:prstGeom>
          <a:noFill/>
        </p:spPr>
        <p:txBody>
          <a:bodyPr wrap="square" rtlCol="0">
            <a:spAutoFit/>
          </a:bodyPr>
          <a:lstStyle/>
          <a:p>
            <a:pPr algn="ctr"/>
            <a:r>
              <a:rPr lang="en-FI" sz="1200" dirty="0">
                <a:solidFill>
                  <a:schemeClr val="tx2">
                    <a:lumMod val="75000"/>
                  </a:schemeClr>
                </a:solidFill>
              </a:rPr>
              <a:t>25d</a:t>
            </a:r>
          </a:p>
        </p:txBody>
      </p:sp>
      <p:sp>
        <p:nvSpPr>
          <p:cNvPr id="133" name="Freeform 132">
            <a:extLst>
              <a:ext uri="{FF2B5EF4-FFF2-40B4-BE49-F238E27FC236}">
                <a16:creationId xmlns:a16="http://schemas.microsoft.com/office/drawing/2014/main" id="{2B23597F-6539-5EC3-952A-ECCD00E2BC02}"/>
              </a:ext>
            </a:extLst>
          </p:cNvPr>
          <p:cNvSpPr/>
          <p:nvPr/>
        </p:nvSpPr>
        <p:spPr>
          <a:xfrm>
            <a:off x="1716200" y="3004003"/>
            <a:ext cx="750935" cy="750935"/>
          </a:xfrm>
          <a:custGeom>
            <a:avLst/>
            <a:gdLst>
              <a:gd name="connsiteX0" fmla="*/ 0 w 750935"/>
              <a:gd name="connsiteY0" fmla="*/ 0 h 750935"/>
              <a:gd name="connsiteX1" fmla="*/ 750935 w 750935"/>
              <a:gd name="connsiteY1" fmla="*/ 0 h 750935"/>
              <a:gd name="connsiteX2" fmla="*/ 750935 w 750935"/>
              <a:gd name="connsiteY2" fmla="*/ 750935 h 750935"/>
              <a:gd name="connsiteX3" fmla="*/ 0 w 750935"/>
              <a:gd name="connsiteY3" fmla="*/ 750935 h 750935"/>
            </a:gdLst>
            <a:ahLst/>
            <a:cxnLst>
              <a:cxn ang="0">
                <a:pos x="connsiteX0" y="connsiteY0"/>
              </a:cxn>
              <a:cxn ang="0">
                <a:pos x="connsiteX1" y="connsiteY1"/>
              </a:cxn>
              <a:cxn ang="0">
                <a:pos x="connsiteX2" y="connsiteY2"/>
              </a:cxn>
              <a:cxn ang="0">
                <a:pos x="connsiteX3" y="connsiteY3"/>
              </a:cxn>
            </a:cxnLst>
            <a:rect l="l" t="t" r="r" b="b"/>
            <a:pathLst>
              <a:path w="750935" h="750935">
                <a:moveTo>
                  <a:pt x="0" y="0"/>
                </a:moveTo>
                <a:lnTo>
                  <a:pt x="750935" y="0"/>
                </a:lnTo>
                <a:lnTo>
                  <a:pt x="750935" y="750935"/>
                </a:lnTo>
                <a:lnTo>
                  <a:pt x="0" y="750935"/>
                </a:lnTo>
                <a:close/>
              </a:path>
            </a:pathLst>
          </a:custGeom>
          <a:noFill/>
          <a:ln w="30956" cap="flat">
            <a:noFill/>
            <a:prstDash val="solid"/>
            <a:miter/>
          </a:ln>
        </p:spPr>
        <p:txBody>
          <a:bodyPr rtlCol="0" anchor="ctr"/>
          <a:lstStyle/>
          <a:p>
            <a:endParaRPr lang="en-FI"/>
          </a:p>
        </p:txBody>
      </p:sp>
      <p:sp>
        <p:nvSpPr>
          <p:cNvPr id="134" name="Freeform 133">
            <a:extLst>
              <a:ext uri="{FF2B5EF4-FFF2-40B4-BE49-F238E27FC236}">
                <a16:creationId xmlns:a16="http://schemas.microsoft.com/office/drawing/2014/main" id="{47D56BF4-7599-6673-C6B6-2DA98636CB48}"/>
              </a:ext>
            </a:extLst>
          </p:cNvPr>
          <p:cNvSpPr/>
          <p:nvPr/>
        </p:nvSpPr>
        <p:spPr>
          <a:xfrm>
            <a:off x="1729696" y="2440637"/>
            <a:ext cx="737439" cy="518149"/>
          </a:xfrm>
          <a:custGeom>
            <a:avLst/>
            <a:gdLst>
              <a:gd name="connsiteX0" fmla="*/ 594490 w 688357"/>
              <a:gd name="connsiteY0" fmla="*/ 125156 h 500623"/>
              <a:gd name="connsiteX1" fmla="*/ 500623 w 688357"/>
              <a:gd name="connsiteY1" fmla="*/ 125156 h 500623"/>
              <a:gd name="connsiteX2" fmla="*/ 500623 w 688357"/>
              <a:gd name="connsiteY2" fmla="*/ 0 h 500623"/>
              <a:gd name="connsiteX3" fmla="*/ 62578 w 688357"/>
              <a:gd name="connsiteY3" fmla="*/ 0 h 500623"/>
              <a:gd name="connsiteX4" fmla="*/ 0 w 688357"/>
              <a:gd name="connsiteY4" fmla="*/ 62578 h 500623"/>
              <a:gd name="connsiteX5" fmla="*/ 0 w 688357"/>
              <a:gd name="connsiteY5" fmla="*/ 406756 h 500623"/>
              <a:gd name="connsiteX6" fmla="*/ 62578 w 688357"/>
              <a:gd name="connsiteY6" fmla="*/ 406756 h 500623"/>
              <a:gd name="connsiteX7" fmla="*/ 156445 w 688357"/>
              <a:gd name="connsiteY7" fmla="*/ 500623 h 500623"/>
              <a:gd name="connsiteX8" fmla="*/ 250312 w 688357"/>
              <a:gd name="connsiteY8" fmla="*/ 406756 h 500623"/>
              <a:gd name="connsiteX9" fmla="*/ 438045 w 688357"/>
              <a:gd name="connsiteY9" fmla="*/ 406756 h 500623"/>
              <a:gd name="connsiteX10" fmla="*/ 531912 w 688357"/>
              <a:gd name="connsiteY10" fmla="*/ 500623 h 500623"/>
              <a:gd name="connsiteX11" fmla="*/ 625779 w 688357"/>
              <a:gd name="connsiteY11" fmla="*/ 406756 h 500623"/>
              <a:gd name="connsiteX12" fmla="*/ 688357 w 688357"/>
              <a:gd name="connsiteY12" fmla="*/ 406756 h 500623"/>
              <a:gd name="connsiteX13" fmla="*/ 688357 w 688357"/>
              <a:gd name="connsiteY13" fmla="*/ 250312 h 500623"/>
              <a:gd name="connsiteX14" fmla="*/ 594490 w 688357"/>
              <a:gd name="connsiteY14" fmla="*/ 125156 h 500623"/>
              <a:gd name="connsiteX15" fmla="*/ 156445 w 688357"/>
              <a:gd name="connsiteY15" fmla="*/ 453690 h 500623"/>
              <a:gd name="connsiteX16" fmla="*/ 109511 w 688357"/>
              <a:gd name="connsiteY16" fmla="*/ 406756 h 500623"/>
              <a:gd name="connsiteX17" fmla="*/ 156445 w 688357"/>
              <a:gd name="connsiteY17" fmla="*/ 359823 h 500623"/>
              <a:gd name="connsiteX18" fmla="*/ 203378 w 688357"/>
              <a:gd name="connsiteY18" fmla="*/ 406756 h 500623"/>
              <a:gd name="connsiteX19" fmla="*/ 156445 w 688357"/>
              <a:gd name="connsiteY19" fmla="*/ 453690 h 500623"/>
              <a:gd name="connsiteX20" fmla="*/ 578846 w 688357"/>
              <a:gd name="connsiteY20" fmla="*/ 172089 h 500623"/>
              <a:gd name="connsiteX21" fmla="*/ 640172 w 688357"/>
              <a:gd name="connsiteY21" fmla="*/ 250312 h 500623"/>
              <a:gd name="connsiteX22" fmla="*/ 500623 w 688357"/>
              <a:gd name="connsiteY22" fmla="*/ 250312 h 500623"/>
              <a:gd name="connsiteX23" fmla="*/ 500623 w 688357"/>
              <a:gd name="connsiteY23" fmla="*/ 172089 h 500623"/>
              <a:gd name="connsiteX24" fmla="*/ 578846 w 688357"/>
              <a:gd name="connsiteY24" fmla="*/ 172089 h 500623"/>
              <a:gd name="connsiteX25" fmla="*/ 531912 w 688357"/>
              <a:gd name="connsiteY25" fmla="*/ 453690 h 500623"/>
              <a:gd name="connsiteX26" fmla="*/ 484979 w 688357"/>
              <a:gd name="connsiteY26" fmla="*/ 406756 h 500623"/>
              <a:gd name="connsiteX27" fmla="*/ 531912 w 688357"/>
              <a:gd name="connsiteY27" fmla="*/ 359823 h 500623"/>
              <a:gd name="connsiteX28" fmla="*/ 578846 w 688357"/>
              <a:gd name="connsiteY28" fmla="*/ 406756 h 500623"/>
              <a:gd name="connsiteX29" fmla="*/ 531912 w 688357"/>
              <a:gd name="connsiteY29" fmla="*/ 453690 h 50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8357" h="500623">
                <a:moveTo>
                  <a:pt x="594490" y="125156"/>
                </a:moveTo>
                <a:lnTo>
                  <a:pt x="500623" y="125156"/>
                </a:lnTo>
                <a:lnTo>
                  <a:pt x="500623" y="0"/>
                </a:lnTo>
                <a:lnTo>
                  <a:pt x="62578" y="0"/>
                </a:lnTo>
                <a:cubicBezTo>
                  <a:pt x="28160" y="0"/>
                  <a:pt x="0" y="28160"/>
                  <a:pt x="0" y="62578"/>
                </a:cubicBezTo>
                <a:lnTo>
                  <a:pt x="0" y="406756"/>
                </a:lnTo>
                <a:lnTo>
                  <a:pt x="62578" y="406756"/>
                </a:lnTo>
                <a:cubicBezTo>
                  <a:pt x="62578" y="458696"/>
                  <a:pt x="104505" y="500623"/>
                  <a:pt x="156445" y="500623"/>
                </a:cubicBezTo>
                <a:cubicBezTo>
                  <a:pt x="208384" y="500623"/>
                  <a:pt x="250312" y="458696"/>
                  <a:pt x="250312" y="406756"/>
                </a:cubicBezTo>
                <a:lnTo>
                  <a:pt x="438045" y="406756"/>
                </a:lnTo>
                <a:cubicBezTo>
                  <a:pt x="438045" y="458696"/>
                  <a:pt x="479973" y="500623"/>
                  <a:pt x="531912" y="500623"/>
                </a:cubicBezTo>
                <a:cubicBezTo>
                  <a:pt x="583852" y="500623"/>
                  <a:pt x="625779" y="458696"/>
                  <a:pt x="625779" y="406756"/>
                </a:cubicBezTo>
                <a:lnTo>
                  <a:pt x="688357" y="406756"/>
                </a:lnTo>
                <a:lnTo>
                  <a:pt x="688357" y="250312"/>
                </a:lnTo>
                <a:lnTo>
                  <a:pt x="594490" y="125156"/>
                </a:lnTo>
                <a:close/>
                <a:moveTo>
                  <a:pt x="156445" y="453690"/>
                </a:moveTo>
                <a:cubicBezTo>
                  <a:pt x="130475" y="453690"/>
                  <a:pt x="109511" y="432726"/>
                  <a:pt x="109511" y="406756"/>
                </a:cubicBezTo>
                <a:cubicBezTo>
                  <a:pt x="109511" y="380787"/>
                  <a:pt x="130475" y="359823"/>
                  <a:pt x="156445" y="359823"/>
                </a:cubicBezTo>
                <a:cubicBezTo>
                  <a:pt x="182415" y="359823"/>
                  <a:pt x="203378" y="380787"/>
                  <a:pt x="203378" y="406756"/>
                </a:cubicBezTo>
                <a:cubicBezTo>
                  <a:pt x="203378" y="432726"/>
                  <a:pt x="182415" y="453690"/>
                  <a:pt x="156445" y="453690"/>
                </a:cubicBezTo>
                <a:close/>
                <a:moveTo>
                  <a:pt x="578846" y="172089"/>
                </a:moveTo>
                <a:lnTo>
                  <a:pt x="640172" y="250312"/>
                </a:lnTo>
                <a:lnTo>
                  <a:pt x="500623" y="250312"/>
                </a:lnTo>
                <a:lnTo>
                  <a:pt x="500623" y="172089"/>
                </a:lnTo>
                <a:lnTo>
                  <a:pt x="578846" y="172089"/>
                </a:lnTo>
                <a:close/>
                <a:moveTo>
                  <a:pt x="531912" y="453690"/>
                </a:moveTo>
                <a:cubicBezTo>
                  <a:pt x="505942" y="453690"/>
                  <a:pt x="484979" y="432726"/>
                  <a:pt x="484979" y="406756"/>
                </a:cubicBezTo>
                <a:cubicBezTo>
                  <a:pt x="484979" y="380787"/>
                  <a:pt x="505942" y="359823"/>
                  <a:pt x="531912" y="359823"/>
                </a:cubicBezTo>
                <a:cubicBezTo>
                  <a:pt x="557882" y="359823"/>
                  <a:pt x="578846" y="380787"/>
                  <a:pt x="578846" y="406756"/>
                </a:cubicBezTo>
                <a:cubicBezTo>
                  <a:pt x="578846" y="432726"/>
                  <a:pt x="557882" y="453690"/>
                  <a:pt x="531912" y="453690"/>
                </a:cubicBezTo>
                <a:close/>
              </a:path>
            </a:pathLst>
          </a:custGeom>
          <a:solidFill>
            <a:schemeClr val="accent1">
              <a:lumMod val="60000"/>
              <a:lumOff val="40000"/>
            </a:schemeClr>
          </a:solidFill>
          <a:ln w="30956" cap="flat">
            <a:noFill/>
            <a:prstDash val="solid"/>
            <a:miter/>
          </a:ln>
        </p:spPr>
        <p:txBody>
          <a:bodyPr rtlCol="0" anchor="ctr"/>
          <a:lstStyle/>
          <a:p>
            <a:endParaRPr lang="en-FI" dirty="0"/>
          </a:p>
        </p:txBody>
      </p:sp>
      <p:sp>
        <p:nvSpPr>
          <p:cNvPr id="135" name="Freeform 134">
            <a:extLst>
              <a:ext uri="{FF2B5EF4-FFF2-40B4-BE49-F238E27FC236}">
                <a16:creationId xmlns:a16="http://schemas.microsoft.com/office/drawing/2014/main" id="{5E41691F-16DC-4251-4A84-AA38D502A383}"/>
              </a:ext>
            </a:extLst>
          </p:cNvPr>
          <p:cNvSpPr/>
          <p:nvPr/>
        </p:nvSpPr>
        <p:spPr>
          <a:xfrm>
            <a:off x="10269972" y="2427191"/>
            <a:ext cx="737439" cy="518149"/>
          </a:xfrm>
          <a:custGeom>
            <a:avLst/>
            <a:gdLst>
              <a:gd name="connsiteX0" fmla="*/ 594490 w 688357"/>
              <a:gd name="connsiteY0" fmla="*/ 125156 h 500623"/>
              <a:gd name="connsiteX1" fmla="*/ 500623 w 688357"/>
              <a:gd name="connsiteY1" fmla="*/ 125156 h 500623"/>
              <a:gd name="connsiteX2" fmla="*/ 500623 w 688357"/>
              <a:gd name="connsiteY2" fmla="*/ 0 h 500623"/>
              <a:gd name="connsiteX3" fmla="*/ 62578 w 688357"/>
              <a:gd name="connsiteY3" fmla="*/ 0 h 500623"/>
              <a:gd name="connsiteX4" fmla="*/ 0 w 688357"/>
              <a:gd name="connsiteY4" fmla="*/ 62578 h 500623"/>
              <a:gd name="connsiteX5" fmla="*/ 0 w 688357"/>
              <a:gd name="connsiteY5" fmla="*/ 406756 h 500623"/>
              <a:gd name="connsiteX6" fmla="*/ 62578 w 688357"/>
              <a:gd name="connsiteY6" fmla="*/ 406756 h 500623"/>
              <a:gd name="connsiteX7" fmla="*/ 156445 w 688357"/>
              <a:gd name="connsiteY7" fmla="*/ 500623 h 500623"/>
              <a:gd name="connsiteX8" fmla="*/ 250312 w 688357"/>
              <a:gd name="connsiteY8" fmla="*/ 406756 h 500623"/>
              <a:gd name="connsiteX9" fmla="*/ 438045 w 688357"/>
              <a:gd name="connsiteY9" fmla="*/ 406756 h 500623"/>
              <a:gd name="connsiteX10" fmla="*/ 531912 w 688357"/>
              <a:gd name="connsiteY10" fmla="*/ 500623 h 500623"/>
              <a:gd name="connsiteX11" fmla="*/ 625779 w 688357"/>
              <a:gd name="connsiteY11" fmla="*/ 406756 h 500623"/>
              <a:gd name="connsiteX12" fmla="*/ 688357 w 688357"/>
              <a:gd name="connsiteY12" fmla="*/ 406756 h 500623"/>
              <a:gd name="connsiteX13" fmla="*/ 688357 w 688357"/>
              <a:gd name="connsiteY13" fmla="*/ 250312 h 500623"/>
              <a:gd name="connsiteX14" fmla="*/ 594490 w 688357"/>
              <a:gd name="connsiteY14" fmla="*/ 125156 h 500623"/>
              <a:gd name="connsiteX15" fmla="*/ 156445 w 688357"/>
              <a:gd name="connsiteY15" fmla="*/ 453690 h 500623"/>
              <a:gd name="connsiteX16" fmla="*/ 109511 w 688357"/>
              <a:gd name="connsiteY16" fmla="*/ 406756 h 500623"/>
              <a:gd name="connsiteX17" fmla="*/ 156445 w 688357"/>
              <a:gd name="connsiteY17" fmla="*/ 359823 h 500623"/>
              <a:gd name="connsiteX18" fmla="*/ 203378 w 688357"/>
              <a:gd name="connsiteY18" fmla="*/ 406756 h 500623"/>
              <a:gd name="connsiteX19" fmla="*/ 156445 w 688357"/>
              <a:gd name="connsiteY19" fmla="*/ 453690 h 500623"/>
              <a:gd name="connsiteX20" fmla="*/ 578846 w 688357"/>
              <a:gd name="connsiteY20" fmla="*/ 172089 h 500623"/>
              <a:gd name="connsiteX21" fmla="*/ 640172 w 688357"/>
              <a:gd name="connsiteY21" fmla="*/ 250312 h 500623"/>
              <a:gd name="connsiteX22" fmla="*/ 500623 w 688357"/>
              <a:gd name="connsiteY22" fmla="*/ 250312 h 500623"/>
              <a:gd name="connsiteX23" fmla="*/ 500623 w 688357"/>
              <a:gd name="connsiteY23" fmla="*/ 172089 h 500623"/>
              <a:gd name="connsiteX24" fmla="*/ 578846 w 688357"/>
              <a:gd name="connsiteY24" fmla="*/ 172089 h 500623"/>
              <a:gd name="connsiteX25" fmla="*/ 531912 w 688357"/>
              <a:gd name="connsiteY25" fmla="*/ 453690 h 500623"/>
              <a:gd name="connsiteX26" fmla="*/ 484979 w 688357"/>
              <a:gd name="connsiteY26" fmla="*/ 406756 h 500623"/>
              <a:gd name="connsiteX27" fmla="*/ 531912 w 688357"/>
              <a:gd name="connsiteY27" fmla="*/ 359823 h 500623"/>
              <a:gd name="connsiteX28" fmla="*/ 578846 w 688357"/>
              <a:gd name="connsiteY28" fmla="*/ 406756 h 500623"/>
              <a:gd name="connsiteX29" fmla="*/ 531912 w 688357"/>
              <a:gd name="connsiteY29" fmla="*/ 453690 h 50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8357" h="500623">
                <a:moveTo>
                  <a:pt x="594490" y="125156"/>
                </a:moveTo>
                <a:lnTo>
                  <a:pt x="500623" y="125156"/>
                </a:lnTo>
                <a:lnTo>
                  <a:pt x="500623" y="0"/>
                </a:lnTo>
                <a:lnTo>
                  <a:pt x="62578" y="0"/>
                </a:lnTo>
                <a:cubicBezTo>
                  <a:pt x="28160" y="0"/>
                  <a:pt x="0" y="28160"/>
                  <a:pt x="0" y="62578"/>
                </a:cubicBezTo>
                <a:lnTo>
                  <a:pt x="0" y="406756"/>
                </a:lnTo>
                <a:lnTo>
                  <a:pt x="62578" y="406756"/>
                </a:lnTo>
                <a:cubicBezTo>
                  <a:pt x="62578" y="458696"/>
                  <a:pt x="104505" y="500623"/>
                  <a:pt x="156445" y="500623"/>
                </a:cubicBezTo>
                <a:cubicBezTo>
                  <a:pt x="208384" y="500623"/>
                  <a:pt x="250312" y="458696"/>
                  <a:pt x="250312" y="406756"/>
                </a:cubicBezTo>
                <a:lnTo>
                  <a:pt x="438045" y="406756"/>
                </a:lnTo>
                <a:cubicBezTo>
                  <a:pt x="438045" y="458696"/>
                  <a:pt x="479973" y="500623"/>
                  <a:pt x="531912" y="500623"/>
                </a:cubicBezTo>
                <a:cubicBezTo>
                  <a:pt x="583852" y="500623"/>
                  <a:pt x="625779" y="458696"/>
                  <a:pt x="625779" y="406756"/>
                </a:cubicBezTo>
                <a:lnTo>
                  <a:pt x="688357" y="406756"/>
                </a:lnTo>
                <a:lnTo>
                  <a:pt x="688357" y="250312"/>
                </a:lnTo>
                <a:lnTo>
                  <a:pt x="594490" y="125156"/>
                </a:lnTo>
                <a:close/>
                <a:moveTo>
                  <a:pt x="156445" y="453690"/>
                </a:moveTo>
                <a:cubicBezTo>
                  <a:pt x="130475" y="453690"/>
                  <a:pt x="109511" y="432726"/>
                  <a:pt x="109511" y="406756"/>
                </a:cubicBezTo>
                <a:cubicBezTo>
                  <a:pt x="109511" y="380787"/>
                  <a:pt x="130475" y="359823"/>
                  <a:pt x="156445" y="359823"/>
                </a:cubicBezTo>
                <a:cubicBezTo>
                  <a:pt x="182415" y="359823"/>
                  <a:pt x="203378" y="380787"/>
                  <a:pt x="203378" y="406756"/>
                </a:cubicBezTo>
                <a:cubicBezTo>
                  <a:pt x="203378" y="432726"/>
                  <a:pt x="182415" y="453690"/>
                  <a:pt x="156445" y="453690"/>
                </a:cubicBezTo>
                <a:close/>
                <a:moveTo>
                  <a:pt x="578846" y="172089"/>
                </a:moveTo>
                <a:lnTo>
                  <a:pt x="640172" y="250312"/>
                </a:lnTo>
                <a:lnTo>
                  <a:pt x="500623" y="250312"/>
                </a:lnTo>
                <a:lnTo>
                  <a:pt x="500623" y="172089"/>
                </a:lnTo>
                <a:lnTo>
                  <a:pt x="578846" y="172089"/>
                </a:lnTo>
                <a:close/>
                <a:moveTo>
                  <a:pt x="531912" y="453690"/>
                </a:moveTo>
                <a:cubicBezTo>
                  <a:pt x="505942" y="453690"/>
                  <a:pt x="484979" y="432726"/>
                  <a:pt x="484979" y="406756"/>
                </a:cubicBezTo>
                <a:cubicBezTo>
                  <a:pt x="484979" y="380787"/>
                  <a:pt x="505942" y="359823"/>
                  <a:pt x="531912" y="359823"/>
                </a:cubicBezTo>
                <a:cubicBezTo>
                  <a:pt x="557882" y="359823"/>
                  <a:pt x="578846" y="380787"/>
                  <a:pt x="578846" y="406756"/>
                </a:cubicBezTo>
                <a:cubicBezTo>
                  <a:pt x="578846" y="432726"/>
                  <a:pt x="557882" y="453690"/>
                  <a:pt x="531912" y="453690"/>
                </a:cubicBezTo>
                <a:close/>
              </a:path>
            </a:pathLst>
          </a:custGeom>
          <a:solidFill>
            <a:schemeClr val="accent1">
              <a:lumMod val="60000"/>
              <a:lumOff val="40000"/>
            </a:schemeClr>
          </a:solidFill>
          <a:ln w="30956" cap="flat">
            <a:noFill/>
            <a:prstDash val="solid"/>
            <a:miter/>
          </a:ln>
        </p:spPr>
        <p:txBody>
          <a:bodyPr rtlCol="0" anchor="ctr"/>
          <a:lstStyle/>
          <a:p>
            <a:endParaRPr lang="en-FI" dirty="0"/>
          </a:p>
        </p:txBody>
      </p:sp>
      <p:sp>
        <p:nvSpPr>
          <p:cNvPr id="136" name="Triangle 135">
            <a:extLst>
              <a:ext uri="{FF2B5EF4-FFF2-40B4-BE49-F238E27FC236}">
                <a16:creationId xmlns:a16="http://schemas.microsoft.com/office/drawing/2014/main" id="{1ED43145-9D21-B5E7-D9B5-BB89CF271DAA}"/>
              </a:ext>
            </a:extLst>
          </p:cNvPr>
          <p:cNvSpPr/>
          <p:nvPr/>
        </p:nvSpPr>
        <p:spPr>
          <a:xfrm>
            <a:off x="1853087" y="3836623"/>
            <a:ext cx="560687" cy="466372"/>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7" name="Triangle 136">
            <a:extLst>
              <a:ext uri="{FF2B5EF4-FFF2-40B4-BE49-F238E27FC236}">
                <a16:creationId xmlns:a16="http://schemas.microsoft.com/office/drawing/2014/main" id="{820B2D4A-6A2F-19A8-CA07-6A559CEEB2FF}"/>
              </a:ext>
            </a:extLst>
          </p:cNvPr>
          <p:cNvSpPr/>
          <p:nvPr/>
        </p:nvSpPr>
        <p:spPr>
          <a:xfrm>
            <a:off x="10411487" y="3798253"/>
            <a:ext cx="560687" cy="466372"/>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8" name="Triangle 137">
            <a:extLst>
              <a:ext uri="{FF2B5EF4-FFF2-40B4-BE49-F238E27FC236}">
                <a16:creationId xmlns:a16="http://schemas.microsoft.com/office/drawing/2014/main" id="{5C9B9468-9C71-48A0-AC40-0B0CD16699DB}"/>
              </a:ext>
            </a:extLst>
          </p:cNvPr>
          <p:cNvSpPr/>
          <p:nvPr/>
        </p:nvSpPr>
        <p:spPr>
          <a:xfrm>
            <a:off x="8106510" y="3809675"/>
            <a:ext cx="560687" cy="466372"/>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9" name="Triangle 138">
            <a:extLst>
              <a:ext uri="{FF2B5EF4-FFF2-40B4-BE49-F238E27FC236}">
                <a16:creationId xmlns:a16="http://schemas.microsoft.com/office/drawing/2014/main" id="{37D0A3D4-B96B-9387-50B3-EA3B81CE4AFB}"/>
              </a:ext>
            </a:extLst>
          </p:cNvPr>
          <p:cNvSpPr/>
          <p:nvPr/>
        </p:nvSpPr>
        <p:spPr>
          <a:xfrm>
            <a:off x="6144105" y="3812012"/>
            <a:ext cx="560687" cy="466372"/>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0" name="Triangle 139">
            <a:extLst>
              <a:ext uri="{FF2B5EF4-FFF2-40B4-BE49-F238E27FC236}">
                <a16:creationId xmlns:a16="http://schemas.microsoft.com/office/drawing/2014/main" id="{7AA9FDF8-CCED-EABC-824C-AE76A081150F}"/>
              </a:ext>
            </a:extLst>
          </p:cNvPr>
          <p:cNvSpPr/>
          <p:nvPr/>
        </p:nvSpPr>
        <p:spPr>
          <a:xfrm>
            <a:off x="4280428" y="3809760"/>
            <a:ext cx="560687" cy="466372"/>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1" name="Rounded Rectangle 140">
            <a:extLst>
              <a:ext uri="{FF2B5EF4-FFF2-40B4-BE49-F238E27FC236}">
                <a16:creationId xmlns:a16="http://schemas.microsoft.com/office/drawing/2014/main" id="{2DA6C689-98B0-3A5F-2B54-3B5D0FC8FD83}"/>
              </a:ext>
            </a:extLst>
          </p:cNvPr>
          <p:cNvSpPr/>
          <p:nvPr/>
        </p:nvSpPr>
        <p:spPr>
          <a:xfrm>
            <a:off x="3333640" y="2551529"/>
            <a:ext cx="1603668" cy="289813"/>
          </a:xfrm>
          <a:prstGeom prst="roundRect">
            <a:avLst>
              <a:gd name="adj" fmla="val 512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Weekly schedule</a:t>
            </a:r>
          </a:p>
        </p:txBody>
      </p:sp>
      <p:cxnSp>
        <p:nvCxnSpPr>
          <p:cNvPr id="144" name="Straight Arrow Connector 143">
            <a:extLst>
              <a:ext uri="{FF2B5EF4-FFF2-40B4-BE49-F238E27FC236}">
                <a16:creationId xmlns:a16="http://schemas.microsoft.com/office/drawing/2014/main" id="{000CCEBF-201A-F948-9FD5-445E09F172B9}"/>
              </a:ext>
            </a:extLst>
          </p:cNvPr>
          <p:cNvCxnSpPr>
            <a:stCxn id="63" idx="1"/>
            <a:endCxn id="8" idx="3"/>
          </p:cNvCxnSpPr>
          <p:nvPr/>
        </p:nvCxnSpPr>
        <p:spPr>
          <a:xfrm flipH="1" flipV="1">
            <a:off x="7285143" y="1468574"/>
            <a:ext cx="2572497" cy="239151"/>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62CE3AE-D051-C743-E88A-B0EFD4EF18EE}"/>
              </a:ext>
            </a:extLst>
          </p:cNvPr>
          <p:cNvCxnSpPr>
            <a:cxnSpLocks/>
            <a:stCxn id="8" idx="1"/>
            <a:endCxn id="56" idx="1"/>
          </p:cNvCxnSpPr>
          <p:nvPr/>
        </p:nvCxnSpPr>
        <p:spPr>
          <a:xfrm flipH="1" flipV="1">
            <a:off x="2607675" y="1408435"/>
            <a:ext cx="3073417" cy="60139"/>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F6FA3373-55A2-5FAD-6540-6DE0CC98DC1E}"/>
              </a:ext>
            </a:extLst>
          </p:cNvPr>
          <p:cNvCxnSpPr>
            <a:cxnSpLocks/>
            <a:endCxn id="59" idx="3"/>
          </p:cNvCxnSpPr>
          <p:nvPr/>
        </p:nvCxnSpPr>
        <p:spPr>
          <a:xfrm flipH="1">
            <a:off x="4626757" y="1648786"/>
            <a:ext cx="1054335" cy="303900"/>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2" name="Rounded Rectangle 141">
            <a:extLst>
              <a:ext uri="{FF2B5EF4-FFF2-40B4-BE49-F238E27FC236}">
                <a16:creationId xmlns:a16="http://schemas.microsoft.com/office/drawing/2014/main" id="{867D9F21-B513-1E4D-6D25-853453040E46}"/>
              </a:ext>
            </a:extLst>
          </p:cNvPr>
          <p:cNvSpPr/>
          <p:nvPr/>
        </p:nvSpPr>
        <p:spPr>
          <a:xfrm>
            <a:off x="3270123" y="1259496"/>
            <a:ext cx="1852062" cy="314162"/>
          </a:xfrm>
          <a:prstGeom prst="roundRect">
            <a:avLst>
              <a:gd name="adj" fmla="val 512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bg2">
                    <a:lumMod val="50000"/>
                  </a:schemeClr>
                </a:solidFill>
              </a:rPr>
              <a:t>Weekly Delivery Plan</a:t>
            </a:r>
          </a:p>
        </p:txBody>
      </p:sp>
    </p:spTree>
    <p:extLst>
      <p:ext uri="{BB962C8B-B14F-4D97-AF65-F5344CB8AC3E}">
        <p14:creationId xmlns:p14="http://schemas.microsoft.com/office/powerpoint/2010/main" val="219538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a:extLst>
              <a:ext uri="{FF2B5EF4-FFF2-40B4-BE49-F238E27FC236}">
                <a16:creationId xmlns:a16="http://schemas.microsoft.com/office/drawing/2014/main" id="{A5ABC211-AE8E-055A-94CA-F05419E2DD12}"/>
              </a:ext>
            </a:extLst>
          </p:cNvPr>
          <p:cNvSpPr/>
          <p:nvPr/>
        </p:nvSpPr>
        <p:spPr>
          <a:xfrm>
            <a:off x="7205265" y="398705"/>
            <a:ext cx="1944216" cy="553649"/>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Purpose of the process:</a:t>
            </a:r>
          </a:p>
        </p:txBody>
      </p:sp>
      <p:sp>
        <p:nvSpPr>
          <p:cNvPr id="39" name="Text Placeholder 1">
            <a:extLst>
              <a:ext uri="{FF2B5EF4-FFF2-40B4-BE49-F238E27FC236}">
                <a16:creationId xmlns:a16="http://schemas.microsoft.com/office/drawing/2014/main" id="{E0D1298C-E596-46E3-46D3-959A58004D36}"/>
              </a:ext>
            </a:extLst>
          </p:cNvPr>
          <p:cNvSpPr txBox="1">
            <a:spLocks/>
          </p:cNvSpPr>
          <p:nvPr/>
        </p:nvSpPr>
        <p:spPr>
          <a:xfrm>
            <a:off x="767408" y="283849"/>
            <a:ext cx="2111043" cy="79693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SIPOC diagram </a:t>
            </a:r>
            <a:r>
              <a:rPr lang="en-US" sz="1600" b="0"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Example for restaurant food preparation.</a:t>
            </a:r>
            <a:endParaRPr lang="en-US" sz="1600" b="0" i="1"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
        <p:nvSpPr>
          <p:cNvPr id="40" name="Rounded Rectangle 39">
            <a:extLst>
              <a:ext uri="{FF2B5EF4-FFF2-40B4-BE49-F238E27FC236}">
                <a16:creationId xmlns:a16="http://schemas.microsoft.com/office/drawing/2014/main" id="{85DF7767-0A34-BB59-5223-CBB7B1871795}"/>
              </a:ext>
            </a:extLst>
          </p:cNvPr>
          <p:cNvSpPr/>
          <p:nvPr/>
        </p:nvSpPr>
        <p:spPr>
          <a:xfrm>
            <a:off x="9255314" y="398705"/>
            <a:ext cx="1956115" cy="553649"/>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Interrelated processes</a:t>
            </a:r>
          </a:p>
        </p:txBody>
      </p:sp>
      <p:sp>
        <p:nvSpPr>
          <p:cNvPr id="41" name="Rounded Rectangle 40">
            <a:extLst>
              <a:ext uri="{FF2B5EF4-FFF2-40B4-BE49-F238E27FC236}">
                <a16:creationId xmlns:a16="http://schemas.microsoft.com/office/drawing/2014/main" id="{A001205C-A96F-6F1C-9FB3-D9291C75CEDF}"/>
              </a:ext>
            </a:extLst>
          </p:cNvPr>
          <p:cNvSpPr/>
          <p:nvPr/>
        </p:nvSpPr>
        <p:spPr>
          <a:xfrm>
            <a:off x="3069192" y="405494"/>
            <a:ext cx="1941699" cy="553649"/>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Process owner:</a:t>
            </a:r>
          </a:p>
        </p:txBody>
      </p:sp>
      <p:sp>
        <p:nvSpPr>
          <p:cNvPr id="63" name="Rounded Rectangle 62">
            <a:extLst>
              <a:ext uri="{FF2B5EF4-FFF2-40B4-BE49-F238E27FC236}">
                <a16:creationId xmlns:a16="http://schemas.microsoft.com/office/drawing/2014/main" id="{86B06715-FC9D-959E-3D7F-45E017DB882B}"/>
              </a:ext>
            </a:extLst>
          </p:cNvPr>
          <p:cNvSpPr/>
          <p:nvPr/>
        </p:nvSpPr>
        <p:spPr>
          <a:xfrm>
            <a:off x="5116725" y="400212"/>
            <a:ext cx="1986120" cy="553649"/>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KPIs and measurement frequency</a:t>
            </a:r>
          </a:p>
        </p:txBody>
      </p:sp>
      <p:sp>
        <p:nvSpPr>
          <p:cNvPr id="2" name="Rounded Rectangle 1">
            <a:extLst>
              <a:ext uri="{FF2B5EF4-FFF2-40B4-BE49-F238E27FC236}">
                <a16:creationId xmlns:a16="http://schemas.microsoft.com/office/drawing/2014/main" id="{83A6B0B6-373D-D0BD-0195-F9DE79C3BC25}"/>
              </a:ext>
            </a:extLst>
          </p:cNvPr>
          <p:cNvSpPr/>
          <p:nvPr/>
        </p:nvSpPr>
        <p:spPr>
          <a:xfrm>
            <a:off x="1297761" y="1764298"/>
            <a:ext cx="1944216" cy="557825"/>
          </a:xfrm>
          <a:prstGeom prst="roundRect">
            <a:avLst>
              <a:gd name="adj" fmla="val 5124"/>
            </a:avLst>
          </a:prstGeom>
          <a:solidFill>
            <a:srgbClr val="87DBF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bg2">
                    <a:lumMod val="50000"/>
                  </a:schemeClr>
                </a:solidFill>
              </a:rPr>
              <a:t>Suppliers</a:t>
            </a:r>
          </a:p>
        </p:txBody>
      </p:sp>
      <p:sp>
        <p:nvSpPr>
          <p:cNvPr id="3" name="Rounded Rectangle 2">
            <a:extLst>
              <a:ext uri="{FF2B5EF4-FFF2-40B4-BE49-F238E27FC236}">
                <a16:creationId xmlns:a16="http://schemas.microsoft.com/office/drawing/2014/main" id="{03DD6FC5-6F4A-1D09-989C-1D20D0B1909B}"/>
              </a:ext>
            </a:extLst>
          </p:cNvPr>
          <p:cNvSpPr/>
          <p:nvPr/>
        </p:nvSpPr>
        <p:spPr>
          <a:xfrm>
            <a:off x="3285628" y="1772816"/>
            <a:ext cx="1944216" cy="557825"/>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bg2">
                    <a:lumMod val="50000"/>
                  </a:schemeClr>
                </a:solidFill>
              </a:rPr>
              <a:t>Inputs</a:t>
            </a:r>
          </a:p>
        </p:txBody>
      </p:sp>
      <p:sp>
        <p:nvSpPr>
          <p:cNvPr id="4" name="Rounded Rectangle 3">
            <a:extLst>
              <a:ext uri="{FF2B5EF4-FFF2-40B4-BE49-F238E27FC236}">
                <a16:creationId xmlns:a16="http://schemas.microsoft.com/office/drawing/2014/main" id="{0A32AF0D-DA63-97AE-A1F5-F09617523A59}"/>
              </a:ext>
            </a:extLst>
          </p:cNvPr>
          <p:cNvSpPr/>
          <p:nvPr/>
        </p:nvSpPr>
        <p:spPr>
          <a:xfrm>
            <a:off x="5280033" y="1772815"/>
            <a:ext cx="1944216" cy="557825"/>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bg2">
                    <a:lumMod val="50000"/>
                  </a:schemeClr>
                </a:solidFill>
              </a:rPr>
              <a:t>Process</a:t>
            </a:r>
          </a:p>
        </p:txBody>
      </p:sp>
      <p:sp>
        <p:nvSpPr>
          <p:cNvPr id="5" name="Rounded Rectangle 4">
            <a:extLst>
              <a:ext uri="{FF2B5EF4-FFF2-40B4-BE49-F238E27FC236}">
                <a16:creationId xmlns:a16="http://schemas.microsoft.com/office/drawing/2014/main" id="{23A6B6ED-299B-A884-75EA-3483A9600C6D}"/>
              </a:ext>
            </a:extLst>
          </p:cNvPr>
          <p:cNvSpPr/>
          <p:nvPr/>
        </p:nvSpPr>
        <p:spPr>
          <a:xfrm>
            <a:off x="7274438" y="1764298"/>
            <a:ext cx="1944216" cy="557825"/>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bg2">
                    <a:lumMod val="50000"/>
                  </a:schemeClr>
                </a:solidFill>
              </a:rPr>
              <a:t>Outputs</a:t>
            </a:r>
          </a:p>
        </p:txBody>
      </p:sp>
      <p:sp>
        <p:nvSpPr>
          <p:cNvPr id="6" name="Rounded Rectangle 5">
            <a:extLst>
              <a:ext uri="{FF2B5EF4-FFF2-40B4-BE49-F238E27FC236}">
                <a16:creationId xmlns:a16="http://schemas.microsoft.com/office/drawing/2014/main" id="{8AAF8B1D-F89B-C73F-D11B-32F23B1B2AB7}"/>
              </a:ext>
            </a:extLst>
          </p:cNvPr>
          <p:cNvSpPr/>
          <p:nvPr/>
        </p:nvSpPr>
        <p:spPr>
          <a:xfrm>
            <a:off x="9268843" y="1764297"/>
            <a:ext cx="1944216" cy="557825"/>
          </a:xfrm>
          <a:prstGeom prst="roundRect">
            <a:avLst>
              <a:gd name="adj" fmla="val 5124"/>
            </a:avLst>
          </a:prstGeom>
          <a:solidFill>
            <a:srgbClr val="87D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bg2">
                    <a:lumMod val="50000"/>
                  </a:schemeClr>
                </a:solidFill>
              </a:rPr>
              <a:t>Customers</a:t>
            </a:r>
          </a:p>
        </p:txBody>
      </p:sp>
      <p:sp>
        <p:nvSpPr>
          <p:cNvPr id="7" name="Rounded Rectangle 6">
            <a:extLst>
              <a:ext uri="{FF2B5EF4-FFF2-40B4-BE49-F238E27FC236}">
                <a16:creationId xmlns:a16="http://schemas.microsoft.com/office/drawing/2014/main" id="{41723921-F7D2-73E0-04DC-89B0CCE2D972}"/>
              </a:ext>
            </a:extLst>
          </p:cNvPr>
          <p:cNvSpPr/>
          <p:nvPr/>
        </p:nvSpPr>
        <p:spPr>
          <a:xfrm>
            <a:off x="1288284" y="2347114"/>
            <a:ext cx="1944216" cy="3478058"/>
          </a:xfrm>
          <a:prstGeom prst="roundRect">
            <a:avLst>
              <a:gd name="adj" fmla="val 5124"/>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200" dirty="0">
              <a:solidFill>
                <a:schemeClr val="tx2">
                  <a:lumMod val="60000"/>
                  <a:lumOff val="40000"/>
                </a:schemeClr>
              </a:solidFill>
            </a:endParaRPr>
          </a:p>
          <a:p>
            <a:pPr marL="171450" indent="-171450">
              <a:buFont typeface="Arial" panose="020B0604020202020204" pitchFamily="34" charset="0"/>
              <a:buChar char="•"/>
            </a:pPr>
            <a:endParaRPr lang="en-US" sz="1200" dirty="0">
              <a:solidFill>
                <a:schemeClr val="bg2">
                  <a:lumMod val="25000"/>
                </a:schemeClr>
              </a:solidFill>
            </a:endParaRPr>
          </a:p>
          <a:p>
            <a:pPr marL="171450" indent="-171450">
              <a:buFont typeface="Arial" panose="020B0604020202020204" pitchFamily="34" charset="0"/>
              <a:buChar char="•"/>
            </a:pPr>
            <a:endParaRPr lang="en-US" sz="1200" dirty="0">
              <a:solidFill>
                <a:schemeClr val="bg2">
                  <a:lumMod val="25000"/>
                </a:schemeClr>
              </a:solidFill>
            </a:endParaRPr>
          </a:p>
        </p:txBody>
      </p:sp>
      <p:sp>
        <p:nvSpPr>
          <p:cNvPr id="8" name="Rounded Rectangle 7">
            <a:extLst>
              <a:ext uri="{FF2B5EF4-FFF2-40B4-BE49-F238E27FC236}">
                <a16:creationId xmlns:a16="http://schemas.microsoft.com/office/drawing/2014/main" id="{FBC23D3A-2B86-7ECB-5D44-16B95FE95967}"/>
              </a:ext>
            </a:extLst>
          </p:cNvPr>
          <p:cNvSpPr/>
          <p:nvPr/>
        </p:nvSpPr>
        <p:spPr>
          <a:xfrm>
            <a:off x="3278614" y="2347114"/>
            <a:ext cx="1944216" cy="3478058"/>
          </a:xfrm>
          <a:prstGeom prst="roundRect">
            <a:avLst>
              <a:gd name="adj" fmla="val 5124"/>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endParaRPr lang="en-US" sz="1200" dirty="0">
              <a:solidFill>
                <a:schemeClr val="tx2">
                  <a:lumMod val="60000"/>
                  <a:lumOff val="40000"/>
                </a:schemeClr>
              </a:solidFill>
            </a:endParaRPr>
          </a:p>
        </p:txBody>
      </p:sp>
      <p:sp>
        <p:nvSpPr>
          <p:cNvPr id="9" name="Rounded Rectangle 8">
            <a:extLst>
              <a:ext uri="{FF2B5EF4-FFF2-40B4-BE49-F238E27FC236}">
                <a16:creationId xmlns:a16="http://schemas.microsoft.com/office/drawing/2014/main" id="{6376681C-BD2F-7A04-C6D1-E0160598EC1F}"/>
              </a:ext>
            </a:extLst>
          </p:cNvPr>
          <p:cNvSpPr/>
          <p:nvPr/>
        </p:nvSpPr>
        <p:spPr>
          <a:xfrm>
            <a:off x="5281663" y="2347114"/>
            <a:ext cx="1944216" cy="3478058"/>
          </a:xfrm>
          <a:prstGeom prst="roundRect">
            <a:avLst>
              <a:gd name="adj" fmla="val 5124"/>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tx2">
                    <a:lumMod val="60000"/>
                    <a:lumOff val="40000"/>
                  </a:schemeClr>
                </a:solidFill>
              </a:rPr>
              <a:t>Process breakdown</a:t>
            </a:r>
          </a:p>
        </p:txBody>
      </p:sp>
      <p:sp>
        <p:nvSpPr>
          <p:cNvPr id="10" name="Rounded Rectangle 9">
            <a:extLst>
              <a:ext uri="{FF2B5EF4-FFF2-40B4-BE49-F238E27FC236}">
                <a16:creationId xmlns:a16="http://schemas.microsoft.com/office/drawing/2014/main" id="{D969D4CC-CD1D-70B1-75A9-2966B459F209}"/>
              </a:ext>
            </a:extLst>
          </p:cNvPr>
          <p:cNvSpPr/>
          <p:nvPr/>
        </p:nvSpPr>
        <p:spPr>
          <a:xfrm>
            <a:off x="7274438" y="2347114"/>
            <a:ext cx="1944216" cy="3478058"/>
          </a:xfrm>
          <a:prstGeom prst="roundRect">
            <a:avLst>
              <a:gd name="adj" fmla="val 5124"/>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tx2">
                    <a:lumMod val="60000"/>
                    <a:lumOff val="40000"/>
                  </a:schemeClr>
                </a:solidFill>
              </a:rPr>
              <a:t>What are the key outputs?</a:t>
            </a:r>
          </a:p>
        </p:txBody>
      </p:sp>
      <p:sp>
        <p:nvSpPr>
          <p:cNvPr id="11" name="Rounded Rectangle 10">
            <a:extLst>
              <a:ext uri="{FF2B5EF4-FFF2-40B4-BE49-F238E27FC236}">
                <a16:creationId xmlns:a16="http://schemas.microsoft.com/office/drawing/2014/main" id="{F2F0B6E7-FF6D-F3CA-6034-FE04D4511793}"/>
              </a:ext>
            </a:extLst>
          </p:cNvPr>
          <p:cNvSpPr/>
          <p:nvPr/>
        </p:nvSpPr>
        <p:spPr>
          <a:xfrm>
            <a:off x="9267213" y="2347149"/>
            <a:ext cx="1944216" cy="3478023"/>
          </a:xfrm>
          <a:prstGeom prst="roundRect">
            <a:avLst>
              <a:gd name="adj" fmla="val 5124"/>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tx2">
                    <a:lumMod val="60000"/>
                    <a:lumOff val="40000"/>
                  </a:schemeClr>
                </a:solidFill>
              </a:rPr>
              <a:t>Who are the recipients?</a:t>
            </a:r>
          </a:p>
        </p:txBody>
      </p:sp>
      <p:sp>
        <p:nvSpPr>
          <p:cNvPr id="13" name="Rounded Rectangle 12">
            <a:extLst>
              <a:ext uri="{FF2B5EF4-FFF2-40B4-BE49-F238E27FC236}">
                <a16:creationId xmlns:a16="http://schemas.microsoft.com/office/drawing/2014/main" id="{28ED5D63-417E-98E0-D4EE-997416396845}"/>
              </a:ext>
            </a:extLst>
          </p:cNvPr>
          <p:cNvSpPr/>
          <p:nvPr/>
        </p:nvSpPr>
        <p:spPr>
          <a:xfrm>
            <a:off x="5561132" y="2922920"/>
            <a:ext cx="1382017" cy="410190"/>
          </a:xfrm>
          <a:prstGeom prst="roundRect">
            <a:avLst>
              <a:gd name="adj" fmla="val 5124"/>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2">
                  <a:lumMod val="60000"/>
                  <a:lumOff val="40000"/>
                </a:schemeClr>
              </a:solidFill>
            </a:endParaRPr>
          </a:p>
        </p:txBody>
      </p:sp>
      <p:sp>
        <p:nvSpPr>
          <p:cNvPr id="14" name="Rounded Rectangle 13">
            <a:extLst>
              <a:ext uri="{FF2B5EF4-FFF2-40B4-BE49-F238E27FC236}">
                <a16:creationId xmlns:a16="http://schemas.microsoft.com/office/drawing/2014/main" id="{CA3A9C5D-53D4-FE99-763E-B85EF498958C}"/>
              </a:ext>
            </a:extLst>
          </p:cNvPr>
          <p:cNvSpPr/>
          <p:nvPr/>
        </p:nvSpPr>
        <p:spPr>
          <a:xfrm>
            <a:off x="5561132" y="3520305"/>
            <a:ext cx="1382017" cy="410190"/>
          </a:xfrm>
          <a:prstGeom prst="roundRect">
            <a:avLst>
              <a:gd name="adj" fmla="val 5124"/>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2">
                  <a:lumMod val="60000"/>
                  <a:lumOff val="40000"/>
                </a:schemeClr>
              </a:solidFill>
            </a:endParaRPr>
          </a:p>
        </p:txBody>
      </p:sp>
      <p:sp>
        <p:nvSpPr>
          <p:cNvPr id="16" name="Rounded Rectangle 15">
            <a:extLst>
              <a:ext uri="{FF2B5EF4-FFF2-40B4-BE49-F238E27FC236}">
                <a16:creationId xmlns:a16="http://schemas.microsoft.com/office/drawing/2014/main" id="{73A44A29-8DB1-FC01-A23D-B7FE33C8494F}"/>
              </a:ext>
            </a:extLst>
          </p:cNvPr>
          <p:cNvSpPr/>
          <p:nvPr/>
        </p:nvSpPr>
        <p:spPr>
          <a:xfrm>
            <a:off x="5561132" y="4117690"/>
            <a:ext cx="1382017" cy="410190"/>
          </a:xfrm>
          <a:prstGeom prst="roundRect">
            <a:avLst>
              <a:gd name="adj" fmla="val 5124"/>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2">
                  <a:lumMod val="60000"/>
                  <a:lumOff val="40000"/>
                </a:schemeClr>
              </a:solidFill>
            </a:endParaRPr>
          </a:p>
        </p:txBody>
      </p:sp>
      <p:sp>
        <p:nvSpPr>
          <p:cNvPr id="17" name="Rounded Rectangle 16">
            <a:extLst>
              <a:ext uri="{FF2B5EF4-FFF2-40B4-BE49-F238E27FC236}">
                <a16:creationId xmlns:a16="http://schemas.microsoft.com/office/drawing/2014/main" id="{1843C86E-5A2E-5A8B-CA89-30739008D993}"/>
              </a:ext>
            </a:extLst>
          </p:cNvPr>
          <p:cNvSpPr/>
          <p:nvPr/>
        </p:nvSpPr>
        <p:spPr>
          <a:xfrm>
            <a:off x="5561131" y="4746695"/>
            <a:ext cx="1382017" cy="410190"/>
          </a:xfrm>
          <a:prstGeom prst="roundRect">
            <a:avLst>
              <a:gd name="adj" fmla="val 5124"/>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2">
                  <a:lumMod val="60000"/>
                  <a:lumOff val="40000"/>
                </a:schemeClr>
              </a:solidFill>
            </a:endParaRPr>
          </a:p>
        </p:txBody>
      </p:sp>
    </p:spTree>
    <p:extLst>
      <p:ext uri="{BB962C8B-B14F-4D97-AF65-F5344CB8AC3E}">
        <p14:creationId xmlns:p14="http://schemas.microsoft.com/office/powerpoint/2010/main" val="406263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410C-4B3C-4C4A-95F9-AC7DD82351CC}"/>
              </a:ext>
            </a:extLst>
          </p:cNvPr>
          <p:cNvSpPr>
            <a:spLocks noGrp="1"/>
          </p:cNvSpPr>
          <p:nvPr>
            <p:ph type="title"/>
          </p:nvPr>
        </p:nvSpPr>
        <p:spPr>
          <a:xfrm>
            <a:off x="603880" y="251175"/>
            <a:ext cx="6120680" cy="1327735"/>
          </a:xfrm>
        </p:spPr>
        <p:txBody>
          <a:bodyPr>
            <a:normAutofit/>
          </a:bodyPr>
          <a:lstStyle/>
          <a:p>
            <a:r>
              <a:rPr lang="en-US" sz="2800" dirty="0"/>
              <a:t>Table of Contents</a:t>
            </a:r>
          </a:p>
        </p:txBody>
      </p:sp>
      <p:pic>
        <p:nvPicPr>
          <p:cNvPr id="6" name="Picture Placeholder 5">
            <a:extLst>
              <a:ext uri="{FF2B5EF4-FFF2-40B4-BE49-F238E27FC236}">
                <a16:creationId xmlns:a16="http://schemas.microsoft.com/office/drawing/2014/main" id="{D8803D09-CEB4-B043-90B3-E3CAC97B0E1D}"/>
              </a:ext>
            </a:extLst>
          </p:cNvPr>
          <p:cNvPicPr>
            <a:picLocks noGrp="1" noChangeAspect="1"/>
          </p:cNvPicPr>
          <p:nvPr>
            <p:ph type="pic" idx="1"/>
          </p:nvPr>
        </p:nvPicPr>
        <p:blipFill>
          <a:blip r:embed="rId3">
            <a:alphaModFix amt="75000"/>
          </a:blip>
          <a:srcRect l="12461" r="12461"/>
          <a:stretch>
            <a:fillRect/>
          </a:stretch>
        </p:blipFill>
        <p:spPr>
          <a:xfrm>
            <a:off x="7615238" y="0"/>
            <a:ext cx="4576762" cy="6858000"/>
          </a:xfrm>
          <a:solidFill>
            <a:schemeClr val="bg1"/>
          </a:solidFill>
        </p:spPr>
      </p:pic>
      <p:sp>
        <p:nvSpPr>
          <p:cNvPr id="4" name="Text Placeholder 3">
            <a:extLst>
              <a:ext uri="{FF2B5EF4-FFF2-40B4-BE49-F238E27FC236}">
                <a16:creationId xmlns:a16="http://schemas.microsoft.com/office/drawing/2014/main" id="{DAC2A1B1-377F-8F47-87A1-E9A7F750F41A}"/>
              </a:ext>
            </a:extLst>
          </p:cNvPr>
          <p:cNvSpPr>
            <a:spLocks noGrp="1"/>
          </p:cNvSpPr>
          <p:nvPr>
            <p:ph type="body" sz="half" idx="2"/>
          </p:nvPr>
        </p:nvSpPr>
        <p:spPr>
          <a:xfrm>
            <a:off x="603880" y="1412776"/>
            <a:ext cx="4412000" cy="4896544"/>
          </a:xfrm>
        </p:spPr>
        <p:txBody>
          <a:bodyPr>
            <a:normAutofit/>
          </a:bodyPr>
          <a:lstStyle/>
          <a:p>
            <a:pPr>
              <a:spcBef>
                <a:spcPts val="50"/>
              </a:spcBef>
            </a:pPr>
            <a:r>
              <a:rPr lang="en-US" sz="1800" dirty="0">
                <a:solidFill>
                  <a:schemeClr val="tx1">
                    <a:lumMod val="50000"/>
                    <a:lumOff val="50000"/>
                  </a:schemeClr>
                </a:solidFill>
                <a:ea typeface="Noto Sans" panose="020B0502040504020204" pitchFamily="34" charset="0"/>
                <a:cs typeface="Noto Sans" panose="020B0502040504020204" pitchFamily="34" charset="0"/>
              </a:rPr>
              <a:t>Introduction</a:t>
            </a:r>
          </a:p>
          <a:p>
            <a:pPr>
              <a:spcBef>
                <a:spcPts val="50"/>
              </a:spcBef>
            </a:pPr>
            <a:r>
              <a:rPr lang="en-US" sz="1800" dirty="0">
                <a:solidFill>
                  <a:schemeClr val="tx1">
                    <a:lumMod val="50000"/>
                    <a:lumOff val="50000"/>
                  </a:schemeClr>
                </a:solidFill>
                <a:ea typeface="Noto Sans" panose="020B0502040504020204" pitchFamily="34" charset="0"/>
                <a:cs typeface="Noto Sans" panose="020B0502040504020204" pitchFamily="34" charset="0"/>
              </a:rPr>
              <a:t>Tools &amp; Templates</a:t>
            </a:r>
          </a:p>
          <a:p>
            <a:pPr>
              <a:spcBef>
                <a:spcPts val="50"/>
              </a:spcBef>
            </a:pPr>
            <a:r>
              <a:rPr lang="en-US" sz="1800" dirty="0">
                <a:solidFill>
                  <a:schemeClr val="tx1">
                    <a:lumMod val="50000"/>
                    <a:lumOff val="50000"/>
                  </a:schemeClr>
                </a:solidFill>
                <a:ea typeface="Noto Sans" panose="020B0502040504020204" pitchFamily="34" charset="0"/>
                <a:cs typeface="Noto Sans" panose="020B0502040504020204" pitchFamily="34" charset="0"/>
              </a:rPr>
              <a:t>Examples</a:t>
            </a:r>
          </a:p>
          <a:p>
            <a:pPr>
              <a:spcBef>
                <a:spcPts val="50"/>
              </a:spcBef>
            </a:pPr>
            <a:r>
              <a:rPr lang="en-US" sz="1800" dirty="0">
                <a:solidFill>
                  <a:schemeClr val="tx1">
                    <a:lumMod val="50000"/>
                    <a:lumOff val="50000"/>
                  </a:schemeClr>
                </a:solidFill>
                <a:ea typeface="Noto Sans" panose="020B0502040504020204" pitchFamily="34" charset="0"/>
                <a:cs typeface="Noto Sans" panose="020B0502040504020204" pitchFamily="34" charset="0"/>
              </a:rPr>
              <a:t>Next steps</a:t>
            </a:r>
          </a:p>
        </p:txBody>
      </p:sp>
      <p:pic>
        <p:nvPicPr>
          <p:cNvPr id="7" name="Picture Placeholder 6">
            <a:extLst>
              <a:ext uri="{FF2B5EF4-FFF2-40B4-BE49-F238E27FC236}">
                <a16:creationId xmlns:a16="http://schemas.microsoft.com/office/drawing/2014/main" id="{64FE3B9C-8ECC-47AE-9C2E-2AE44DF7DA87}"/>
              </a:ext>
            </a:extLst>
          </p:cNvPr>
          <p:cNvPicPr>
            <a:picLocks noGrp="1" noChangeAspect="1"/>
          </p:cNvPicPr>
          <p:nvPr>
            <p:ph type="pic" sz="quarter" idx="4294967295"/>
          </p:nvPr>
        </p:nvPicPr>
        <p:blipFill>
          <a:blip r:embed="rId4"/>
          <a:srcRect t="354" b="354"/>
          <a:stretch>
            <a:fillRect/>
          </a:stretch>
        </p:blipFill>
        <p:spPr>
          <a:xfrm>
            <a:off x="10439400" y="6173788"/>
            <a:ext cx="1401763" cy="496887"/>
          </a:xfrm>
        </p:spPr>
      </p:pic>
    </p:spTree>
    <p:extLst>
      <p:ext uri="{BB962C8B-B14F-4D97-AF65-F5344CB8AC3E}">
        <p14:creationId xmlns:p14="http://schemas.microsoft.com/office/powerpoint/2010/main" val="89745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2D77F746-D057-5B59-0540-E2B3C5D5EB6A}"/>
              </a:ext>
            </a:extLst>
          </p:cNvPr>
          <p:cNvGraphicFramePr>
            <a:graphicFrameLocks noGrp="1"/>
          </p:cNvGraphicFramePr>
          <p:nvPr>
            <p:extLst>
              <p:ext uri="{D42A27DB-BD31-4B8C-83A1-F6EECF244321}">
                <p14:modId xmlns:p14="http://schemas.microsoft.com/office/powerpoint/2010/main" val="1206836351"/>
              </p:ext>
            </p:extLst>
          </p:nvPr>
        </p:nvGraphicFramePr>
        <p:xfrm>
          <a:off x="335360" y="1700808"/>
          <a:ext cx="11495669" cy="4992568"/>
        </p:xfrm>
        <a:graphic>
          <a:graphicData uri="http://schemas.openxmlformats.org/drawingml/2006/table">
            <a:tbl>
              <a:tblPr firstRow="1" bandRow="1">
                <a:tableStyleId>{5C22544A-7EE6-4342-B048-85BDC9FD1C3A}</a:tableStyleId>
              </a:tblPr>
              <a:tblGrid>
                <a:gridCol w="5288007">
                  <a:extLst>
                    <a:ext uri="{9D8B030D-6E8A-4147-A177-3AD203B41FA5}">
                      <a16:colId xmlns:a16="http://schemas.microsoft.com/office/drawing/2014/main" val="3614326162"/>
                    </a:ext>
                  </a:extLst>
                </a:gridCol>
                <a:gridCol w="1408737">
                  <a:extLst>
                    <a:ext uri="{9D8B030D-6E8A-4147-A177-3AD203B41FA5}">
                      <a16:colId xmlns:a16="http://schemas.microsoft.com/office/drawing/2014/main" val="2976167223"/>
                    </a:ext>
                  </a:extLst>
                </a:gridCol>
                <a:gridCol w="1120311">
                  <a:extLst>
                    <a:ext uri="{9D8B030D-6E8A-4147-A177-3AD203B41FA5}">
                      <a16:colId xmlns:a16="http://schemas.microsoft.com/office/drawing/2014/main" val="3125750919"/>
                    </a:ext>
                  </a:extLst>
                </a:gridCol>
                <a:gridCol w="1149566">
                  <a:extLst>
                    <a:ext uri="{9D8B030D-6E8A-4147-A177-3AD203B41FA5}">
                      <a16:colId xmlns:a16="http://schemas.microsoft.com/office/drawing/2014/main" val="873660315"/>
                    </a:ext>
                  </a:extLst>
                </a:gridCol>
                <a:gridCol w="1226205">
                  <a:extLst>
                    <a:ext uri="{9D8B030D-6E8A-4147-A177-3AD203B41FA5}">
                      <a16:colId xmlns:a16="http://schemas.microsoft.com/office/drawing/2014/main" val="3303365138"/>
                    </a:ext>
                  </a:extLst>
                </a:gridCol>
                <a:gridCol w="1302843">
                  <a:extLst>
                    <a:ext uri="{9D8B030D-6E8A-4147-A177-3AD203B41FA5}">
                      <a16:colId xmlns:a16="http://schemas.microsoft.com/office/drawing/2014/main" val="3090607436"/>
                    </a:ext>
                  </a:extLst>
                </a:gridCol>
              </a:tblGrid>
              <a:tr h="720080">
                <a:tc>
                  <a:txBody>
                    <a:bodyPr/>
                    <a:lstStyle/>
                    <a:p>
                      <a:r>
                        <a:rPr lang="en-FI" dirty="0"/>
                        <a:t>SORT</a:t>
                      </a:r>
                      <a:endParaRPr lang="en-FI" dirty="0">
                        <a:noFill/>
                      </a:endParaRPr>
                    </a:p>
                    <a:p>
                      <a:r>
                        <a:rPr lang="en-FI" sz="1200" b="0" dirty="0"/>
                        <a:t>Sort out necessary and unnecessary items. The unnecessary items should be removed from the area.</a:t>
                      </a:r>
                    </a:p>
                  </a:txBody>
                  <a:tcPr/>
                </a:tc>
                <a:tc>
                  <a:txBody>
                    <a:bodyPr/>
                    <a:lstStyle/>
                    <a:p>
                      <a:pPr algn="ctr"/>
                      <a:r>
                        <a:rPr lang="en-FI" sz="1200" b="1" dirty="0"/>
                        <a:t>Unnacceptable</a:t>
                      </a:r>
                    </a:p>
                    <a:p>
                      <a:pPr algn="ctr"/>
                      <a:r>
                        <a:rPr lang="en-FI" sz="1100" b="0" dirty="0"/>
                        <a:t>No evidence shown</a:t>
                      </a:r>
                    </a:p>
                  </a:txBody>
                  <a:tcPr/>
                </a:tc>
                <a:tc>
                  <a:txBody>
                    <a:bodyPr/>
                    <a:lstStyle/>
                    <a:p>
                      <a:pPr algn="ctr"/>
                      <a:r>
                        <a:rPr lang="en-FI" sz="1300" dirty="0"/>
                        <a:t>Poor</a:t>
                      </a:r>
                    </a:p>
                    <a:p>
                      <a:pPr algn="ctr"/>
                      <a:r>
                        <a:rPr lang="en-FI" sz="1100" b="0" dirty="0"/>
                        <a:t>Only evident here and there</a:t>
                      </a:r>
                    </a:p>
                  </a:txBody>
                  <a:tcPr/>
                </a:tc>
                <a:tc>
                  <a:txBody>
                    <a:bodyPr/>
                    <a:lstStyle/>
                    <a:p>
                      <a:pPr algn="ctr"/>
                      <a:r>
                        <a:rPr lang="en-FI" sz="1300" dirty="0"/>
                        <a:t>Good</a:t>
                      </a:r>
                    </a:p>
                    <a:p>
                      <a:pPr algn="ctr"/>
                      <a:r>
                        <a:rPr lang="en-FI" sz="1100" b="0" dirty="0"/>
                        <a:t>Applied and evident in most areas</a:t>
                      </a:r>
                    </a:p>
                  </a:txBody>
                  <a:tcPr/>
                </a:tc>
                <a:tc>
                  <a:txBody>
                    <a:bodyPr/>
                    <a:lstStyle/>
                    <a:p>
                      <a:pPr algn="ctr"/>
                      <a:r>
                        <a:rPr lang="en-FI" sz="1300" dirty="0"/>
                        <a:t>Excellent</a:t>
                      </a:r>
                    </a:p>
                    <a:p>
                      <a:pPr algn="ctr"/>
                      <a:r>
                        <a:rPr lang="en-FI" sz="1100" b="0" dirty="0"/>
                        <a:t>Thoroughly evident and apply everywhere</a:t>
                      </a:r>
                    </a:p>
                  </a:txBody>
                  <a:tcPr/>
                </a:tc>
                <a:tc>
                  <a:txBody>
                    <a:bodyPr/>
                    <a:lstStyle/>
                    <a:p>
                      <a:pPr algn="ctr"/>
                      <a:r>
                        <a:rPr lang="en-FI" sz="1300" dirty="0"/>
                        <a:t>World Class</a:t>
                      </a:r>
                    </a:p>
                    <a:p>
                      <a:pPr algn="ctr"/>
                      <a:r>
                        <a:rPr lang="en-FI" sz="1100" b="0" dirty="0"/>
                        <a:t>Always looking for ways to make even more improvements</a:t>
                      </a:r>
                    </a:p>
                  </a:txBody>
                  <a:tcPr/>
                </a:tc>
                <a:extLst>
                  <a:ext uri="{0D108BD9-81ED-4DB2-BD59-A6C34878D82A}">
                    <a16:rowId xmlns:a16="http://schemas.microsoft.com/office/drawing/2014/main" val="4123510917"/>
                  </a:ext>
                </a:extLst>
              </a:tr>
              <a:tr h="504056">
                <a:tc>
                  <a:txBody>
                    <a:bodyPr/>
                    <a:lstStyle/>
                    <a:p>
                      <a:r>
                        <a:rPr lang="en-GB" sz="1200" dirty="0"/>
                        <a:t>1. Items/supplies on surfaces have been sorted, separating needed</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4107107266"/>
                  </a:ext>
                </a:extLst>
              </a:tr>
              <a:tr h="504056">
                <a:tc>
                  <a:txBody>
                    <a:bodyPr/>
                    <a:lstStyle/>
                    <a:p>
                      <a:r>
                        <a:rPr lang="en-GB" sz="1200" dirty="0"/>
                        <a:t>2. Items/supplies in bookcases or on shelves have been sorted, separating needed from unneeded</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431947352"/>
                  </a:ext>
                </a:extLst>
              </a:tr>
              <a:tr h="504056">
                <a:tc>
                  <a:txBody>
                    <a:bodyPr/>
                    <a:lstStyle/>
                    <a:p>
                      <a:r>
                        <a:rPr lang="en-GB" sz="1200" dirty="0"/>
                        <a:t>3. Items in cupboards or drawers, including desk and file drawers, have been sorted, separating needed from unneeded</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1117333994"/>
                  </a:ext>
                </a:extLst>
              </a:tr>
              <a:tr h="504056">
                <a:tc>
                  <a:txBody>
                    <a:bodyPr/>
                    <a:lstStyle/>
                    <a:p>
                      <a:r>
                        <a:rPr lang="en-GB" sz="1200" dirty="0"/>
                        <a:t>4. Items on floors have been sorted, separating needed from unneeded eliminating floor piles and all cords are safely contained.</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199016794"/>
                  </a:ext>
                </a:extLst>
              </a:tr>
              <a:tr h="504056">
                <a:tc>
                  <a:txBody>
                    <a:bodyPr/>
                    <a:lstStyle/>
                    <a:p>
                      <a:r>
                        <a:rPr lang="en-GB" sz="1200" dirty="0"/>
                        <a:t>5. Needed items have been placed at the closest location to where they are used the most to minimize the waste of motion.</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975702023"/>
                  </a:ext>
                </a:extLst>
              </a:tr>
              <a:tr h="504056">
                <a:tc>
                  <a:txBody>
                    <a:bodyPr/>
                    <a:lstStyle/>
                    <a:p>
                      <a:r>
                        <a:rPr lang="en-GB" sz="1200" dirty="0"/>
                        <a:t>6. Unnecessary items have been removed from the work area</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1098235825"/>
                  </a:ext>
                </a:extLst>
              </a:tr>
              <a:tr h="504056">
                <a:tc>
                  <a:txBody>
                    <a:bodyPr/>
                    <a:lstStyle/>
                    <a:p>
                      <a:r>
                        <a:rPr lang="en-GB" sz="1200" dirty="0"/>
                        <a:t>7. Work agreements for the above are documented and all staff know where to find the agreements.</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2298450375"/>
                  </a:ext>
                </a:extLst>
              </a:tr>
              <a:tr h="504056">
                <a:tc>
                  <a:txBody>
                    <a:bodyPr/>
                    <a:lstStyle/>
                    <a:p>
                      <a:endParaRPr lang="en-FI" sz="1200" dirty="0"/>
                    </a:p>
                  </a:txBody>
                  <a:tcPr anchor="ct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extLst>
                  <a:ext uri="{0D108BD9-81ED-4DB2-BD59-A6C34878D82A}">
                    <a16:rowId xmlns:a16="http://schemas.microsoft.com/office/drawing/2014/main" val="40205271"/>
                  </a:ext>
                </a:extLst>
              </a:tr>
            </a:tbl>
          </a:graphicData>
        </a:graphic>
      </p:graphicFrame>
      <p:sp>
        <p:nvSpPr>
          <p:cNvPr id="4" name="Rounded Rectangle 3">
            <a:extLst>
              <a:ext uri="{FF2B5EF4-FFF2-40B4-BE49-F238E27FC236}">
                <a16:creationId xmlns:a16="http://schemas.microsoft.com/office/drawing/2014/main" id="{ECE82F8C-80A0-46A2-CEEE-F2556FA45B6E}"/>
              </a:ext>
            </a:extLst>
          </p:cNvPr>
          <p:cNvSpPr/>
          <p:nvPr/>
        </p:nvSpPr>
        <p:spPr>
          <a:xfrm>
            <a:off x="8056675"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Team: </a:t>
            </a:r>
          </a:p>
        </p:txBody>
      </p:sp>
      <p:sp>
        <p:nvSpPr>
          <p:cNvPr id="5" name="Rounded Rectangle 4">
            <a:extLst>
              <a:ext uri="{FF2B5EF4-FFF2-40B4-BE49-F238E27FC236}">
                <a16:creationId xmlns:a16="http://schemas.microsoft.com/office/drawing/2014/main" id="{B82419A2-FCF3-825E-8F15-2929DC6BBB9C}"/>
              </a:ext>
            </a:extLst>
          </p:cNvPr>
          <p:cNvSpPr/>
          <p:nvPr/>
        </p:nvSpPr>
        <p:spPr>
          <a:xfrm>
            <a:off x="9978918"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Date:</a:t>
            </a:r>
          </a:p>
        </p:txBody>
      </p:sp>
      <p:sp>
        <p:nvSpPr>
          <p:cNvPr id="6" name="Rounded Rectangle 5">
            <a:extLst>
              <a:ext uri="{FF2B5EF4-FFF2-40B4-BE49-F238E27FC236}">
                <a16:creationId xmlns:a16="http://schemas.microsoft.com/office/drawing/2014/main" id="{BB3DC6C5-A3AD-DD2E-A8EA-BBF08D8D64E5}"/>
              </a:ext>
            </a:extLst>
          </p:cNvPr>
          <p:cNvSpPr/>
          <p:nvPr/>
        </p:nvSpPr>
        <p:spPr>
          <a:xfrm>
            <a:off x="6008712" y="289031"/>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Name: </a:t>
            </a:r>
          </a:p>
        </p:txBody>
      </p:sp>
      <p:sp>
        <p:nvSpPr>
          <p:cNvPr id="7" name="Text Placeholder 1">
            <a:extLst>
              <a:ext uri="{FF2B5EF4-FFF2-40B4-BE49-F238E27FC236}">
                <a16:creationId xmlns:a16="http://schemas.microsoft.com/office/drawing/2014/main" id="{D8AA1750-8A80-7A48-F4D7-28C97FDBFAA9}"/>
              </a:ext>
            </a:extLst>
          </p:cNvPr>
          <p:cNvSpPr txBox="1">
            <a:spLocks/>
          </p:cNvSpPr>
          <p:nvPr/>
        </p:nvSpPr>
        <p:spPr>
          <a:xfrm>
            <a:off x="360974" y="430777"/>
            <a:ext cx="2111043" cy="79693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5S Audit Form</a:t>
            </a:r>
            <a:endParaRPr lang="en-US" sz="1600" b="0" i="1"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
        <p:nvSpPr>
          <p:cNvPr id="13" name="TextBox 12">
            <a:extLst>
              <a:ext uri="{FF2B5EF4-FFF2-40B4-BE49-F238E27FC236}">
                <a16:creationId xmlns:a16="http://schemas.microsoft.com/office/drawing/2014/main" id="{2B54FB46-29AC-A783-1111-B01D008F5BDA}"/>
              </a:ext>
            </a:extLst>
          </p:cNvPr>
          <p:cNvSpPr txBox="1"/>
          <p:nvPr/>
        </p:nvSpPr>
        <p:spPr>
          <a:xfrm>
            <a:off x="4223792" y="6252928"/>
            <a:ext cx="1584176" cy="307777"/>
          </a:xfrm>
          <a:prstGeom prst="rect">
            <a:avLst/>
          </a:prstGeom>
          <a:noFill/>
        </p:spPr>
        <p:txBody>
          <a:bodyPr wrap="square" rtlCol="0">
            <a:spAutoFit/>
          </a:bodyPr>
          <a:lstStyle/>
          <a:p>
            <a:r>
              <a:rPr lang="en-FI" sz="1400" b="1" dirty="0">
                <a:solidFill>
                  <a:schemeClr val="tx2">
                    <a:lumMod val="75000"/>
                  </a:schemeClr>
                </a:solidFill>
              </a:rPr>
              <a:t>Total score:</a:t>
            </a:r>
          </a:p>
        </p:txBody>
      </p:sp>
    </p:spTree>
    <p:extLst>
      <p:ext uri="{BB962C8B-B14F-4D97-AF65-F5344CB8AC3E}">
        <p14:creationId xmlns:p14="http://schemas.microsoft.com/office/powerpoint/2010/main" val="200626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2D77F746-D057-5B59-0540-E2B3C5D5EB6A}"/>
              </a:ext>
            </a:extLst>
          </p:cNvPr>
          <p:cNvGraphicFramePr>
            <a:graphicFrameLocks noGrp="1"/>
          </p:cNvGraphicFramePr>
          <p:nvPr>
            <p:extLst>
              <p:ext uri="{D42A27DB-BD31-4B8C-83A1-F6EECF244321}">
                <p14:modId xmlns:p14="http://schemas.microsoft.com/office/powerpoint/2010/main" val="2283107045"/>
              </p:ext>
            </p:extLst>
          </p:nvPr>
        </p:nvGraphicFramePr>
        <p:xfrm>
          <a:off x="335360" y="1700808"/>
          <a:ext cx="11495669" cy="4120480"/>
        </p:xfrm>
        <a:graphic>
          <a:graphicData uri="http://schemas.openxmlformats.org/drawingml/2006/table">
            <a:tbl>
              <a:tblPr firstRow="1" bandRow="1">
                <a:tableStyleId>{5C22544A-7EE6-4342-B048-85BDC9FD1C3A}</a:tableStyleId>
              </a:tblPr>
              <a:tblGrid>
                <a:gridCol w="5288007">
                  <a:extLst>
                    <a:ext uri="{9D8B030D-6E8A-4147-A177-3AD203B41FA5}">
                      <a16:colId xmlns:a16="http://schemas.microsoft.com/office/drawing/2014/main" val="3614326162"/>
                    </a:ext>
                  </a:extLst>
                </a:gridCol>
                <a:gridCol w="1408737">
                  <a:extLst>
                    <a:ext uri="{9D8B030D-6E8A-4147-A177-3AD203B41FA5}">
                      <a16:colId xmlns:a16="http://schemas.microsoft.com/office/drawing/2014/main" val="2976167223"/>
                    </a:ext>
                  </a:extLst>
                </a:gridCol>
                <a:gridCol w="1120311">
                  <a:extLst>
                    <a:ext uri="{9D8B030D-6E8A-4147-A177-3AD203B41FA5}">
                      <a16:colId xmlns:a16="http://schemas.microsoft.com/office/drawing/2014/main" val="3125750919"/>
                    </a:ext>
                  </a:extLst>
                </a:gridCol>
                <a:gridCol w="1149566">
                  <a:extLst>
                    <a:ext uri="{9D8B030D-6E8A-4147-A177-3AD203B41FA5}">
                      <a16:colId xmlns:a16="http://schemas.microsoft.com/office/drawing/2014/main" val="873660315"/>
                    </a:ext>
                  </a:extLst>
                </a:gridCol>
                <a:gridCol w="1226205">
                  <a:extLst>
                    <a:ext uri="{9D8B030D-6E8A-4147-A177-3AD203B41FA5}">
                      <a16:colId xmlns:a16="http://schemas.microsoft.com/office/drawing/2014/main" val="3303365138"/>
                    </a:ext>
                  </a:extLst>
                </a:gridCol>
                <a:gridCol w="1302843">
                  <a:extLst>
                    <a:ext uri="{9D8B030D-6E8A-4147-A177-3AD203B41FA5}">
                      <a16:colId xmlns:a16="http://schemas.microsoft.com/office/drawing/2014/main" val="3090607436"/>
                    </a:ext>
                  </a:extLst>
                </a:gridCol>
              </a:tblGrid>
              <a:tr h="720080">
                <a:tc>
                  <a:txBody>
                    <a:bodyPr/>
                    <a:lstStyle/>
                    <a:p>
                      <a:r>
                        <a:rPr lang="en-FI" dirty="0">
                          <a:solidFill>
                            <a:schemeClr val="bg1"/>
                          </a:solidFill>
                        </a:rPr>
                        <a:t>SET IN ORDER</a:t>
                      </a:r>
                    </a:p>
                    <a:p>
                      <a:r>
                        <a:rPr lang="en-GB" sz="1200" b="0" dirty="0"/>
                        <a:t>A place for everything and everything in its place so it should be easy to find.</a:t>
                      </a:r>
                      <a:endParaRPr lang="en-FI" sz="1200" b="0" dirty="0"/>
                    </a:p>
                  </a:txBody>
                  <a:tcPr/>
                </a:tc>
                <a:tc>
                  <a:txBody>
                    <a:bodyPr/>
                    <a:lstStyle/>
                    <a:p>
                      <a:pPr algn="ctr"/>
                      <a:r>
                        <a:rPr lang="en-FI" sz="1200" b="1" dirty="0"/>
                        <a:t>Unnacceptable</a:t>
                      </a:r>
                    </a:p>
                    <a:p>
                      <a:pPr algn="ctr"/>
                      <a:r>
                        <a:rPr lang="en-FI" sz="1100" b="0" dirty="0"/>
                        <a:t>No evidence shown</a:t>
                      </a:r>
                    </a:p>
                  </a:txBody>
                  <a:tcPr/>
                </a:tc>
                <a:tc>
                  <a:txBody>
                    <a:bodyPr/>
                    <a:lstStyle/>
                    <a:p>
                      <a:pPr algn="ctr"/>
                      <a:r>
                        <a:rPr lang="en-FI" sz="1300" dirty="0"/>
                        <a:t>Poor</a:t>
                      </a:r>
                    </a:p>
                    <a:p>
                      <a:pPr algn="ctr"/>
                      <a:r>
                        <a:rPr lang="en-FI" sz="1100" b="0" dirty="0"/>
                        <a:t>Only evident here and there</a:t>
                      </a:r>
                    </a:p>
                  </a:txBody>
                  <a:tcPr/>
                </a:tc>
                <a:tc>
                  <a:txBody>
                    <a:bodyPr/>
                    <a:lstStyle/>
                    <a:p>
                      <a:pPr algn="ctr"/>
                      <a:r>
                        <a:rPr lang="en-FI" sz="1300" dirty="0"/>
                        <a:t>Good</a:t>
                      </a:r>
                    </a:p>
                    <a:p>
                      <a:pPr algn="ctr"/>
                      <a:r>
                        <a:rPr lang="en-FI" sz="1100" b="0" dirty="0"/>
                        <a:t>Applied and evident in most areas</a:t>
                      </a:r>
                    </a:p>
                  </a:txBody>
                  <a:tcPr/>
                </a:tc>
                <a:tc>
                  <a:txBody>
                    <a:bodyPr/>
                    <a:lstStyle/>
                    <a:p>
                      <a:pPr algn="ctr"/>
                      <a:r>
                        <a:rPr lang="en-FI" sz="1300" dirty="0"/>
                        <a:t>Excellent</a:t>
                      </a:r>
                    </a:p>
                    <a:p>
                      <a:pPr algn="ctr"/>
                      <a:r>
                        <a:rPr lang="en-FI" sz="1100" b="0" dirty="0"/>
                        <a:t>Thoroughly evident and apply everywhere</a:t>
                      </a:r>
                    </a:p>
                  </a:txBody>
                  <a:tcPr/>
                </a:tc>
                <a:tc>
                  <a:txBody>
                    <a:bodyPr/>
                    <a:lstStyle/>
                    <a:p>
                      <a:pPr algn="ctr"/>
                      <a:r>
                        <a:rPr lang="en-FI" sz="1300" dirty="0"/>
                        <a:t>World Class</a:t>
                      </a:r>
                    </a:p>
                    <a:p>
                      <a:pPr algn="ctr"/>
                      <a:r>
                        <a:rPr lang="en-FI" sz="1100" b="0" dirty="0"/>
                        <a:t>Always looking for ways to make even more improvements</a:t>
                      </a:r>
                    </a:p>
                  </a:txBody>
                  <a:tcPr/>
                </a:tc>
                <a:extLst>
                  <a:ext uri="{0D108BD9-81ED-4DB2-BD59-A6C34878D82A}">
                    <a16:rowId xmlns:a16="http://schemas.microsoft.com/office/drawing/2014/main" val="4123510917"/>
                  </a:ext>
                </a:extLst>
              </a:tr>
              <a:tr h="504056">
                <a:tc>
                  <a:txBody>
                    <a:bodyPr/>
                    <a:lstStyle/>
                    <a:p>
                      <a:r>
                        <a:rPr lang="en-GB" sz="1200" dirty="0"/>
                        <a:t>1. Locations of needed items are </a:t>
                      </a:r>
                      <a:r>
                        <a:rPr lang="en-GB" sz="1200" dirty="0" err="1"/>
                        <a:t>labeled</a:t>
                      </a:r>
                      <a:r>
                        <a:rPr lang="en-GB" sz="1200" dirty="0"/>
                        <a:t> and items are in correct locations.</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4107107266"/>
                  </a:ext>
                </a:extLst>
              </a:tr>
              <a:tr h="504056">
                <a:tc>
                  <a:txBody>
                    <a:bodyPr/>
                    <a:lstStyle/>
                    <a:p>
                      <a:r>
                        <a:rPr lang="en-GB" sz="1200" dirty="0"/>
                        <a:t>2. Required quantities for needed items are determined (par levels), including items in desk drawers and in bookshelves.</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431947352"/>
                  </a:ext>
                </a:extLst>
              </a:tr>
              <a:tr h="504056">
                <a:tc>
                  <a:txBody>
                    <a:bodyPr/>
                    <a:lstStyle/>
                    <a:p>
                      <a:r>
                        <a:rPr lang="en-GB" sz="1200" dirty="0"/>
                        <a:t>3. Locations for movable items are </a:t>
                      </a:r>
                      <a:r>
                        <a:rPr lang="en-GB" sz="1200" dirty="0" err="1"/>
                        <a:t>labeled</a:t>
                      </a:r>
                      <a:r>
                        <a:rPr lang="en-GB" sz="1200" dirty="0"/>
                        <a:t>, and items are placed in correct locations (white board/ laminated card/label on wall can be used).</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1117333994"/>
                  </a:ext>
                </a:extLst>
              </a:tr>
              <a:tr h="504056">
                <a:tc>
                  <a:txBody>
                    <a:bodyPr/>
                    <a:lstStyle/>
                    <a:p>
                      <a:r>
                        <a:rPr lang="en-GB" sz="1200" dirty="0"/>
                        <a:t>4. Visual controls and indicators are established including: Posted map of area, including individual room maps.</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199016794"/>
                  </a:ext>
                </a:extLst>
              </a:tr>
              <a:tr h="504056">
                <a:tc>
                  <a:txBody>
                    <a:bodyPr/>
                    <a:lstStyle/>
                    <a:p>
                      <a:r>
                        <a:rPr lang="en-GB" sz="1200" dirty="0"/>
                        <a:t>5. There is </a:t>
                      </a:r>
                      <a:r>
                        <a:rPr lang="en-GB" sz="1200" dirty="0" err="1"/>
                        <a:t>Labeling</a:t>
                      </a:r>
                      <a:r>
                        <a:rPr lang="en-GB" sz="1200" dirty="0"/>
                        <a:t> indicating contents of drawers and cupboards (a new person should be able to locate without assistance).</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975702023"/>
                  </a:ext>
                </a:extLst>
              </a:tr>
              <a:tr h="504056">
                <a:tc>
                  <a:txBody>
                    <a:bodyPr/>
                    <a:lstStyle/>
                    <a:p>
                      <a:endParaRPr lang="en-FI" sz="1200" dirty="0"/>
                    </a:p>
                  </a:txBody>
                  <a:tcPr anchor="ct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extLst>
                  <a:ext uri="{0D108BD9-81ED-4DB2-BD59-A6C34878D82A}">
                    <a16:rowId xmlns:a16="http://schemas.microsoft.com/office/drawing/2014/main" val="1098235825"/>
                  </a:ext>
                </a:extLst>
              </a:tr>
            </a:tbl>
          </a:graphicData>
        </a:graphic>
      </p:graphicFrame>
      <p:sp>
        <p:nvSpPr>
          <p:cNvPr id="4" name="Rounded Rectangle 3">
            <a:extLst>
              <a:ext uri="{FF2B5EF4-FFF2-40B4-BE49-F238E27FC236}">
                <a16:creationId xmlns:a16="http://schemas.microsoft.com/office/drawing/2014/main" id="{ECE82F8C-80A0-46A2-CEEE-F2556FA45B6E}"/>
              </a:ext>
            </a:extLst>
          </p:cNvPr>
          <p:cNvSpPr/>
          <p:nvPr/>
        </p:nvSpPr>
        <p:spPr>
          <a:xfrm>
            <a:off x="8056675"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Team: </a:t>
            </a:r>
          </a:p>
        </p:txBody>
      </p:sp>
      <p:sp>
        <p:nvSpPr>
          <p:cNvPr id="5" name="Rounded Rectangle 4">
            <a:extLst>
              <a:ext uri="{FF2B5EF4-FFF2-40B4-BE49-F238E27FC236}">
                <a16:creationId xmlns:a16="http://schemas.microsoft.com/office/drawing/2014/main" id="{B82419A2-FCF3-825E-8F15-2929DC6BBB9C}"/>
              </a:ext>
            </a:extLst>
          </p:cNvPr>
          <p:cNvSpPr/>
          <p:nvPr/>
        </p:nvSpPr>
        <p:spPr>
          <a:xfrm>
            <a:off x="9978918"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Date:</a:t>
            </a:r>
          </a:p>
        </p:txBody>
      </p:sp>
      <p:sp>
        <p:nvSpPr>
          <p:cNvPr id="6" name="Rounded Rectangle 5">
            <a:extLst>
              <a:ext uri="{FF2B5EF4-FFF2-40B4-BE49-F238E27FC236}">
                <a16:creationId xmlns:a16="http://schemas.microsoft.com/office/drawing/2014/main" id="{BB3DC6C5-A3AD-DD2E-A8EA-BBF08D8D64E5}"/>
              </a:ext>
            </a:extLst>
          </p:cNvPr>
          <p:cNvSpPr/>
          <p:nvPr/>
        </p:nvSpPr>
        <p:spPr>
          <a:xfrm>
            <a:off x="6008712" y="289031"/>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Name: </a:t>
            </a:r>
          </a:p>
        </p:txBody>
      </p:sp>
      <p:sp>
        <p:nvSpPr>
          <p:cNvPr id="7" name="Text Placeholder 1">
            <a:extLst>
              <a:ext uri="{FF2B5EF4-FFF2-40B4-BE49-F238E27FC236}">
                <a16:creationId xmlns:a16="http://schemas.microsoft.com/office/drawing/2014/main" id="{D8AA1750-8A80-7A48-F4D7-28C97FDBFAA9}"/>
              </a:ext>
            </a:extLst>
          </p:cNvPr>
          <p:cNvSpPr txBox="1">
            <a:spLocks/>
          </p:cNvSpPr>
          <p:nvPr/>
        </p:nvSpPr>
        <p:spPr>
          <a:xfrm>
            <a:off x="360974" y="430777"/>
            <a:ext cx="2111043" cy="79693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5S Audit Form</a:t>
            </a:r>
            <a:endParaRPr lang="en-US" sz="1600" b="0" i="1"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
        <p:nvSpPr>
          <p:cNvPr id="13" name="TextBox 12">
            <a:extLst>
              <a:ext uri="{FF2B5EF4-FFF2-40B4-BE49-F238E27FC236}">
                <a16:creationId xmlns:a16="http://schemas.microsoft.com/office/drawing/2014/main" id="{2B54FB46-29AC-A783-1111-B01D008F5BDA}"/>
              </a:ext>
            </a:extLst>
          </p:cNvPr>
          <p:cNvSpPr txBox="1"/>
          <p:nvPr/>
        </p:nvSpPr>
        <p:spPr>
          <a:xfrm>
            <a:off x="4025305" y="5445762"/>
            <a:ext cx="1584176" cy="307777"/>
          </a:xfrm>
          <a:prstGeom prst="rect">
            <a:avLst/>
          </a:prstGeom>
          <a:noFill/>
        </p:spPr>
        <p:txBody>
          <a:bodyPr wrap="square" rtlCol="0">
            <a:spAutoFit/>
          </a:bodyPr>
          <a:lstStyle/>
          <a:p>
            <a:r>
              <a:rPr lang="en-FI" sz="1400" b="1" dirty="0">
                <a:solidFill>
                  <a:schemeClr val="tx2">
                    <a:lumMod val="75000"/>
                  </a:schemeClr>
                </a:solidFill>
              </a:rPr>
              <a:t>Total score:</a:t>
            </a:r>
          </a:p>
        </p:txBody>
      </p:sp>
    </p:spTree>
    <p:extLst>
      <p:ext uri="{BB962C8B-B14F-4D97-AF65-F5344CB8AC3E}">
        <p14:creationId xmlns:p14="http://schemas.microsoft.com/office/powerpoint/2010/main" val="2720364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2D77F746-D057-5B59-0540-E2B3C5D5EB6A}"/>
              </a:ext>
            </a:extLst>
          </p:cNvPr>
          <p:cNvGraphicFramePr>
            <a:graphicFrameLocks noGrp="1"/>
          </p:cNvGraphicFramePr>
          <p:nvPr>
            <p:extLst>
              <p:ext uri="{D42A27DB-BD31-4B8C-83A1-F6EECF244321}">
                <p14:modId xmlns:p14="http://schemas.microsoft.com/office/powerpoint/2010/main" val="3257432576"/>
              </p:ext>
            </p:extLst>
          </p:nvPr>
        </p:nvGraphicFramePr>
        <p:xfrm>
          <a:off x="335360" y="1700808"/>
          <a:ext cx="11495669" cy="3984456"/>
        </p:xfrm>
        <a:graphic>
          <a:graphicData uri="http://schemas.openxmlformats.org/drawingml/2006/table">
            <a:tbl>
              <a:tblPr firstRow="1" bandRow="1">
                <a:tableStyleId>{5C22544A-7EE6-4342-B048-85BDC9FD1C3A}</a:tableStyleId>
              </a:tblPr>
              <a:tblGrid>
                <a:gridCol w="5288007">
                  <a:extLst>
                    <a:ext uri="{9D8B030D-6E8A-4147-A177-3AD203B41FA5}">
                      <a16:colId xmlns:a16="http://schemas.microsoft.com/office/drawing/2014/main" val="3614326162"/>
                    </a:ext>
                  </a:extLst>
                </a:gridCol>
                <a:gridCol w="1408737">
                  <a:extLst>
                    <a:ext uri="{9D8B030D-6E8A-4147-A177-3AD203B41FA5}">
                      <a16:colId xmlns:a16="http://schemas.microsoft.com/office/drawing/2014/main" val="2976167223"/>
                    </a:ext>
                  </a:extLst>
                </a:gridCol>
                <a:gridCol w="1120311">
                  <a:extLst>
                    <a:ext uri="{9D8B030D-6E8A-4147-A177-3AD203B41FA5}">
                      <a16:colId xmlns:a16="http://schemas.microsoft.com/office/drawing/2014/main" val="3125750919"/>
                    </a:ext>
                  </a:extLst>
                </a:gridCol>
                <a:gridCol w="1149566">
                  <a:extLst>
                    <a:ext uri="{9D8B030D-6E8A-4147-A177-3AD203B41FA5}">
                      <a16:colId xmlns:a16="http://schemas.microsoft.com/office/drawing/2014/main" val="873660315"/>
                    </a:ext>
                  </a:extLst>
                </a:gridCol>
                <a:gridCol w="1226205">
                  <a:extLst>
                    <a:ext uri="{9D8B030D-6E8A-4147-A177-3AD203B41FA5}">
                      <a16:colId xmlns:a16="http://schemas.microsoft.com/office/drawing/2014/main" val="3303365138"/>
                    </a:ext>
                  </a:extLst>
                </a:gridCol>
                <a:gridCol w="1302843">
                  <a:extLst>
                    <a:ext uri="{9D8B030D-6E8A-4147-A177-3AD203B41FA5}">
                      <a16:colId xmlns:a16="http://schemas.microsoft.com/office/drawing/2014/main" val="3090607436"/>
                    </a:ext>
                  </a:extLst>
                </a:gridCol>
              </a:tblGrid>
              <a:tr h="720080">
                <a:tc>
                  <a:txBody>
                    <a:bodyPr/>
                    <a:lstStyle/>
                    <a:p>
                      <a:r>
                        <a:rPr lang="en-FI" dirty="0"/>
                        <a:t>SHINE</a:t>
                      </a:r>
                      <a:endParaRPr lang="en-FI" dirty="0">
                        <a:noFill/>
                      </a:endParaRPr>
                    </a:p>
                    <a:p>
                      <a:r>
                        <a:rPr lang="en-GB" sz="1200" b="0" dirty="0"/>
                        <a:t>Keep work area clean and ready to use. Inspect regularly to ensure sort and set in order are maintained.</a:t>
                      </a:r>
                      <a:endParaRPr lang="en-FI" sz="1200" b="0" dirty="0"/>
                    </a:p>
                  </a:txBody>
                  <a:tcPr/>
                </a:tc>
                <a:tc>
                  <a:txBody>
                    <a:bodyPr/>
                    <a:lstStyle/>
                    <a:p>
                      <a:pPr algn="ctr"/>
                      <a:r>
                        <a:rPr lang="en-FI" sz="1200" b="1" dirty="0"/>
                        <a:t>Unnacceptable</a:t>
                      </a:r>
                    </a:p>
                    <a:p>
                      <a:pPr algn="ctr"/>
                      <a:r>
                        <a:rPr lang="en-FI" sz="1100" b="0" dirty="0"/>
                        <a:t>No evidence shown</a:t>
                      </a:r>
                    </a:p>
                  </a:txBody>
                  <a:tcPr/>
                </a:tc>
                <a:tc>
                  <a:txBody>
                    <a:bodyPr/>
                    <a:lstStyle/>
                    <a:p>
                      <a:pPr algn="ctr"/>
                      <a:r>
                        <a:rPr lang="en-FI" sz="1300" dirty="0"/>
                        <a:t>Poor</a:t>
                      </a:r>
                    </a:p>
                    <a:p>
                      <a:pPr algn="ctr"/>
                      <a:r>
                        <a:rPr lang="en-FI" sz="1100" b="0" dirty="0"/>
                        <a:t>Only evident here and there</a:t>
                      </a:r>
                    </a:p>
                  </a:txBody>
                  <a:tcPr/>
                </a:tc>
                <a:tc>
                  <a:txBody>
                    <a:bodyPr/>
                    <a:lstStyle/>
                    <a:p>
                      <a:pPr algn="ctr"/>
                      <a:r>
                        <a:rPr lang="en-FI" sz="1300" dirty="0"/>
                        <a:t>Good</a:t>
                      </a:r>
                    </a:p>
                    <a:p>
                      <a:pPr algn="ctr"/>
                      <a:r>
                        <a:rPr lang="en-FI" sz="1100" b="0" dirty="0"/>
                        <a:t>Applied and evident in most areas</a:t>
                      </a:r>
                    </a:p>
                  </a:txBody>
                  <a:tcPr/>
                </a:tc>
                <a:tc>
                  <a:txBody>
                    <a:bodyPr/>
                    <a:lstStyle/>
                    <a:p>
                      <a:pPr algn="ctr"/>
                      <a:r>
                        <a:rPr lang="en-FI" sz="1300" dirty="0"/>
                        <a:t>Excellent</a:t>
                      </a:r>
                    </a:p>
                    <a:p>
                      <a:pPr algn="ctr"/>
                      <a:r>
                        <a:rPr lang="en-FI" sz="1100" b="0" dirty="0"/>
                        <a:t>Thoroughly evident and apply everywhere</a:t>
                      </a:r>
                    </a:p>
                  </a:txBody>
                  <a:tcPr/>
                </a:tc>
                <a:tc>
                  <a:txBody>
                    <a:bodyPr/>
                    <a:lstStyle/>
                    <a:p>
                      <a:pPr algn="ctr"/>
                      <a:r>
                        <a:rPr lang="en-FI" sz="1300" dirty="0"/>
                        <a:t>World Class</a:t>
                      </a:r>
                    </a:p>
                    <a:p>
                      <a:pPr algn="ctr"/>
                      <a:r>
                        <a:rPr lang="en-FI" sz="1100" b="0" dirty="0"/>
                        <a:t>Always looking for ways to make even more improvements</a:t>
                      </a:r>
                    </a:p>
                  </a:txBody>
                  <a:tcPr/>
                </a:tc>
                <a:extLst>
                  <a:ext uri="{0D108BD9-81ED-4DB2-BD59-A6C34878D82A}">
                    <a16:rowId xmlns:a16="http://schemas.microsoft.com/office/drawing/2014/main" val="4123510917"/>
                  </a:ext>
                </a:extLst>
              </a:tr>
              <a:tr h="504056">
                <a:tc>
                  <a:txBody>
                    <a:bodyPr/>
                    <a:lstStyle/>
                    <a:p>
                      <a:r>
                        <a:rPr lang="en-GB" sz="1200" dirty="0"/>
                        <a:t>1. Work areas and equipment are stocked and organized on a consistent basis according to 5S agreements and schedules.</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4107107266"/>
                  </a:ext>
                </a:extLst>
              </a:tr>
              <a:tr h="504056">
                <a:tc>
                  <a:txBody>
                    <a:bodyPr/>
                    <a:lstStyle/>
                    <a:p>
                      <a:r>
                        <a:rPr lang="en-GB" sz="1200" dirty="0"/>
                        <a:t>2. Members of the work group follow 5S agreements on a daily basis.</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431947352"/>
                  </a:ext>
                </a:extLst>
              </a:tr>
              <a:tr h="504056">
                <a:tc>
                  <a:txBody>
                    <a:bodyPr/>
                    <a:lstStyle/>
                    <a:p>
                      <a:r>
                        <a:rPr lang="en-GB" sz="1200" dirty="0"/>
                        <a:t>3. Sources and frequency of 5S problems are documented as part of routine work by all staff.</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1117333994"/>
                  </a:ext>
                </a:extLst>
              </a:tr>
              <a:tr h="504056">
                <a:tc>
                  <a:txBody>
                    <a:bodyPr/>
                    <a:lstStyle/>
                    <a:p>
                      <a:r>
                        <a:rPr lang="en-GB" sz="1200" dirty="0"/>
                        <a:t>4. Surfaces are cleaned and clear of dust and debris.</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199016794"/>
                  </a:ext>
                </a:extLst>
              </a:tr>
              <a:tr h="504056">
                <a:tc>
                  <a:txBody>
                    <a:bodyPr/>
                    <a:lstStyle/>
                    <a:p>
                      <a:r>
                        <a:rPr lang="en-GB" sz="1200" dirty="0"/>
                        <a:t>5. Checklists are utilized to identify ongoing Shine duties and the status of these are up‐to‐date.</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975702023"/>
                  </a:ext>
                </a:extLst>
              </a:tr>
              <a:tr h="504056">
                <a:tc>
                  <a:txBody>
                    <a:bodyPr/>
                    <a:lstStyle/>
                    <a:p>
                      <a:endParaRPr lang="en-FI" sz="1200" dirty="0"/>
                    </a:p>
                  </a:txBody>
                  <a:tcPr anchor="ct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extLst>
                  <a:ext uri="{0D108BD9-81ED-4DB2-BD59-A6C34878D82A}">
                    <a16:rowId xmlns:a16="http://schemas.microsoft.com/office/drawing/2014/main" val="2298450375"/>
                  </a:ext>
                </a:extLst>
              </a:tr>
            </a:tbl>
          </a:graphicData>
        </a:graphic>
      </p:graphicFrame>
      <p:sp>
        <p:nvSpPr>
          <p:cNvPr id="4" name="Rounded Rectangle 3">
            <a:extLst>
              <a:ext uri="{FF2B5EF4-FFF2-40B4-BE49-F238E27FC236}">
                <a16:creationId xmlns:a16="http://schemas.microsoft.com/office/drawing/2014/main" id="{ECE82F8C-80A0-46A2-CEEE-F2556FA45B6E}"/>
              </a:ext>
            </a:extLst>
          </p:cNvPr>
          <p:cNvSpPr/>
          <p:nvPr/>
        </p:nvSpPr>
        <p:spPr>
          <a:xfrm>
            <a:off x="8056675"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Team: </a:t>
            </a:r>
          </a:p>
        </p:txBody>
      </p:sp>
      <p:sp>
        <p:nvSpPr>
          <p:cNvPr id="5" name="Rounded Rectangle 4">
            <a:extLst>
              <a:ext uri="{FF2B5EF4-FFF2-40B4-BE49-F238E27FC236}">
                <a16:creationId xmlns:a16="http://schemas.microsoft.com/office/drawing/2014/main" id="{B82419A2-FCF3-825E-8F15-2929DC6BBB9C}"/>
              </a:ext>
            </a:extLst>
          </p:cNvPr>
          <p:cNvSpPr/>
          <p:nvPr/>
        </p:nvSpPr>
        <p:spPr>
          <a:xfrm>
            <a:off x="9978918"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Date:</a:t>
            </a:r>
          </a:p>
        </p:txBody>
      </p:sp>
      <p:sp>
        <p:nvSpPr>
          <p:cNvPr id="6" name="Rounded Rectangle 5">
            <a:extLst>
              <a:ext uri="{FF2B5EF4-FFF2-40B4-BE49-F238E27FC236}">
                <a16:creationId xmlns:a16="http://schemas.microsoft.com/office/drawing/2014/main" id="{BB3DC6C5-A3AD-DD2E-A8EA-BBF08D8D64E5}"/>
              </a:ext>
            </a:extLst>
          </p:cNvPr>
          <p:cNvSpPr/>
          <p:nvPr/>
        </p:nvSpPr>
        <p:spPr>
          <a:xfrm>
            <a:off x="6008712" y="289031"/>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Name: </a:t>
            </a:r>
          </a:p>
        </p:txBody>
      </p:sp>
      <p:sp>
        <p:nvSpPr>
          <p:cNvPr id="7" name="Text Placeholder 1">
            <a:extLst>
              <a:ext uri="{FF2B5EF4-FFF2-40B4-BE49-F238E27FC236}">
                <a16:creationId xmlns:a16="http://schemas.microsoft.com/office/drawing/2014/main" id="{D8AA1750-8A80-7A48-F4D7-28C97FDBFAA9}"/>
              </a:ext>
            </a:extLst>
          </p:cNvPr>
          <p:cNvSpPr txBox="1">
            <a:spLocks/>
          </p:cNvSpPr>
          <p:nvPr/>
        </p:nvSpPr>
        <p:spPr>
          <a:xfrm>
            <a:off x="360974" y="430777"/>
            <a:ext cx="2111043" cy="79693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5S Audit Form</a:t>
            </a:r>
            <a:endParaRPr lang="en-US" sz="1600" b="0" i="1"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
        <p:nvSpPr>
          <p:cNvPr id="12" name="TextBox 11">
            <a:extLst>
              <a:ext uri="{FF2B5EF4-FFF2-40B4-BE49-F238E27FC236}">
                <a16:creationId xmlns:a16="http://schemas.microsoft.com/office/drawing/2014/main" id="{6CAD7550-D4BD-62C9-4504-05BC8890B850}"/>
              </a:ext>
            </a:extLst>
          </p:cNvPr>
          <p:cNvSpPr txBox="1"/>
          <p:nvPr/>
        </p:nvSpPr>
        <p:spPr>
          <a:xfrm>
            <a:off x="4295800" y="5301208"/>
            <a:ext cx="1584176" cy="307777"/>
          </a:xfrm>
          <a:prstGeom prst="rect">
            <a:avLst/>
          </a:prstGeom>
          <a:noFill/>
        </p:spPr>
        <p:txBody>
          <a:bodyPr wrap="square" rtlCol="0">
            <a:spAutoFit/>
          </a:bodyPr>
          <a:lstStyle/>
          <a:p>
            <a:r>
              <a:rPr lang="en-FI" sz="1400" b="1" dirty="0">
                <a:solidFill>
                  <a:schemeClr val="tx2">
                    <a:lumMod val="75000"/>
                  </a:schemeClr>
                </a:solidFill>
              </a:rPr>
              <a:t>Total score:</a:t>
            </a:r>
          </a:p>
        </p:txBody>
      </p:sp>
    </p:spTree>
    <p:extLst>
      <p:ext uri="{BB962C8B-B14F-4D97-AF65-F5344CB8AC3E}">
        <p14:creationId xmlns:p14="http://schemas.microsoft.com/office/powerpoint/2010/main" val="159846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2D77F746-D057-5B59-0540-E2B3C5D5EB6A}"/>
              </a:ext>
            </a:extLst>
          </p:cNvPr>
          <p:cNvGraphicFramePr>
            <a:graphicFrameLocks noGrp="1"/>
          </p:cNvGraphicFramePr>
          <p:nvPr>
            <p:extLst>
              <p:ext uri="{D42A27DB-BD31-4B8C-83A1-F6EECF244321}">
                <p14:modId xmlns:p14="http://schemas.microsoft.com/office/powerpoint/2010/main" val="1634352064"/>
              </p:ext>
            </p:extLst>
          </p:nvPr>
        </p:nvGraphicFramePr>
        <p:xfrm>
          <a:off x="335360" y="1700808"/>
          <a:ext cx="11495669" cy="3984456"/>
        </p:xfrm>
        <a:graphic>
          <a:graphicData uri="http://schemas.openxmlformats.org/drawingml/2006/table">
            <a:tbl>
              <a:tblPr firstRow="1" bandRow="1">
                <a:tableStyleId>{5C22544A-7EE6-4342-B048-85BDC9FD1C3A}</a:tableStyleId>
              </a:tblPr>
              <a:tblGrid>
                <a:gridCol w="5288007">
                  <a:extLst>
                    <a:ext uri="{9D8B030D-6E8A-4147-A177-3AD203B41FA5}">
                      <a16:colId xmlns:a16="http://schemas.microsoft.com/office/drawing/2014/main" val="3614326162"/>
                    </a:ext>
                  </a:extLst>
                </a:gridCol>
                <a:gridCol w="1408737">
                  <a:extLst>
                    <a:ext uri="{9D8B030D-6E8A-4147-A177-3AD203B41FA5}">
                      <a16:colId xmlns:a16="http://schemas.microsoft.com/office/drawing/2014/main" val="2976167223"/>
                    </a:ext>
                  </a:extLst>
                </a:gridCol>
                <a:gridCol w="1120311">
                  <a:extLst>
                    <a:ext uri="{9D8B030D-6E8A-4147-A177-3AD203B41FA5}">
                      <a16:colId xmlns:a16="http://schemas.microsoft.com/office/drawing/2014/main" val="3125750919"/>
                    </a:ext>
                  </a:extLst>
                </a:gridCol>
                <a:gridCol w="1149566">
                  <a:extLst>
                    <a:ext uri="{9D8B030D-6E8A-4147-A177-3AD203B41FA5}">
                      <a16:colId xmlns:a16="http://schemas.microsoft.com/office/drawing/2014/main" val="873660315"/>
                    </a:ext>
                  </a:extLst>
                </a:gridCol>
                <a:gridCol w="1226205">
                  <a:extLst>
                    <a:ext uri="{9D8B030D-6E8A-4147-A177-3AD203B41FA5}">
                      <a16:colId xmlns:a16="http://schemas.microsoft.com/office/drawing/2014/main" val="3303365138"/>
                    </a:ext>
                  </a:extLst>
                </a:gridCol>
                <a:gridCol w="1302843">
                  <a:extLst>
                    <a:ext uri="{9D8B030D-6E8A-4147-A177-3AD203B41FA5}">
                      <a16:colId xmlns:a16="http://schemas.microsoft.com/office/drawing/2014/main" val="3090607436"/>
                    </a:ext>
                  </a:extLst>
                </a:gridCol>
              </a:tblGrid>
              <a:tr h="720080">
                <a:tc>
                  <a:txBody>
                    <a:bodyPr/>
                    <a:lstStyle/>
                    <a:p>
                      <a:r>
                        <a:rPr lang="en-FI" dirty="0"/>
                        <a:t>STANDARDIZE</a:t>
                      </a:r>
                      <a:endParaRPr lang="en-FI" dirty="0">
                        <a:noFill/>
                      </a:endParaRPr>
                    </a:p>
                    <a:p>
                      <a:r>
                        <a:rPr lang="en-GB" sz="1200" b="0" dirty="0"/>
                        <a:t>Maintain the first three S’s and have an awareness of improving neatness.</a:t>
                      </a:r>
                      <a:endParaRPr lang="en-FI" sz="1200" b="0" dirty="0"/>
                    </a:p>
                  </a:txBody>
                  <a:tcPr/>
                </a:tc>
                <a:tc>
                  <a:txBody>
                    <a:bodyPr/>
                    <a:lstStyle/>
                    <a:p>
                      <a:pPr algn="ctr"/>
                      <a:r>
                        <a:rPr lang="en-FI" sz="1200" b="1" dirty="0"/>
                        <a:t>Unnacceptable</a:t>
                      </a:r>
                    </a:p>
                    <a:p>
                      <a:pPr algn="ctr"/>
                      <a:r>
                        <a:rPr lang="en-FI" sz="1100" b="0" dirty="0"/>
                        <a:t>No evidence shown</a:t>
                      </a:r>
                    </a:p>
                  </a:txBody>
                  <a:tcPr/>
                </a:tc>
                <a:tc>
                  <a:txBody>
                    <a:bodyPr/>
                    <a:lstStyle/>
                    <a:p>
                      <a:pPr algn="ctr"/>
                      <a:r>
                        <a:rPr lang="en-FI" sz="1300" dirty="0"/>
                        <a:t>Poor</a:t>
                      </a:r>
                    </a:p>
                    <a:p>
                      <a:pPr algn="ctr"/>
                      <a:r>
                        <a:rPr lang="en-FI" sz="1100" b="0" dirty="0"/>
                        <a:t>Only evident here and there</a:t>
                      </a:r>
                    </a:p>
                  </a:txBody>
                  <a:tcPr/>
                </a:tc>
                <a:tc>
                  <a:txBody>
                    <a:bodyPr/>
                    <a:lstStyle/>
                    <a:p>
                      <a:pPr algn="ctr"/>
                      <a:r>
                        <a:rPr lang="en-FI" sz="1300" dirty="0"/>
                        <a:t>Good</a:t>
                      </a:r>
                    </a:p>
                    <a:p>
                      <a:pPr algn="ctr"/>
                      <a:r>
                        <a:rPr lang="en-FI" sz="1100" b="0" dirty="0"/>
                        <a:t>Applied and evident in most areas</a:t>
                      </a:r>
                    </a:p>
                  </a:txBody>
                  <a:tcPr/>
                </a:tc>
                <a:tc>
                  <a:txBody>
                    <a:bodyPr/>
                    <a:lstStyle/>
                    <a:p>
                      <a:pPr algn="ctr"/>
                      <a:r>
                        <a:rPr lang="en-FI" sz="1300" dirty="0"/>
                        <a:t>Excellent</a:t>
                      </a:r>
                    </a:p>
                    <a:p>
                      <a:pPr algn="ctr"/>
                      <a:r>
                        <a:rPr lang="en-FI" sz="1100" b="0" dirty="0"/>
                        <a:t>Thoroughly evident and apply everywhere</a:t>
                      </a:r>
                    </a:p>
                  </a:txBody>
                  <a:tcPr/>
                </a:tc>
                <a:tc>
                  <a:txBody>
                    <a:bodyPr/>
                    <a:lstStyle/>
                    <a:p>
                      <a:pPr algn="ctr"/>
                      <a:r>
                        <a:rPr lang="en-FI" sz="1300" dirty="0"/>
                        <a:t>World Class</a:t>
                      </a:r>
                    </a:p>
                    <a:p>
                      <a:pPr algn="ctr"/>
                      <a:r>
                        <a:rPr lang="en-FI" sz="1100" b="0" dirty="0"/>
                        <a:t>Always looking for ways to make even more improvements</a:t>
                      </a:r>
                    </a:p>
                  </a:txBody>
                  <a:tcPr/>
                </a:tc>
                <a:extLst>
                  <a:ext uri="{0D108BD9-81ED-4DB2-BD59-A6C34878D82A}">
                    <a16:rowId xmlns:a16="http://schemas.microsoft.com/office/drawing/2014/main" val="4123510917"/>
                  </a:ext>
                </a:extLst>
              </a:tr>
              <a:tr h="504056">
                <a:tc>
                  <a:txBody>
                    <a:bodyPr/>
                    <a:lstStyle/>
                    <a:p>
                      <a:r>
                        <a:rPr lang="en-GB" sz="1200" dirty="0"/>
                        <a:t>1. There is a 5S agreement in place and all employees know where it is located.</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4107107266"/>
                  </a:ext>
                </a:extLst>
              </a:tr>
              <a:tr h="504056">
                <a:tc>
                  <a:txBody>
                    <a:bodyPr/>
                    <a:lstStyle/>
                    <a:p>
                      <a:r>
                        <a:rPr lang="en-GB" sz="1200" dirty="0"/>
                        <a:t>2. . Leadership can explain why 5S is important.</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431947352"/>
                  </a:ext>
                </a:extLst>
              </a:tr>
              <a:tr h="504056">
                <a:tc>
                  <a:txBody>
                    <a:bodyPr/>
                    <a:lstStyle/>
                    <a:p>
                      <a:r>
                        <a:rPr lang="en-GB" sz="1200" dirty="0"/>
                        <a:t>3. All staff can explain the importance of 5S.</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1117333994"/>
                  </a:ext>
                </a:extLst>
              </a:tr>
              <a:tr h="504056">
                <a:tc>
                  <a:txBody>
                    <a:bodyPr/>
                    <a:lstStyle/>
                    <a:p>
                      <a:r>
                        <a:rPr lang="en-GB" sz="1200" dirty="0"/>
                        <a:t>4. There is a standard process for training and orienting new staff to the 5S system</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199016794"/>
                  </a:ext>
                </a:extLst>
              </a:tr>
              <a:tr h="504056">
                <a:tc>
                  <a:txBody>
                    <a:bodyPr/>
                    <a:lstStyle/>
                    <a:p>
                      <a:r>
                        <a:rPr lang="en-GB" sz="1200" dirty="0"/>
                        <a:t>5. There is a process in place to ensure unnecessary items do not “creep” back into the work area.</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975702023"/>
                  </a:ext>
                </a:extLst>
              </a:tr>
              <a:tr h="504056">
                <a:tc>
                  <a:txBody>
                    <a:bodyPr/>
                    <a:lstStyle/>
                    <a:p>
                      <a:endParaRPr lang="en-FI" sz="1200" dirty="0"/>
                    </a:p>
                  </a:txBody>
                  <a:tcPr anchor="ct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extLst>
                  <a:ext uri="{0D108BD9-81ED-4DB2-BD59-A6C34878D82A}">
                    <a16:rowId xmlns:a16="http://schemas.microsoft.com/office/drawing/2014/main" val="2298450375"/>
                  </a:ext>
                </a:extLst>
              </a:tr>
            </a:tbl>
          </a:graphicData>
        </a:graphic>
      </p:graphicFrame>
      <p:sp>
        <p:nvSpPr>
          <p:cNvPr id="4" name="Rounded Rectangle 3">
            <a:extLst>
              <a:ext uri="{FF2B5EF4-FFF2-40B4-BE49-F238E27FC236}">
                <a16:creationId xmlns:a16="http://schemas.microsoft.com/office/drawing/2014/main" id="{ECE82F8C-80A0-46A2-CEEE-F2556FA45B6E}"/>
              </a:ext>
            </a:extLst>
          </p:cNvPr>
          <p:cNvSpPr/>
          <p:nvPr/>
        </p:nvSpPr>
        <p:spPr>
          <a:xfrm>
            <a:off x="8056675"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Team: </a:t>
            </a:r>
          </a:p>
        </p:txBody>
      </p:sp>
      <p:sp>
        <p:nvSpPr>
          <p:cNvPr id="5" name="Rounded Rectangle 4">
            <a:extLst>
              <a:ext uri="{FF2B5EF4-FFF2-40B4-BE49-F238E27FC236}">
                <a16:creationId xmlns:a16="http://schemas.microsoft.com/office/drawing/2014/main" id="{B82419A2-FCF3-825E-8F15-2929DC6BBB9C}"/>
              </a:ext>
            </a:extLst>
          </p:cNvPr>
          <p:cNvSpPr/>
          <p:nvPr/>
        </p:nvSpPr>
        <p:spPr>
          <a:xfrm>
            <a:off x="9978918"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Date:</a:t>
            </a:r>
          </a:p>
        </p:txBody>
      </p:sp>
      <p:sp>
        <p:nvSpPr>
          <p:cNvPr id="6" name="Rounded Rectangle 5">
            <a:extLst>
              <a:ext uri="{FF2B5EF4-FFF2-40B4-BE49-F238E27FC236}">
                <a16:creationId xmlns:a16="http://schemas.microsoft.com/office/drawing/2014/main" id="{BB3DC6C5-A3AD-DD2E-A8EA-BBF08D8D64E5}"/>
              </a:ext>
            </a:extLst>
          </p:cNvPr>
          <p:cNvSpPr/>
          <p:nvPr/>
        </p:nvSpPr>
        <p:spPr>
          <a:xfrm>
            <a:off x="6008712" y="289031"/>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Name: </a:t>
            </a:r>
          </a:p>
        </p:txBody>
      </p:sp>
      <p:sp>
        <p:nvSpPr>
          <p:cNvPr id="7" name="Text Placeholder 1">
            <a:extLst>
              <a:ext uri="{FF2B5EF4-FFF2-40B4-BE49-F238E27FC236}">
                <a16:creationId xmlns:a16="http://schemas.microsoft.com/office/drawing/2014/main" id="{D8AA1750-8A80-7A48-F4D7-28C97FDBFAA9}"/>
              </a:ext>
            </a:extLst>
          </p:cNvPr>
          <p:cNvSpPr txBox="1">
            <a:spLocks/>
          </p:cNvSpPr>
          <p:nvPr/>
        </p:nvSpPr>
        <p:spPr>
          <a:xfrm>
            <a:off x="360974" y="430777"/>
            <a:ext cx="2111043" cy="79693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5S Audit Form</a:t>
            </a:r>
            <a:endParaRPr lang="en-US" sz="1600" b="0" i="1"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
        <p:nvSpPr>
          <p:cNvPr id="12" name="TextBox 11">
            <a:extLst>
              <a:ext uri="{FF2B5EF4-FFF2-40B4-BE49-F238E27FC236}">
                <a16:creationId xmlns:a16="http://schemas.microsoft.com/office/drawing/2014/main" id="{6CAD7550-D4BD-62C9-4504-05BC8890B850}"/>
              </a:ext>
            </a:extLst>
          </p:cNvPr>
          <p:cNvSpPr txBox="1"/>
          <p:nvPr/>
        </p:nvSpPr>
        <p:spPr>
          <a:xfrm>
            <a:off x="4295800" y="5301208"/>
            <a:ext cx="1584176" cy="307777"/>
          </a:xfrm>
          <a:prstGeom prst="rect">
            <a:avLst/>
          </a:prstGeom>
          <a:noFill/>
        </p:spPr>
        <p:txBody>
          <a:bodyPr wrap="square" rtlCol="0">
            <a:spAutoFit/>
          </a:bodyPr>
          <a:lstStyle/>
          <a:p>
            <a:r>
              <a:rPr lang="en-FI" sz="1400" b="1" dirty="0">
                <a:solidFill>
                  <a:schemeClr val="tx2">
                    <a:lumMod val="75000"/>
                  </a:schemeClr>
                </a:solidFill>
              </a:rPr>
              <a:t>Total score:</a:t>
            </a:r>
          </a:p>
        </p:txBody>
      </p:sp>
    </p:spTree>
    <p:extLst>
      <p:ext uri="{BB962C8B-B14F-4D97-AF65-F5344CB8AC3E}">
        <p14:creationId xmlns:p14="http://schemas.microsoft.com/office/powerpoint/2010/main" val="87188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2D77F746-D057-5B59-0540-E2B3C5D5EB6A}"/>
              </a:ext>
            </a:extLst>
          </p:cNvPr>
          <p:cNvGraphicFramePr>
            <a:graphicFrameLocks noGrp="1"/>
          </p:cNvGraphicFramePr>
          <p:nvPr>
            <p:extLst>
              <p:ext uri="{D42A27DB-BD31-4B8C-83A1-F6EECF244321}">
                <p14:modId xmlns:p14="http://schemas.microsoft.com/office/powerpoint/2010/main" val="1688561742"/>
              </p:ext>
            </p:extLst>
          </p:nvPr>
        </p:nvGraphicFramePr>
        <p:xfrm>
          <a:off x="335360" y="1700808"/>
          <a:ext cx="11495669" cy="4488512"/>
        </p:xfrm>
        <a:graphic>
          <a:graphicData uri="http://schemas.openxmlformats.org/drawingml/2006/table">
            <a:tbl>
              <a:tblPr firstRow="1" bandRow="1">
                <a:tableStyleId>{5C22544A-7EE6-4342-B048-85BDC9FD1C3A}</a:tableStyleId>
              </a:tblPr>
              <a:tblGrid>
                <a:gridCol w="5288007">
                  <a:extLst>
                    <a:ext uri="{9D8B030D-6E8A-4147-A177-3AD203B41FA5}">
                      <a16:colId xmlns:a16="http://schemas.microsoft.com/office/drawing/2014/main" val="3614326162"/>
                    </a:ext>
                  </a:extLst>
                </a:gridCol>
                <a:gridCol w="1408737">
                  <a:extLst>
                    <a:ext uri="{9D8B030D-6E8A-4147-A177-3AD203B41FA5}">
                      <a16:colId xmlns:a16="http://schemas.microsoft.com/office/drawing/2014/main" val="2976167223"/>
                    </a:ext>
                  </a:extLst>
                </a:gridCol>
                <a:gridCol w="1120311">
                  <a:extLst>
                    <a:ext uri="{9D8B030D-6E8A-4147-A177-3AD203B41FA5}">
                      <a16:colId xmlns:a16="http://schemas.microsoft.com/office/drawing/2014/main" val="3125750919"/>
                    </a:ext>
                  </a:extLst>
                </a:gridCol>
                <a:gridCol w="1149566">
                  <a:extLst>
                    <a:ext uri="{9D8B030D-6E8A-4147-A177-3AD203B41FA5}">
                      <a16:colId xmlns:a16="http://schemas.microsoft.com/office/drawing/2014/main" val="873660315"/>
                    </a:ext>
                  </a:extLst>
                </a:gridCol>
                <a:gridCol w="1226205">
                  <a:extLst>
                    <a:ext uri="{9D8B030D-6E8A-4147-A177-3AD203B41FA5}">
                      <a16:colId xmlns:a16="http://schemas.microsoft.com/office/drawing/2014/main" val="3303365138"/>
                    </a:ext>
                  </a:extLst>
                </a:gridCol>
                <a:gridCol w="1302843">
                  <a:extLst>
                    <a:ext uri="{9D8B030D-6E8A-4147-A177-3AD203B41FA5}">
                      <a16:colId xmlns:a16="http://schemas.microsoft.com/office/drawing/2014/main" val="3090607436"/>
                    </a:ext>
                  </a:extLst>
                </a:gridCol>
              </a:tblGrid>
              <a:tr h="720080">
                <a:tc>
                  <a:txBody>
                    <a:bodyPr/>
                    <a:lstStyle/>
                    <a:p>
                      <a:r>
                        <a:rPr lang="en-FI" dirty="0"/>
                        <a:t>SUSTAIN</a:t>
                      </a:r>
                      <a:endParaRPr lang="en-FI" dirty="0">
                        <a:noFill/>
                      </a:endParaRPr>
                    </a:p>
                    <a:p>
                      <a:r>
                        <a:rPr lang="en-GB" sz="1200" b="0" dirty="0"/>
                        <a:t>The 5S Discipline is embedded so that it becomes a way of life.  5S is no longer an event but routine.</a:t>
                      </a:r>
                      <a:endParaRPr lang="en-FI" sz="1200" b="0" dirty="0"/>
                    </a:p>
                  </a:txBody>
                  <a:tcPr/>
                </a:tc>
                <a:tc>
                  <a:txBody>
                    <a:bodyPr/>
                    <a:lstStyle/>
                    <a:p>
                      <a:pPr algn="ctr"/>
                      <a:r>
                        <a:rPr lang="en-FI" sz="1200" b="1" dirty="0"/>
                        <a:t>Unnacceptable</a:t>
                      </a:r>
                    </a:p>
                    <a:p>
                      <a:pPr algn="ctr"/>
                      <a:r>
                        <a:rPr lang="en-FI" sz="1100" b="0" dirty="0"/>
                        <a:t>No evidence shown</a:t>
                      </a:r>
                    </a:p>
                  </a:txBody>
                  <a:tcPr/>
                </a:tc>
                <a:tc>
                  <a:txBody>
                    <a:bodyPr/>
                    <a:lstStyle/>
                    <a:p>
                      <a:pPr algn="ctr"/>
                      <a:r>
                        <a:rPr lang="en-FI" sz="1300" dirty="0"/>
                        <a:t>Poor</a:t>
                      </a:r>
                    </a:p>
                    <a:p>
                      <a:pPr algn="ctr"/>
                      <a:r>
                        <a:rPr lang="en-FI" sz="1100" b="0" dirty="0"/>
                        <a:t>Only evident here and there</a:t>
                      </a:r>
                    </a:p>
                  </a:txBody>
                  <a:tcPr/>
                </a:tc>
                <a:tc>
                  <a:txBody>
                    <a:bodyPr/>
                    <a:lstStyle/>
                    <a:p>
                      <a:pPr algn="ctr"/>
                      <a:r>
                        <a:rPr lang="en-FI" sz="1300" dirty="0"/>
                        <a:t>Good</a:t>
                      </a:r>
                    </a:p>
                    <a:p>
                      <a:pPr algn="ctr"/>
                      <a:r>
                        <a:rPr lang="en-FI" sz="1100" b="0" dirty="0"/>
                        <a:t>Applied and evident in most areas</a:t>
                      </a:r>
                    </a:p>
                  </a:txBody>
                  <a:tcPr/>
                </a:tc>
                <a:tc>
                  <a:txBody>
                    <a:bodyPr/>
                    <a:lstStyle/>
                    <a:p>
                      <a:pPr algn="ctr"/>
                      <a:r>
                        <a:rPr lang="en-FI" sz="1300" dirty="0"/>
                        <a:t>Excellent</a:t>
                      </a:r>
                    </a:p>
                    <a:p>
                      <a:pPr algn="ctr"/>
                      <a:r>
                        <a:rPr lang="en-FI" sz="1100" b="0" dirty="0"/>
                        <a:t>Thoroughly evident and apply everywhere</a:t>
                      </a:r>
                    </a:p>
                  </a:txBody>
                  <a:tcPr/>
                </a:tc>
                <a:tc>
                  <a:txBody>
                    <a:bodyPr/>
                    <a:lstStyle/>
                    <a:p>
                      <a:pPr algn="ctr"/>
                      <a:r>
                        <a:rPr lang="en-FI" sz="1300" dirty="0"/>
                        <a:t>World Class</a:t>
                      </a:r>
                    </a:p>
                    <a:p>
                      <a:pPr algn="ctr"/>
                      <a:r>
                        <a:rPr lang="en-FI" sz="1100" b="0" dirty="0"/>
                        <a:t>Always looking for ways to make even more improvements</a:t>
                      </a:r>
                    </a:p>
                  </a:txBody>
                  <a:tcPr/>
                </a:tc>
                <a:extLst>
                  <a:ext uri="{0D108BD9-81ED-4DB2-BD59-A6C34878D82A}">
                    <a16:rowId xmlns:a16="http://schemas.microsoft.com/office/drawing/2014/main" val="4123510917"/>
                  </a:ext>
                </a:extLst>
              </a:tr>
              <a:tr h="504056">
                <a:tc>
                  <a:txBody>
                    <a:bodyPr/>
                    <a:lstStyle/>
                    <a:p>
                      <a:r>
                        <a:rPr lang="en-GB" sz="1200" dirty="0"/>
                        <a:t>1. 5S plans and action updates are clearly displayed and current.</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4107107266"/>
                  </a:ext>
                </a:extLst>
              </a:tr>
              <a:tr h="504056">
                <a:tc>
                  <a:txBody>
                    <a:bodyPr/>
                    <a:lstStyle/>
                    <a:p>
                      <a:r>
                        <a:rPr lang="en-GB" sz="1200" dirty="0"/>
                        <a:t>2. . Success stories are displayed and confirmed for improvement.</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431947352"/>
                  </a:ext>
                </a:extLst>
              </a:tr>
              <a:tr h="504056">
                <a:tc>
                  <a:txBody>
                    <a:bodyPr/>
                    <a:lstStyle/>
                    <a:p>
                      <a:r>
                        <a:rPr lang="en-GB" sz="1200" dirty="0"/>
                        <a:t>3. Staff 5S roles are clearly identified.</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1117333994"/>
                  </a:ext>
                </a:extLst>
              </a:tr>
              <a:tr h="504056">
                <a:tc>
                  <a:txBody>
                    <a:bodyPr/>
                    <a:lstStyle/>
                    <a:p>
                      <a:r>
                        <a:rPr lang="en-GB" sz="1200" dirty="0"/>
                        <a:t>4. Department audits and subsequent improvement plans are displayed and current.</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199016794"/>
                  </a:ext>
                </a:extLst>
              </a:tr>
              <a:tr h="504056">
                <a:tc>
                  <a:txBody>
                    <a:bodyPr/>
                    <a:lstStyle/>
                    <a:p>
                      <a:r>
                        <a:rPr lang="en-GB" sz="1200" dirty="0"/>
                        <a:t>5. Are work instructions and procedures available in the workplace regularly reviewed/kept up to date?</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3975702023"/>
                  </a:ext>
                </a:extLst>
              </a:tr>
              <a:tr h="504056">
                <a:tc>
                  <a:txBody>
                    <a:bodyPr/>
                    <a:lstStyle/>
                    <a:p>
                      <a:r>
                        <a:rPr lang="en-FI" sz="1200" dirty="0"/>
                        <a:t>6. </a:t>
                      </a:r>
                      <a:r>
                        <a:rPr lang="en-GB" sz="1200" dirty="0"/>
                        <a:t>Are display boards, activity charts, notice boards, etc. up to date and regularly checked?</a:t>
                      </a:r>
                      <a:endParaRPr lang="en-FI" sz="1200" dirty="0"/>
                    </a:p>
                  </a:txBody>
                  <a:tcPr anchor="ctr"/>
                </a:tc>
                <a:tc>
                  <a:txBody>
                    <a:bodyPr/>
                    <a:lstStyle/>
                    <a:p>
                      <a:pPr algn="ctr"/>
                      <a:r>
                        <a:rPr lang="en-FI" sz="1400" dirty="0"/>
                        <a:t>1</a:t>
                      </a:r>
                    </a:p>
                  </a:txBody>
                  <a:tcPr/>
                </a:tc>
                <a:tc>
                  <a:txBody>
                    <a:bodyPr/>
                    <a:lstStyle/>
                    <a:p>
                      <a:pPr algn="ctr"/>
                      <a:r>
                        <a:rPr lang="en-FI" sz="1400" dirty="0"/>
                        <a:t>2</a:t>
                      </a:r>
                    </a:p>
                  </a:txBody>
                  <a:tcPr/>
                </a:tc>
                <a:tc>
                  <a:txBody>
                    <a:bodyPr/>
                    <a:lstStyle/>
                    <a:p>
                      <a:pPr algn="ctr"/>
                      <a:r>
                        <a:rPr lang="en-FI" sz="1400" dirty="0"/>
                        <a:t>3</a:t>
                      </a:r>
                    </a:p>
                  </a:txBody>
                  <a:tcPr/>
                </a:tc>
                <a:tc>
                  <a:txBody>
                    <a:bodyPr/>
                    <a:lstStyle/>
                    <a:p>
                      <a:pPr algn="ctr"/>
                      <a:r>
                        <a:rPr lang="en-FI" sz="1400" dirty="0"/>
                        <a:t>4</a:t>
                      </a:r>
                    </a:p>
                  </a:txBody>
                  <a:tcPr/>
                </a:tc>
                <a:tc>
                  <a:txBody>
                    <a:bodyPr/>
                    <a:lstStyle/>
                    <a:p>
                      <a:pPr algn="ctr"/>
                      <a:r>
                        <a:rPr lang="en-FI" sz="1400" dirty="0"/>
                        <a:t>5</a:t>
                      </a:r>
                    </a:p>
                  </a:txBody>
                  <a:tcPr/>
                </a:tc>
                <a:extLst>
                  <a:ext uri="{0D108BD9-81ED-4DB2-BD59-A6C34878D82A}">
                    <a16:rowId xmlns:a16="http://schemas.microsoft.com/office/drawing/2014/main" val="2298450375"/>
                  </a:ext>
                </a:extLst>
              </a:tr>
              <a:tr h="504056">
                <a:tc>
                  <a:txBody>
                    <a:bodyPr/>
                    <a:lstStyle/>
                    <a:p>
                      <a:endParaRPr lang="en-FI" sz="1200" dirty="0"/>
                    </a:p>
                  </a:txBody>
                  <a:tcPr anchor="ct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tc>
                  <a:txBody>
                    <a:bodyPr/>
                    <a:lstStyle/>
                    <a:p>
                      <a:pPr algn="ctr"/>
                      <a:endParaRPr lang="en-FI" sz="1400" dirty="0"/>
                    </a:p>
                  </a:txBody>
                  <a:tcPr/>
                </a:tc>
                <a:extLst>
                  <a:ext uri="{0D108BD9-81ED-4DB2-BD59-A6C34878D82A}">
                    <a16:rowId xmlns:a16="http://schemas.microsoft.com/office/drawing/2014/main" val="1751050758"/>
                  </a:ext>
                </a:extLst>
              </a:tr>
            </a:tbl>
          </a:graphicData>
        </a:graphic>
      </p:graphicFrame>
      <p:sp>
        <p:nvSpPr>
          <p:cNvPr id="4" name="Rounded Rectangle 3">
            <a:extLst>
              <a:ext uri="{FF2B5EF4-FFF2-40B4-BE49-F238E27FC236}">
                <a16:creationId xmlns:a16="http://schemas.microsoft.com/office/drawing/2014/main" id="{ECE82F8C-80A0-46A2-CEEE-F2556FA45B6E}"/>
              </a:ext>
            </a:extLst>
          </p:cNvPr>
          <p:cNvSpPr/>
          <p:nvPr/>
        </p:nvSpPr>
        <p:spPr>
          <a:xfrm>
            <a:off x="8056675"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Team: </a:t>
            </a:r>
          </a:p>
        </p:txBody>
      </p:sp>
      <p:sp>
        <p:nvSpPr>
          <p:cNvPr id="5" name="Rounded Rectangle 4">
            <a:extLst>
              <a:ext uri="{FF2B5EF4-FFF2-40B4-BE49-F238E27FC236}">
                <a16:creationId xmlns:a16="http://schemas.microsoft.com/office/drawing/2014/main" id="{B82419A2-FCF3-825E-8F15-2929DC6BBB9C}"/>
              </a:ext>
            </a:extLst>
          </p:cNvPr>
          <p:cNvSpPr/>
          <p:nvPr/>
        </p:nvSpPr>
        <p:spPr>
          <a:xfrm>
            <a:off x="9978918" y="289032"/>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Date:</a:t>
            </a:r>
          </a:p>
        </p:txBody>
      </p:sp>
      <p:sp>
        <p:nvSpPr>
          <p:cNvPr id="6" name="Rounded Rectangle 5">
            <a:extLst>
              <a:ext uri="{FF2B5EF4-FFF2-40B4-BE49-F238E27FC236}">
                <a16:creationId xmlns:a16="http://schemas.microsoft.com/office/drawing/2014/main" id="{BB3DC6C5-A3AD-DD2E-A8EA-BBF08D8D64E5}"/>
              </a:ext>
            </a:extLst>
          </p:cNvPr>
          <p:cNvSpPr/>
          <p:nvPr/>
        </p:nvSpPr>
        <p:spPr>
          <a:xfrm>
            <a:off x="6008712" y="289031"/>
            <a:ext cx="1852108" cy="540215"/>
          </a:xfrm>
          <a:prstGeom prst="roundRect">
            <a:avLst>
              <a:gd name="adj" fmla="val 512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bg2">
                    <a:lumMod val="50000"/>
                  </a:schemeClr>
                </a:solidFill>
              </a:rPr>
              <a:t>Name: </a:t>
            </a:r>
          </a:p>
        </p:txBody>
      </p:sp>
      <p:sp>
        <p:nvSpPr>
          <p:cNvPr id="7" name="Text Placeholder 1">
            <a:extLst>
              <a:ext uri="{FF2B5EF4-FFF2-40B4-BE49-F238E27FC236}">
                <a16:creationId xmlns:a16="http://schemas.microsoft.com/office/drawing/2014/main" id="{D8AA1750-8A80-7A48-F4D7-28C97FDBFAA9}"/>
              </a:ext>
            </a:extLst>
          </p:cNvPr>
          <p:cNvSpPr txBox="1">
            <a:spLocks/>
          </p:cNvSpPr>
          <p:nvPr/>
        </p:nvSpPr>
        <p:spPr>
          <a:xfrm>
            <a:off x="360974" y="430777"/>
            <a:ext cx="2111043" cy="79693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cap="none" spc="0">
                <a:ln w="0"/>
                <a:solidFill>
                  <a:schemeClr val="tx1"/>
                </a:solidFill>
                <a:effectLst/>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5S Audit Form</a:t>
            </a:r>
            <a:endParaRPr lang="en-US" sz="1600" b="0" i="1" dirty="0">
              <a:solidFill>
                <a:schemeClr val="tx2">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
        <p:nvSpPr>
          <p:cNvPr id="12" name="TextBox 11">
            <a:extLst>
              <a:ext uri="{FF2B5EF4-FFF2-40B4-BE49-F238E27FC236}">
                <a16:creationId xmlns:a16="http://schemas.microsoft.com/office/drawing/2014/main" id="{6CAD7550-D4BD-62C9-4504-05BC8890B850}"/>
              </a:ext>
            </a:extLst>
          </p:cNvPr>
          <p:cNvSpPr txBox="1"/>
          <p:nvPr/>
        </p:nvSpPr>
        <p:spPr>
          <a:xfrm>
            <a:off x="4151784" y="5857507"/>
            <a:ext cx="1584176" cy="307777"/>
          </a:xfrm>
          <a:prstGeom prst="rect">
            <a:avLst/>
          </a:prstGeom>
          <a:noFill/>
        </p:spPr>
        <p:txBody>
          <a:bodyPr wrap="square" rtlCol="0">
            <a:spAutoFit/>
          </a:bodyPr>
          <a:lstStyle/>
          <a:p>
            <a:r>
              <a:rPr lang="en-FI" sz="1400" b="1" dirty="0">
                <a:solidFill>
                  <a:schemeClr val="tx2">
                    <a:lumMod val="75000"/>
                  </a:schemeClr>
                </a:solidFill>
              </a:rPr>
              <a:t>Total score:</a:t>
            </a:r>
          </a:p>
        </p:txBody>
      </p:sp>
    </p:spTree>
    <p:extLst>
      <p:ext uri="{BB962C8B-B14F-4D97-AF65-F5344CB8AC3E}">
        <p14:creationId xmlns:p14="http://schemas.microsoft.com/office/powerpoint/2010/main" val="5411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932942D-9F4A-934A-A4CD-57D2B2B44B97}"/>
              </a:ext>
            </a:extLst>
          </p:cNvPr>
          <p:cNvGraphicFramePr>
            <a:graphicFrameLocks/>
          </p:cNvGraphicFramePr>
          <p:nvPr/>
        </p:nvGraphicFramePr>
        <p:xfrm>
          <a:off x="-960784" y="928680"/>
          <a:ext cx="8369704" cy="500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E74C5ED-4771-B646-83FA-BA15B857747B}"/>
              </a:ext>
            </a:extLst>
          </p:cNvPr>
          <p:cNvSpPr txBox="1"/>
          <p:nvPr/>
        </p:nvSpPr>
        <p:spPr>
          <a:xfrm>
            <a:off x="6888088" y="697847"/>
            <a:ext cx="4708340" cy="523220"/>
          </a:xfrm>
          <a:prstGeom prst="rect">
            <a:avLst/>
          </a:prstGeom>
          <a:noFill/>
        </p:spPr>
        <p:txBody>
          <a:bodyPr wrap="none" rtlCol="0">
            <a:spAutoFit/>
          </a:bodyPr>
          <a:lstStyle/>
          <a:p>
            <a:r>
              <a:rPr lang="en-US" sz="2800" b="1" dirty="0"/>
              <a:t>The PDCA (Deming) Cycle</a:t>
            </a:r>
          </a:p>
        </p:txBody>
      </p:sp>
      <p:sp>
        <p:nvSpPr>
          <p:cNvPr id="4" name="TextBox 3">
            <a:extLst>
              <a:ext uri="{FF2B5EF4-FFF2-40B4-BE49-F238E27FC236}">
                <a16:creationId xmlns:a16="http://schemas.microsoft.com/office/drawing/2014/main" id="{703A9BF6-BE36-DC46-B95A-DF088F5EB1C8}"/>
              </a:ext>
            </a:extLst>
          </p:cNvPr>
          <p:cNvSpPr txBox="1"/>
          <p:nvPr/>
        </p:nvSpPr>
        <p:spPr>
          <a:xfrm>
            <a:off x="6888088" y="1488376"/>
            <a:ext cx="5033502"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The Deming Cycle is the simplest and most common process for CI</a:t>
            </a:r>
          </a:p>
          <a:p>
            <a:pPr marL="285750" indent="-285750">
              <a:buFont typeface="Arial" panose="020B0604020202020204" pitchFamily="34" charset="0"/>
              <a:buChar char="•"/>
            </a:pPr>
            <a:r>
              <a:rPr lang="en-US" dirty="0">
                <a:solidFill>
                  <a:schemeClr val="tx2"/>
                </a:solidFill>
              </a:rPr>
              <a:t>If you don’t know what to do, you can keep it simple and just start using this approach</a:t>
            </a:r>
          </a:p>
          <a:p>
            <a:pPr marL="285750" indent="-285750">
              <a:buFont typeface="Arial" panose="020B0604020202020204" pitchFamily="34" charset="0"/>
              <a:buChar char="•"/>
            </a:pPr>
            <a:r>
              <a:rPr lang="en-US" dirty="0">
                <a:solidFill>
                  <a:schemeClr val="tx2"/>
                </a:solidFill>
              </a:rPr>
              <a:t>The key is to just establish </a:t>
            </a:r>
            <a:r>
              <a:rPr lang="en-US" b="1" dirty="0">
                <a:solidFill>
                  <a:schemeClr val="tx2"/>
                </a:solidFill>
              </a:rPr>
              <a:t>WHAT </a:t>
            </a:r>
            <a:r>
              <a:rPr lang="en-US" dirty="0">
                <a:solidFill>
                  <a:schemeClr val="tx2"/>
                </a:solidFill>
              </a:rPr>
              <a:t>you’re looking to improve, and </a:t>
            </a:r>
            <a:r>
              <a:rPr lang="en-US" b="1" dirty="0">
                <a:solidFill>
                  <a:schemeClr val="tx2"/>
                </a:solidFill>
              </a:rPr>
              <a:t>WHY</a:t>
            </a:r>
          </a:p>
          <a:p>
            <a:pPr marL="285750" indent="-285750">
              <a:buFont typeface="Arial" panose="020B0604020202020204" pitchFamily="34" charset="0"/>
              <a:buChar char="•"/>
            </a:pPr>
            <a:r>
              <a:rPr lang="en-US" dirty="0">
                <a:solidFill>
                  <a:schemeClr val="tx2"/>
                </a:solidFill>
              </a:rPr>
              <a:t>Once these are in place, just find ways to identify as many positive improvements as you can, and then implement as many of them as you can, then rinse and repeat!</a:t>
            </a:r>
          </a:p>
          <a:p>
            <a:pPr marL="285750" indent="-28575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302668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9FC0A30-5E1E-5049-962C-CD302AA71CB7}"/>
              </a:ext>
            </a:extLst>
          </p:cNvPr>
          <p:cNvGraphicFramePr/>
          <p:nvPr>
            <p:extLst>
              <p:ext uri="{D42A27DB-BD31-4B8C-83A1-F6EECF244321}">
                <p14:modId xmlns:p14="http://schemas.microsoft.com/office/powerpoint/2010/main" val="552259646"/>
              </p:ext>
            </p:extLst>
          </p:nvPr>
        </p:nvGraphicFramePr>
        <p:xfrm>
          <a:off x="-1752872" y="341297"/>
          <a:ext cx="11017027" cy="6175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E23A3F42-5881-264F-98F5-BAC8026A6211}"/>
              </a:ext>
            </a:extLst>
          </p:cNvPr>
          <p:cNvSpPr txBox="1">
            <a:spLocks/>
          </p:cNvSpPr>
          <p:nvPr/>
        </p:nvSpPr>
        <p:spPr>
          <a:xfrm>
            <a:off x="7324939" y="328459"/>
            <a:ext cx="4871864" cy="12961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a:lstStyle>
          <a:p>
            <a:r>
              <a:rPr lang="en-US" sz="2800" dirty="0"/>
              <a:t>The Kaizen Cycle</a:t>
            </a:r>
          </a:p>
        </p:txBody>
      </p:sp>
      <p:sp>
        <p:nvSpPr>
          <p:cNvPr id="4" name="TextBox 3">
            <a:extLst>
              <a:ext uri="{FF2B5EF4-FFF2-40B4-BE49-F238E27FC236}">
                <a16:creationId xmlns:a16="http://schemas.microsoft.com/office/drawing/2014/main" id="{4F2E28B8-1EFD-1B45-9B50-61CA079C53CB}"/>
              </a:ext>
            </a:extLst>
          </p:cNvPr>
          <p:cNvSpPr txBox="1"/>
          <p:nvPr/>
        </p:nvSpPr>
        <p:spPr>
          <a:xfrm>
            <a:off x="7359340" y="1484783"/>
            <a:ext cx="4641316"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The Kaizen Cycle is an iterative process for improving an aspect of your operations, products or services</a:t>
            </a:r>
          </a:p>
          <a:p>
            <a:pPr marL="285750" indent="-285750">
              <a:buFont typeface="Arial" panose="020B0604020202020204" pitchFamily="34" charset="0"/>
              <a:buChar char="•"/>
            </a:pPr>
            <a:r>
              <a:rPr lang="en-US" dirty="0">
                <a:solidFill>
                  <a:schemeClr val="tx2"/>
                </a:solidFill>
              </a:rPr>
              <a:t>There are a couple of key points to focus on when using this process:</a:t>
            </a:r>
          </a:p>
          <a:p>
            <a:pPr marL="742950" lvl="1" indent="-285750">
              <a:buFont typeface="Courier New" panose="02070309020205020404" pitchFamily="49" charset="0"/>
              <a:buChar char="o"/>
            </a:pPr>
            <a:r>
              <a:rPr lang="en-US" sz="1600" dirty="0">
                <a:solidFill>
                  <a:schemeClr val="tx2"/>
                </a:solidFill>
              </a:rPr>
              <a:t>Involve everyone in the process</a:t>
            </a:r>
          </a:p>
          <a:p>
            <a:pPr marL="742950" lvl="1" indent="-285750">
              <a:buFont typeface="Courier New" panose="02070309020205020404" pitchFamily="49" charset="0"/>
              <a:buChar char="o"/>
            </a:pPr>
            <a:r>
              <a:rPr lang="en-US" sz="1600" dirty="0">
                <a:solidFill>
                  <a:schemeClr val="tx2"/>
                </a:solidFill>
              </a:rPr>
              <a:t>Test bigger changes at small scale before wider rollout</a:t>
            </a:r>
          </a:p>
          <a:p>
            <a:pPr marL="742950" lvl="1" indent="-285750">
              <a:buFont typeface="Courier New" panose="02070309020205020404" pitchFamily="49" charset="0"/>
              <a:buChar char="o"/>
            </a:pPr>
            <a:r>
              <a:rPr lang="en-US" sz="1600" dirty="0">
                <a:solidFill>
                  <a:schemeClr val="tx2"/>
                </a:solidFill>
              </a:rPr>
              <a:t>Standardize working practices to improve efficiency</a:t>
            </a:r>
          </a:p>
          <a:p>
            <a:pPr marL="742950" lvl="1" indent="-285750">
              <a:buFont typeface="Courier New" panose="02070309020205020404" pitchFamily="49" charset="0"/>
              <a:buChar char="o"/>
            </a:pPr>
            <a:r>
              <a:rPr lang="en-US" sz="1600" dirty="0">
                <a:solidFill>
                  <a:schemeClr val="tx2"/>
                </a:solidFill>
              </a:rPr>
              <a:t>Rinse &amp; Repeat</a:t>
            </a:r>
          </a:p>
          <a:p>
            <a:pPr marL="285750" indent="-285750">
              <a:buFont typeface="Arial" panose="020B0604020202020204" pitchFamily="34" charset="0"/>
              <a:buChar char="•"/>
            </a:pPr>
            <a:r>
              <a:rPr lang="en-US" sz="1600" dirty="0">
                <a:solidFill>
                  <a:schemeClr val="tx2"/>
                </a:solidFill>
              </a:rPr>
              <a:t>For succeeding in engaging employees, and to prioritize suggestions, a digital tool such as </a:t>
            </a:r>
            <a:r>
              <a:rPr lang="en-US" sz="1600" dirty="0">
                <a:solidFill>
                  <a:schemeClr val="tx2"/>
                </a:solidFill>
                <a:hlinkClick r:id="rId8"/>
              </a:rPr>
              <a:t>Viima </a:t>
            </a:r>
            <a:r>
              <a:rPr lang="en-US" sz="1600" dirty="0">
                <a:solidFill>
                  <a:schemeClr val="tx2"/>
                </a:solidFill>
              </a:rPr>
              <a:t>can be very helpful.</a:t>
            </a:r>
          </a:p>
        </p:txBody>
      </p:sp>
    </p:spTree>
    <p:extLst>
      <p:ext uri="{BB962C8B-B14F-4D97-AF65-F5344CB8AC3E}">
        <p14:creationId xmlns:p14="http://schemas.microsoft.com/office/powerpoint/2010/main" val="962297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61E2-4671-404F-B98D-3208DD0DA533}"/>
              </a:ext>
            </a:extLst>
          </p:cNvPr>
          <p:cNvSpPr>
            <a:spLocks noGrp="1"/>
          </p:cNvSpPr>
          <p:nvPr>
            <p:ph type="title"/>
          </p:nvPr>
        </p:nvSpPr>
        <p:spPr/>
        <p:txBody>
          <a:bodyPr/>
          <a:lstStyle/>
          <a:p>
            <a:r>
              <a:rPr lang="en-US" dirty="0"/>
              <a:t>Digital CI Tools</a:t>
            </a:r>
          </a:p>
        </p:txBody>
      </p:sp>
      <p:pic>
        <p:nvPicPr>
          <p:cNvPr id="7" name="Picture Placeholder 6">
            <a:extLst>
              <a:ext uri="{FF2B5EF4-FFF2-40B4-BE49-F238E27FC236}">
                <a16:creationId xmlns:a16="http://schemas.microsoft.com/office/drawing/2014/main" id="{86B011B2-0C56-6040-81C4-C8651BB60E5F}"/>
              </a:ext>
            </a:extLst>
          </p:cNvPr>
          <p:cNvPicPr>
            <a:picLocks noGrp="1" noChangeAspect="1"/>
          </p:cNvPicPr>
          <p:nvPr>
            <p:ph type="pic" idx="1"/>
          </p:nvPr>
        </p:nvPicPr>
        <p:blipFill rotWithShape="1">
          <a:blip r:embed="rId2"/>
          <a:srcRect l="59391" r="99"/>
          <a:stretch/>
        </p:blipFill>
        <p:spPr>
          <a:xfrm>
            <a:off x="7248128" y="0"/>
            <a:ext cx="4943872" cy="6858000"/>
          </a:xfrm>
        </p:spPr>
      </p:pic>
      <p:sp>
        <p:nvSpPr>
          <p:cNvPr id="3" name="Content Placeholder 2">
            <a:extLst>
              <a:ext uri="{FF2B5EF4-FFF2-40B4-BE49-F238E27FC236}">
                <a16:creationId xmlns:a16="http://schemas.microsoft.com/office/drawing/2014/main" id="{A2D9ABCA-9D19-AB42-8E3F-AA4330785924}"/>
              </a:ext>
            </a:extLst>
          </p:cNvPr>
          <p:cNvSpPr>
            <a:spLocks noGrp="1"/>
          </p:cNvSpPr>
          <p:nvPr>
            <p:ph type="body" sz="half" idx="2"/>
          </p:nvPr>
        </p:nvSpPr>
        <p:spPr>
          <a:xfrm>
            <a:off x="551384" y="1032527"/>
            <a:ext cx="6120680" cy="4792945"/>
          </a:xfrm>
        </p:spPr>
        <p:txBody>
          <a:bodyPr>
            <a:normAutofit fontScale="92500" lnSpcReduction="20000"/>
          </a:bodyPr>
          <a:lstStyle/>
          <a:p>
            <a:pPr marL="342900" indent="-342900">
              <a:buFont typeface="Arial" panose="020B0604020202020204" pitchFamily="34" charset="0"/>
              <a:buChar char="•"/>
            </a:pPr>
            <a:r>
              <a:rPr lang="en-US" sz="2000" dirty="0"/>
              <a:t>Using a digital CI tool, such as </a:t>
            </a:r>
            <a:r>
              <a:rPr lang="en-US" sz="2000" dirty="0">
                <a:hlinkClick r:id="rId3"/>
              </a:rPr>
              <a:t>Viima</a:t>
            </a:r>
            <a:r>
              <a:rPr lang="en-US" sz="2000" dirty="0"/>
              <a:t>, for running and managing all your CI processes has </a:t>
            </a:r>
            <a:r>
              <a:rPr lang="en-US" sz="2000" b="1" u="sng" dirty="0"/>
              <a:t>many benefits</a:t>
            </a:r>
            <a:r>
              <a:rPr lang="en-US" sz="2000" dirty="0"/>
              <a:t>, for example:</a:t>
            </a:r>
          </a:p>
          <a:p>
            <a:pPr marL="1028700" lvl="1" indent="-342900">
              <a:buFont typeface="Courier New" panose="02070309020205020404" pitchFamily="49" charset="0"/>
              <a:buChar char="o"/>
            </a:pPr>
            <a:r>
              <a:rPr lang="en-US" sz="1600" dirty="0"/>
              <a:t>Easier to engage more employees in the process</a:t>
            </a:r>
          </a:p>
          <a:p>
            <a:pPr marL="1028700" lvl="1" indent="-342900">
              <a:buFont typeface="Courier New" panose="02070309020205020404" pitchFamily="49" charset="0"/>
              <a:buChar char="o"/>
            </a:pPr>
            <a:r>
              <a:rPr lang="en-US" sz="1600" dirty="0"/>
              <a:t>Ability to collect more ideas, and with richer information (e.g. images, videos, not just text)</a:t>
            </a:r>
          </a:p>
          <a:p>
            <a:pPr marL="1028700" lvl="1" indent="-342900">
              <a:buFont typeface="Courier New" panose="02070309020205020404" pitchFamily="49" charset="0"/>
              <a:buChar char="o"/>
            </a:pPr>
            <a:r>
              <a:rPr lang="en-US" sz="1600" dirty="0"/>
              <a:t>Manage and prioritize ideas more systematically with the help of visual tools</a:t>
            </a:r>
          </a:p>
          <a:p>
            <a:pPr marL="1028700" lvl="1" indent="-342900">
              <a:buFont typeface="Courier New" panose="02070309020205020404" pitchFamily="49" charset="0"/>
              <a:buChar char="o"/>
            </a:pPr>
            <a:r>
              <a:rPr lang="en-US" sz="1600" dirty="0"/>
              <a:t>Minimized amount of manual work</a:t>
            </a:r>
          </a:p>
          <a:p>
            <a:pPr marL="1028700" lvl="1" indent="-342900">
              <a:buFont typeface="Courier New" panose="02070309020205020404" pitchFamily="49" charset="0"/>
              <a:buChar char="o"/>
            </a:pPr>
            <a:r>
              <a:rPr lang="en-US" sz="1600" dirty="0"/>
              <a:t>Increased transparency &amp; communication</a:t>
            </a:r>
          </a:p>
          <a:p>
            <a:pPr marL="1028700" lvl="1" indent="-342900">
              <a:buFont typeface="Courier New" panose="02070309020205020404" pitchFamily="49" charset="0"/>
              <a:buChar char="o"/>
            </a:pPr>
            <a:r>
              <a:rPr lang="en-US" sz="1600" dirty="0"/>
              <a:t>Analytics that tell you how you’re doing, and how you can further improve your process</a:t>
            </a:r>
          </a:p>
          <a:p>
            <a:pPr marL="1028700" lvl="1" indent="-342900">
              <a:buFont typeface="Courier New" panose="02070309020205020404" pitchFamily="49" charset="0"/>
              <a:buChar char="o"/>
            </a:pPr>
            <a:r>
              <a:rPr lang="en-US" sz="1600" dirty="0"/>
              <a:t>Ability to track the results &amp; ROI from your CI activities</a:t>
            </a:r>
          </a:p>
          <a:p>
            <a:pPr marL="342900" indent="-342900">
              <a:buFont typeface="Arial" panose="020B0604020202020204" pitchFamily="34" charset="0"/>
              <a:buChar char="•"/>
            </a:pPr>
            <a:r>
              <a:rPr lang="en-US" sz="2000" dirty="0"/>
              <a:t>Viima is completely free for unlimited users and getting started with CI takes just minutes so give it a try by </a:t>
            </a:r>
            <a:r>
              <a:rPr lang="en-US" sz="2000" dirty="0">
                <a:hlinkClick r:id="rId4"/>
              </a:rPr>
              <a:t>signing up here</a:t>
            </a:r>
            <a:r>
              <a:rPr lang="en-US" sz="2000" dirty="0"/>
              <a:t>!</a:t>
            </a:r>
          </a:p>
        </p:txBody>
      </p:sp>
      <p:sp>
        <p:nvSpPr>
          <p:cNvPr id="5" name="Picture Placeholder 4">
            <a:extLst>
              <a:ext uri="{FF2B5EF4-FFF2-40B4-BE49-F238E27FC236}">
                <a16:creationId xmlns:a16="http://schemas.microsoft.com/office/drawing/2014/main" id="{92E72274-3F0B-8248-9770-0AD9978F1D2F}"/>
              </a:ext>
            </a:extLst>
          </p:cNvPr>
          <p:cNvSpPr>
            <a:spLocks noGrp="1"/>
          </p:cNvSpPr>
          <p:nvPr>
            <p:ph type="pic" sz="quarter" idx="10"/>
          </p:nvPr>
        </p:nvSpPr>
        <p:spPr/>
      </p:sp>
    </p:spTree>
    <p:extLst>
      <p:ext uri="{BB962C8B-B14F-4D97-AF65-F5344CB8AC3E}">
        <p14:creationId xmlns:p14="http://schemas.microsoft.com/office/powerpoint/2010/main" val="425000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150" y="0"/>
            <a:ext cx="12192000" cy="6858000"/>
            <a:chOff x="-914401" y="-985837"/>
            <a:chExt cx="12193106" cy="6839404"/>
          </a:xfrm>
        </p:grpSpPr>
        <p:sp>
          <p:nvSpPr>
            <p:cNvPr id="10" name="Rectangle 9">
              <a:extLst>
                <a:ext uri="{FF2B5EF4-FFF2-40B4-BE49-F238E27FC236}">
                  <a16:creationId xmlns:a16="http://schemas.microsoft.com/office/drawing/2014/main" id="{90702592-748E-49F5-9A29-CB2C0307555D}"/>
                </a:ext>
              </a:extLst>
            </p:cNvPr>
            <p:cNvSpPr/>
            <p:nvPr/>
          </p:nvSpPr>
          <p:spPr>
            <a:xfrm>
              <a:off x="8233753" y="-969296"/>
              <a:ext cx="3044952" cy="6822863"/>
            </a:xfrm>
            <a:prstGeom prst="rect">
              <a:avLst/>
            </a:prstGeom>
            <a:solidFill>
              <a:schemeClr val="accent2">
                <a:alpha val="30000"/>
              </a:schemeClr>
            </a:solidFill>
            <a:ln>
              <a:solidFill>
                <a:schemeClr val="accent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18A50DEA-D71A-42EF-9060-64A40D8CEBE2}"/>
                </a:ext>
              </a:extLst>
            </p:cNvPr>
            <p:cNvSpPr/>
            <p:nvPr/>
          </p:nvSpPr>
          <p:spPr>
            <a:xfrm>
              <a:off x="5181655" y="-985836"/>
              <a:ext cx="3044952" cy="6829428"/>
            </a:xfrm>
            <a:prstGeom prst="rect">
              <a:avLst/>
            </a:prstGeom>
            <a:solidFill>
              <a:schemeClr val="accent3">
                <a:lumMod val="40000"/>
                <a:lumOff val="60000"/>
                <a:alpha val="5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A8BBCC34-85EA-4D8E-8BB7-31881BA6F334}"/>
                </a:ext>
              </a:extLst>
            </p:cNvPr>
            <p:cNvSpPr/>
            <p:nvPr/>
          </p:nvSpPr>
          <p:spPr>
            <a:xfrm>
              <a:off x="-914401" y="2414778"/>
              <a:ext cx="3044952" cy="3417739"/>
            </a:xfrm>
            <a:prstGeom prst="rect">
              <a:avLst/>
            </a:prstGeom>
            <a:solidFill>
              <a:srgbClr val="7030A0">
                <a:alpha val="30000"/>
              </a:srgbClr>
            </a:solidFill>
            <a:ln>
              <a:solidFill>
                <a:schemeClr val="tx1">
                  <a:lumMod val="60000"/>
                  <a:lumOff val="4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60383D3F-11D6-461F-BB3F-9BADD92DF8E3}"/>
                </a:ext>
              </a:extLst>
            </p:cNvPr>
            <p:cNvSpPr/>
            <p:nvPr/>
          </p:nvSpPr>
          <p:spPr>
            <a:xfrm>
              <a:off x="2134419" y="-972442"/>
              <a:ext cx="3044952" cy="3399331"/>
            </a:xfrm>
            <a:prstGeom prst="rect">
              <a:avLst/>
            </a:prstGeom>
            <a:solidFill>
              <a:schemeClr val="accent6">
                <a:alpha val="30000"/>
              </a:schemeClr>
            </a:solidFill>
            <a:ln>
              <a:solidFill>
                <a:schemeClr val="accent6">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40">
              <a:extLst>
                <a:ext uri="{FF2B5EF4-FFF2-40B4-BE49-F238E27FC236}">
                  <a16:creationId xmlns:a16="http://schemas.microsoft.com/office/drawing/2014/main" id="{C24D72C3-7DFF-4E52-9BD1-301046566ED1}"/>
                </a:ext>
              </a:extLst>
            </p:cNvPr>
            <p:cNvSpPr/>
            <p:nvPr/>
          </p:nvSpPr>
          <p:spPr>
            <a:xfrm>
              <a:off x="2132161" y="2422127"/>
              <a:ext cx="3049016" cy="3405717"/>
            </a:xfrm>
            <a:prstGeom prst="rect">
              <a:avLst/>
            </a:prstGeom>
            <a:solidFill>
              <a:schemeClr val="accent4">
                <a:alpha val="3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1EF0A5BC-952D-4F50-874D-FCCCE4451F4B}"/>
                </a:ext>
              </a:extLst>
            </p:cNvPr>
            <p:cNvSpPr/>
            <p:nvPr/>
          </p:nvSpPr>
          <p:spPr>
            <a:xfrm>
              <a:off x="-913923" y="-972457"/>
              <a:ext cx="3044952" cy="3387235"/>
            </a:xfrm>
            <a:prstGeom prst="rect">
              <a:avLst/>
            </a:prstGeom>
            <a:solidFill>
              <a:schemeClr val="accent1">
                <a:alpha val="3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6366D6E0-4A9A-47B5-B7AD-975917C6D586}"/>
                </a:ext>
              </a:extLst>
            </p:cNvPr>
            <p:cNvCxnSpPr>
              <a:cxnSpLocks/>
            </p:cNvCxnSpPr>
            <p:nvPr/>
          </p:nvCxnSpPr>
          <p:spPr>
            <a:xfrm flipH="1">
              <a:off x="2131029" y="-977685"/>
              <a:ext cx="1985" cy="33877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Rounded Corners 96">
              <a:extLst>
                <a:ext uri="{FF2B5EF4-FFF2-40B4-BE49-F238E27FC236}">
                  <a16:creationId xmlns:a16="http://schemas.microsoft.com/office/drawing/2014/main" id="{19154FC1-1563-4A74-A918-96890D03A34D}"/>
                </a:ext>
              </a:extLst>
            </p:cNvPr>
            <p:cNvSpPr/>
            <p:nvPr/>
          </p:nvSpPr>
          <p:spPr>
            <a:xfrm>
              <a:off x="8482629" y="-305278"/>
              <a:ext cx="2545034" cy="5049034"/>
            </a:xfrm>
            <a:prstGeom prst="roundRect">
              <a:avLst/>
            </a:prstGeom>
            <a:solidFill>
              <a:schemeClr val="accent1">
                <a:alpha val="0"/>
              </a:schemeClr>
            </a:solidFill>
            <a:ln w="25400">
              <a:solidFill>
                <a:schemeClr val="bg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6" name="Straight Connector 15">
              <a:extLst>
                <a:ext uri="{FF2B5EF4-FFF2-40B4-BE49-F238E27FC236}">
                  <a16:creationId xmlns:a16="http://schemas.microsoft.com/office/drawing/2014/main" id="{0AC1C636-FEB9-4935-B037-D2D69E69885E}"/>
                </a:ext>
              </a:extLst>
            </p:cNvPr>
            <p:cNvCxnSpPr>
              <a:cxnSpLocks/>
            </p:cNvCxnSpPr>
            <p:nvPr/>
          </p:nvCxnSpPr>
          <p:spPr>
            <a:xfrm flipH="1">
              <a:off x="8226607" y="-985837"/>
              <a:ext cx="7146" cy="68141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phic 13" descr="Trophy">
              <a:extLst>
                <a:ext uri="{FF2B5EF4-FFF2-40B4-BE49-F238E27FC236}">
                  <a16:creationId xmlns:a16="http://schemas.microsoft.com/office/drawing/2014/main" id="{A51E807C-3011-43AA-A411-420C0081F1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117" y="2592760"/>
              <a:ext cx="365760" cy="364735"/>
            </a:xfrm>
            <a:prstGeom prst="rect">
              <a:avLst/>
            </a:prstGeom>
          </p:spPr>
        </p:pic>
        <p:sp>
          <p:nvSpPr>
            <p:cNvPr id="18" name="TextBox 17">
              <a:extLst>
                <a:ext uri="{FF2B5EF4-FFF2-40B4-BE49-F238E27FC236}">
                  <a16:creationId xmlns:a16="http://schemas.microsoft.com/office/drawing/2014/main" id="{8399B810-DB1F-49D6-829C-9118B89EDD1B}"/>
                </a:ext>
              </a:extLst>
            </p:cNvPr>
            <p:cNvSpPr txBox="1"/>
            <p:nvPr/>
          </p:nvSpPr>
          <p:spPr>
            <a:xfrm>
              <a:off x="4148" y="-781817"/>
              <a:ext cx="720069" cy="307777"/>
            </a:xfrm>
            <a:prstGeom prst="rect">
              <a:avLst/>
            </a:prstGeom>
            <a:noFill/>
          </p:spPr>
          <p:txBody>
            <a:bodyPr wrap="none" rtlCol="0">
              <a:spAutoFit/>
            </a:bodyPr>
            <a:lstStyle/>
            <a:p>
              <a:r>
                <a:rPr lang="en-US" sz="1400" b="1" dirty="0"/>
                <a:t>THEME</a:t>
              </a:r>
            </a:p>
          </p:txBody>
        </p:sp>
        <p:sp>
          <p:nvSpPr>
            <p:cNvPr id="19" name="TextBox 18">
              <a:extLst>
                <a:ext uri="{FF2B5EF4-FFF2-40B4-BE49-F238E27FC236}">
                  <a16:creationId xmlns:a16="http://schemas.microsoft.com/office/drawing/2014/main" id="{1B3E0D44-3BC0-4087-81B8-1B0CBEA0A094}"/>
                </a:ext>
              </a:extLst>
            </p:cNvPr>
            <p:cNvSpPr txBox="1"/>
            <p:nvPr/>
          </p:nvSpPr>
          <p:spPr>
            <a:xfrm>
              <a:off x="4148" y="2627562"/>
              <a:ext cx="687304" cy="307777"/>
            </a:xfrm>
            <a:prstGeom prst="rect">
              <a:avLst/>
            </a:prstGeom>
            <a:noFill/>
          </p:spPr>
          <p:txBody>
            <a:bodyPr wrap="none" rtlCol="0">
              <a:spAutoFit/>
            </a:bodyPr>
            <a:lstStyle/>
            <a:p>
              <a:r>
                <a:rPr lang="en-US" sz="1400" b="1" dirty="0"/>
                <a:t>GOALS</a:t>
              </a:r>
            </a:p>
          </p:txBody>
        </p:sp>
        <p:sp>
          <p:nvSpPr>
            <p:cNvPr id="22" name="TextBox 21">
              <a:extLst>
                <a:ext uri="{FF2B5EF4-FFF2-40B4-BE49-F238E27FC236}">
                  <a16:creationId xmlns:a16="http://schemas.microsoft.com/office/drawing/2014/main" id="{C66E2370-DD4C-47E9-BD9D-B960E06E16C7}"/>
                </a:ext>
              </a:extLst>
            </p:cNvPr>
            <p:cNvSpPr txBox="1"/>
            <p:nvPr/>
          </p:nvSpPr>
          <p:spPr>
            <a:xfrm>
              <a:off x="8848549" y="-898520"/>
              <a:ext cx="1088667" cy="521801"/>
            </a:xfrm>
            <a:prstGeom prst="rect">
              <a:avLst/>
            </a:prstGeom>
            <a:noFill/>
          </p:spPr>
          <p:txBody>
            <a:bodyPr wrap="none" rtlCol="0">
              <a:spAutoFit/>
            </a:bodyPr>
            <a:lstStyle/>
            <a:p>
              <a:r>
                <a:rPr lang="en-US" sz="1400" b="1" dirty="0"/>
                <a:t>RESULTS &amp;</a:t>
              </a:r>
            </a:p>
            <a:p>
              <a:r>
                <a:rPr lang="en-US" sz="1400" b="1" dirty="0"/>
                <a:t>REFLECTION</a:t>
              </a:r>
            </a:p>
          </p:txBody>
        </p:sp>
        <p:pic>
          <p:nvPicPr>
            <p:cNvPr id="24" name="Graphic 23" descr="Meeting">
              <a:extLst>
                <a:ext uri="{FF2B5EF4-FFF2-40B4-BE49-F238E27FC236}">
                  <a16:creationId xmlns:a16="http://schemas.microsoft.com/office/drawing/2014/main" id="{412733E5-0962-4AF9-A75E-B84EEEEBE9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5847" y="-869363"/>
              <a:ext cx="457200" cy="455919"/>
            </a:xfrm>
            <a:prstGeom prst="rect">
              <a:avLst/>
            </a:prstGeom>
          </p:spPr>
        </p:pic>
        <p:sp>
          <p:nvSpPr>
            <p:cNvPr id="27" name="TextBox 26">
              <a:extLst>
                <a:ext uri="{FF2B5EF4-FFF2-40B4-BE49-F238E27FC236}">
                  <a16:creationId xmlns:a16="http://schemas.microsoft.com/office/drawing/2014/main" id="{18AB331D-D72E-4731-BD0C-29CB88E48D65}"/>
                </a:ext>
              </a:extLst>
            </p:cNvPr>
            <p:cNvSpPr txBox="1"/>
            <p:nvPr/>
          </p:nvSpPr>
          <p:spPr>
            <a:xfrm>
              <a:off x="-454460" y="1516842"/>
              <a:ext cx="2876991" cy="368331"/>
            </a:xfrm>
            <a:prstGeom prst="rect">
              <a:avLst/>
            </a:prstGeom>
            <a:noFill/>
          </p:spPr>
          <p:txBody>
            <a:bodyPr wrap="square" rtlCol="0">
              <a:spAutoFit/>
            </a:bodyPr>
            <a:lstStyle/>
            <a:p>
              <a:r>
                <a:rPr lang="en-US" sz="900" b="1" dirty="0">
                  <a:solidFill>
                    <a:schemeClr val="tx2"/>
                  </a:solidFill>
                </a:rPr>
                <a:t>Write down which problem or opportunity you’re looking to improve upon, and </a:t>
              </a:r>
              <a:r>
                <a:rPr lang="en-US" sz="900" b="1" u="sng" dirty="0">
                  <a:solidFill>
                    <a:schemeClr val="tx2"/>
                  </a:solidFill>
                </a:rPr>
                <a:t>why</a:t>
              </a:r>
              <a:r>
                <a:rPr lang="en-US" sz="900" b="1" dirty="0">
                  <a:solidFill>
                    <a:schemeClr val="tx2"/>
                  </a:solidFill>
                </a:rPr>
                <a:t>.</a:t>
              </a:r>
            </a:p>
          </p:txBody>
        </p:sp>
        <p:sp>
          <p:nvSpPr>
            <p:cNvPr id="29" name="TextBox 28">
              <a:extLst>
                <a:ext uri="{FF2B5EF4-FFF2-40B4-BE49-F238E27FC236}">
                  <a16:creationId xmlns:a16="http://schemas.microsoft.com/office/drawing/2014/main" id="{1819103D-2F04-41F8-A461-7B3D78FA99DA}"/>
                </a:ext>
              </a:extLst>
            </p:cNvPr>
            <p:cNvSpPr txBox="1"/>
            <p:nvPr/>
          </p:nvSpPr>
          <p:spPr>
            <a:xfrm>
              <a:off x="-454460" y="1908721"/>
              <a:ext cx="2576746" cy="506454"/>
            </a:xfrm>
            <a:prstGeom prst="rect">
              <a:avLst/>
            </a:prstGeom>
            <a:noFill/>
          </p:spPr>
          <p:txBody>
            <a:bodyPr wrap="square" rtlCol="0">
              <a:spAutoFit/>
            </a:bodyPr>
            <a:lstStyle/>
            <a:p>
              <a:r>
                <a:rPr lang="en-US" sz="900" b="1" dirty="0">
                  <a:solidFill>
                    <a:schemeClr val="tx2"/>
                  </a:solidFill>
                </a:rPr>
                <a:t>Ideally your theme should be well-aligned with your organization’s strategic goals.</a:t>
              </a:r>
            </a:p>
          </p:txBody>
        </p:sp>
        <p:sp>
          <p:nvSpPr>
            <p:cNvPr id="30" name="TextBox 29">
              <a:extLst>
                <a:ext uri="{FF2B5EF4-FFF2-40B4-BE49-F238E27FC236}">
                  <a16:creationId xmlns:a16="http://schemas.microsoft.com/office/drawing/2014/main" id="{38EF4BD3-3304-465D-A2F4-CE209930C621}"/>
                </a:ext>
              </a:extLst>
            </p:cNvPr>
            <p:cNvSpPr txBox="1"/>
            <p:nvPr/>
          </p:nvSpPr>
          <p:spPr>
            <a:xfrm>
              <a:off x="-454460" y="4897260"/>
              <a:ext cx="2876991" cy="368331"/>
            </a:xfrm>
            <a:prstGeom prst="rect">
              <a:avLst/>
            </a:prstGeom>
            <a:noFill/>
          </p:spPr>
          <p:txBody>
            <a:bodyPr wrap="square" rtlCol="0">
              <a:spAutoFit/>
            </a:bodyPr>
            <a:lstStyle/>
            <a:p>
              <a:r>
                <a:rPr lang="en-US" sz="900" b="1" dirty="0">
                  <a:solidFill>
                    <a:schemeClr val="tx2"/>
                  </a:solidFill>
                </a:rPr>
                <a:t>Set a (measurable) goal or goals</a:t>
              </a:r>
            </a:p>
            <a:p>
              <a:r>
                <a:rPr lang="en-US" sz="900" b="1" dirty="0">
                  <a:solidFill>
                    <a:schemeClr val="tx2"/>
                  </a:solidFill>
                </a:rPr>
                <a:t>around your chosen theme</a:t>
              </a:r>
            </a:p>
          </p:txBody>
        </p:sp>
        <p:sp>
          <p:nvSpPr>
            <p:cNvPr id="31" name="TextBox 30">
              <a:extLst>
                <a:ext uri="{FF2B5EF4-FFF2-40B4-BE49-F238E27FC236}">
                  <a16:creationId xmlns:a16="http://schemas.microsoft.com/office/drawing/2014/main" id="{F42BFCCD-3B6A-4566-98F4-7C3700D845E0}"/>
                </a:ext>
              </a:extLst>
            </p:cNvPr>
            <p:cNvSpPr txBox="1"/>
            <p:nvPr/>
          </p:nvSpPr>
          <p:spPr>
            <a:xfrm>
              <a:off x="-454460" y="5329696"/>
              <a:ext cx="2504036" cy="368331"/>
            </a:xfrm>
            <a:prstGeom prst="rect">
              <a:avLst/>
            </a:prstGeom>
            <a:noFill/>
          </p:spPr>
          <p:txBody>
            <a:bodyPr wrap="square" rtlCol="0">
              <a:spAutoFit/>
            </a:bodyPr>
            <a:lstStyle/>
            <a:p>
              <a:r>
                <a:rPr lang="en-US" sz="900" b="1" dirty="0">
                  <a:solidFill>
                    <a:schemeClr val="tx2"/>
                  </a:solidFill>
                </a:rPr>
                <a:t>Are they challenging but achievable? Do you have the resources to realize them?</a:t>
              </a:r>
            </a:p>
          </p:txBody>
        </p:sp>
        <p:sp>
          <p:nvSpPr>
            <p:cNvPr id="33" name="TextBox 32">
              <a:extLst>
                <a:ext uri="{FF2B5EF4-FFF2-40B4-BE49-F238E27FC236}">
                  <a16:creationId xmlns:a16="http://schemas.microsoft.com/office/drawing/2014/main" id="{6ABFB1C1-1384-438A-A259-661DCAF241B9}"/>
                </a:ext>
              </a:extLst>
            </p:cNvPr>
            <p:cNvSpPr txBox="1"/>
            <p:nvPr/>
          </p:nvSpPr>
          <p:spPr>
            <a:xfrm>
              <a:off x="5528851" y="-783232"/>
              <a:ext cx="1507144" cy="307777"/>
            </a:xfrm>
            <a:prstGeom prst="rect">
              <a:avLst/>
            </a:prstGeom>
            <a:noFill/>
          </p:spPr>
          <p:txBody>
            <a:bodyPr wrap="none" rtlCol="0">
              <a:spAutoFit/>
            </a:bodyPr>
            <a:lstStyle/>
            <a:p>
              <a:r>
                <a:rPr lang="en-US" sz="1400" b="1" dirty="0"/>
                <a:t>RESPONSIBILITIES</a:t>
              </a:r>
            </a:p>
          </p:txBody>
        </p:sp>
        <p:sp>
          <p:nvSpPr>
            <p:cNvPr id="34" name="TextBox 33">
              <a:extLst>
                <a:ext uri="{FF2B5EF4-FFF2-40B4-BE49-F238E27FC236}">
                  <a16:creationId xmlns:a16="http://schemas.microsoft.com/office/drawing/2014/main" id="{F274B867-F999-4D97-B3A5-223AB8AA8956}"/>
                </a:ext>
              </a:extLst>
            </p:cNvPr>
            <p:cNvSpPr txBox="1"/>
            <p:nvPr/>
          </p:nvSpPr>
          <p:spPr>
            <a:xfrm>
              <a:off x="2904171" y="-791911"/>
              <a:ext cx="959045" cy="307777"/>
            </a:xfrm>
            <a:prstGeom prst="rect">
              <a:avLst/>
            </a:prstGeom>
            <a:noFill/>
          </p:spPr>
          <p:txBody>
            <a:bodyPr wrap="none" rtlCol="0">
              <a:spAutoFit/>
            </a:bodyPr>
            <a:lstStyle/>
            <a:p>
              <a:r>
                <a:rPr lang="en-US" sz="1400" b="1" dirty="0"/>
                <a:t>AUDIENCE</a:t>
              </a:r>
            </a:p>
          </p:txBody>
        </p:sp>
        <p:sp>
          <p:nvSpPr>
            <p:cNvPr id="35" name="TextBox 34">
              <a:extLst>
                <a:ext uri="{FF2B5EF4-FFF2-40B4-BE49-F238E27FC236}">
                  <a16:creationId xmlns:a16="http://schemas.microsoft.com/office/drawing/2014/main" id="{E44269E7-4AF2-4878-8CB5-90BC01C817AC}"/>
                </a:ext>
              </a:extLst>
            </p:cNvPr>
            <p:cNvSpPr txBox="1"/>
            <p:nvPr/>
          </p:nvSpPr>
          <p:spPr>
            <a:xfrm>
              <a:off x="3084470" y="2621239"/>
              <a:ext cx="566181" cy="307777"/>
            </a:xfrm>
            <a:prstGeom prst="rect">
              <a:avLst/>
            </a:prstGeom>
            <a:noFill/>
          </p:spPr>
          <p:txBody>
            <a:bodyPr wrap="none" rtlCol="0">
              <a:spAutoFit/>
            </a:bodyPr>
            <a:lstStyle/>
            <a:p>
              <a:r>
                <a:rPr lang="en-US" sz="1400" b="1" dirty="0"/>
                <a:t>TIME</a:t>
              </a:r>
            </a:p>
          </p:txBody>
        </p:sp>
        <p:cxnSp>
          <p:nvCxnSpPr>
            <p:cNvPr id="37" name="Straight Connector 36">
              <a:extLst>
                <a:ext uri="{FF2B5EF4-FFF2-40B4-BE49-F238E27FC236}">
                  <a16:creationId xmlns:a16="http://schemas.microsoft.com/office/drawing/2014/main" id="{DC1B3D4F-DEE1-48D8-8CD6-86FEE162BBD4}"/>
                </a:ext>
              </a:extLst>
            </p:cNvPr>
            <p:cNvCxnSpPr>
              <a:cxnSpLocks/>
            </p:cNvCxnSpPr>
            <p:nvPr/>
          </p:nvCxnSpPr>
          <p:spPr>
            <a:xfrm>
              <a:off x="2131029" y="2420063"/>
              <a:ext cx="1985" cy="34211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8D6B55-08B3-4594-9097-C13D2019E415}"/>
                </a:ext>
              </a:extLst>
            </p:cNvPr>
            <p:cNvCxnSpPr>
              <a:cxnSpLocks/>
            </p:cNvCxnSpPr>
            <p:nvPr/>
          </p:nvCxnSpPr>
          <p:spPr>
            <a:xfrm flipH="1">
              <a:off x="5186402" y="2418000"/>
              <a:ext cx="3396" cy="34256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51EAD2-37D7-4131-90CD-689443862353}"/>
                </a:ext>
              </a:extLst>
            </p:cNvPr>
            <p:cNvCxnSpPr>
              <a:cxnSpLocks/>
            </p:cNvCxnSpPr>
            <p:nvPr/>
          </p:nvCxnSpPr>
          <p:spPr>
            <a:xfrm>
              <a:off x="5186402" y="-975304"/>
              <a:ext cx="3646" cy="33974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Graphic 51" descr="Pencil">
              <a:extLst>
                <a:ext uri="{FF2B5EF4-FFF2-40B4-BE49-F238E27FC236}">
                  <a16:creationId xmlns:a16="http://schemas.microsoft.com/office/drawing/2014/main" id="{C555DD1B-27ED-433F-841E-7D11BD6EA9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671" y="1567019"/>
              <a:ext cx="266522" cy="265775"/>
            </a:xfrm>
            <a:prstGeom prst="rect">
              <a:avLst/>
            </a:prstGeom>
          </p:spPr>
        </p:pic>
        <p:pic>
          <p:nvPicPr>
            <p:cNvPr id="56" name="Graphic 55" descr="Help">
              <a:extLst>
                <a:ext uri="{FF2B5EF4-FFF2-40B4-BE49-F238E27FC236}">
                  <a16:creationId xmlns:a16="http://schemas.microsoft.com/office/drawing/2014/main" id="{72509F76-1868-4C93-A50D-D88DEE269E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0671" y="1984398"/>
              <a:ext cx="265176" cy="264433"/>
            </a:xfrm>
            <a:prstGeom prst="rect">
              <a:avLst/>
            </a:prstGeom>
          </p:spPr>
        </p:pic>
        <p:pic>
          <p:nvPicPr>
            <p:cNvPr id="58" name="Graphic 57" descr="Palette">
              <a:extLst>
                <a:ext uri="{FF2B5EF4-FFF2-40B4-BE49-F238E27FC236}">
                  <a16:creationId xmlns:a16="http://schemas.microsoft.com/office/drawing/2014/main" id="{DC54B2B8-6E17-4F95-94B9-50DF61041A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9848" y="-859838"/>
              <a:ext cx="457200" cy="455919"/>
            </a:xfrm>
            <a:prstGeom prst="rect">
              <a:avLst/>
            </a:prstGeom>
          </p:spPr>
        </p:pic>
        <p:pic>
          <p:nvPicPr>
            <p:cNvPr id="60" name="Graphic 59" descr="Pencil">
              <a:extLst>
                <a:ext uri="{FF2B5EF4-FFF2-40B4-BE49-F238E27FC236}">
                  <a16:creationId xmlns:a16="http://schemas.microsoft.com/office/drawing/2014/main" id="{303218F3-2A12-4939-84A7-D2A366FABB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671" y="4984473"/>
              <a:ext cx="266522" cy="265775"/>
            </a:xfrm>
            <a:prstGeom prst="rect">
              <a:avLst/>
            </a:prstGeom>
          </p:spPr>
        </p:pic>
        <p:pic>
          <p:nvPicPr>
            <p:cNvPr id="61" name="Graphic 60" descr="Help">
              <a:extLst>
                <a:ext uri="{FF2B5EF4-FFF2-40B4-BE49-F238E27FC236}">
                  <a16:creationId xmlns:a16="http://schemas.microsoft.com/office/drawing/2014/main" id="{C0EEB4DC-A1AF-4554-AF24-33ADF6F62B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0671" y="5401852"/>
              <a:ext cx="265176" cy="264433"/>
            </a:xfrm>
            <a:prstGeom prst="rect">
              <a:avLst/>
            </a:prstGeom>
          </p:spPr>
        </p:pic>
        <p:sp>
          <p:nvSpPr>
            <p:cNvPr id="64" name="TextBox 63">
              <a:extLst>
                <a:ext uri="{FF2B5EF4-FFF2-40B4-BE49-F238E27FC236}">
                  <a16:creationId xmlns:a16="http://schemas.microsoft.com/office/drawing/2014/main" id="{9714A641-F51D-4762-96AF-48DC42138632}"/>
                </a:ext>
              </a:extLst>
            </p:cNvPr>
            <p:cNvSpPr txBox="1"/>
            <p:nvPr/>
          </p:nvSpPr>
          <p:spPr>
            <a:xfrm>
              <a:off x="2595271" y="1522969"/>
              <a:ext cx="2561193" cy="368331"/>
            </a:xfrm>
            <a:prstGeom prst="rect">
              <a:avLst/>
            </a:prstGeom>
            <a:noFill/>
          </p:spPr>
          <p:txBody>
            <a:bodyPr wrap="square" rtlCol="0">
              <a:spAutoFit/>
            </a:bodyPr>
            <a:lstStyle/>
            <a:p>
              <a:r>
                <a:rPr lang="en-US" sz="900" b="1" dirty="0">
                  <a:solidFill>
                    <a:schemeClr val="tx2"/>
                  </a:solidFill>
                </a:rPr>
                <a:t>Write down who you’re looking to engage and via which channels.</a:t>
              </a:r>
            </a:p>
          </p:txBody>
        </p:sp>
        <p:sp>
          <p:nvSpPr>
            <p:cNvPr id="65" name="TextBox 64">
              <a:extLst>
                <a:ext uri="{FF2B5EF4-FFF2-40B4-BE49-F238E27FC236}">
                  <a16:creationId xmlns:a16="http://schemas.microsoft.com/office/drawing/2014/main" id="{3D5BEB7E-6F39-4D52-8853-003BB6F870E9}"/>
                </a:ext>
              </a:extLst>
            </p:cNvPr>
            <p:cNvSpPr txBox="1"/>
            <p:nvPr/>
          </p:nvSpPr>
          <p:spPr>
            <a:xfrm>
              <a:off x="2595271" y="1935670"/>
              <a:ext cx="2576746" cy="506454"/>
            </a:xfrm>
            <a:prstGeom prst="rect">
              <a:avLst/>
            </a:prstGeom>
            <a:noFill/>
          </p:spPr>
          <p:txBody>
            <a:bodyPr wrap="square" rtlCol="0">
              <a:spAutoFit/>
            </a:bodyPr>
            <a:lstStyle/>
            <a:p>
              <a:r>
                <a:rPr lang="en-US" sz="900" b="1" dirty="0">
                  <a:solidFill>
                    <a:schemeClr val="tx2"/>
                  </a:solidFill>
                </a:rPr>
                <a:t>Who are the most relevant people for this theme and who do you motivate them?</a:t>
              </a:r>
            </a:p>
          </p:txBody>
        </p:sp>
        <p:pic>
          <p:nvPicPr>
            <p:cNvPr id="66" name="Graphic 65" descr="Pencil">
              <a:extLst>
                <a:ext uri="{FF2B5EF4-FFF2-40B4-BE49-F238E27FC236}">
                  <a16:creationId xmlns:a16="http://schemas.microsoft.com/office/drawing/2014/main" id="{7BCAC9B3-C27D-4EF1-9413-8C0868B37A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69060" y="1567019"/>
              <a:ext cx="266522" cy="265775"/>
            </a:xfrm>
            <a:prstGeom prst="rect">
              <a:avLst/>
            </a:prstGeom>
          </p:spPr>
        </p:pic>
        <p:pic>
          <p:nvPicPr>
            <p:cNvPr id="67" name="Graphic 66" descr="Help">
              <a:extLst>
                <a:ext uri="{FF2B5EF4-FFF2-40B4-BE49-F238E27FC236}">
                  <a16:creationId xmlns:a16="http://schemas.microsoft.com/office/drawing/2014/main" id="{D01459CF-1FBE-4DD9-A301-8B7ADEE138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9060" y="1984398"/>
              <a:ext cx="265176" cy="264433"/>
            </a:xfrm>
            <a:prstGeom prst="rect">
              <a:avLst/>
            </a:prstGeom>
          </p:spPr>
        </p:pic>
        <p:pic>
          <p:nvPicPr>
            <p:cNvPr id="69" name="Graphic 68" descr="Stopwatch">
              <a:extLst>
                <a:ext uri="{FF2B5EF4-FFF2-40B4-BE49-F238E27FC236}">
                  <a16:creationId xmlns:a16="http://schemas.microsoft.com/office/drawing/2014/main" id="{BB7E9058-81F5-407D-8C36-11A61A3653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33572" y="2539597"/>
              <a:ext cx="457200" cy="455919"/>
            </a:xfrm>
            <a:prstGeom prst="rect">
              <a:avLst/>
            </a:prstGeom>
          </p:spPr>
        </p:pic>
        <p:sp>
          <p:nvSpPr>
            <p:cNvPr id="73" name="TextBox 72">
              <a:extLst>
                <a:ext uri="{FF2B5EF4-FFF2-40B4-BE49-F238E27FC236}">
                  <a16:creationId xmlns:a16="http://schemas.microsoft.com/office/drawing/2014/main" id="{4828C570-58E3-4BD1-829A-7F23E0B1E44D}"/>
                </a:ext>
              </a:extLst>
            </p:cNvPr>
            <p:cNvSpPr txBox="1"/>
            <p:nvPr/>
          </p:nvSpPr>
          <p:spPr>
            <a:xfrm>
              <a:off x="2476093" y="4897260"/>
              <a:ext cx="2727758" cy="506454"/>
            </a:xfrm>
            <a:prstGeom prst="rect">
              <a:avLst/>
            </a:prstGeom>
            <a:noFill/>
          </p:spPr>
          <p:txBody>
            <a:bodyPr wrap="square" rtlCol="0">
              <a:spAutoFit/>
            </a:bodyPr>
            <a:lstStyle/>
            <a:p>
              <a:r>
                <a:rPr lang="en-US" sz="900" b="1" dirty="0">
                  <a:solidFill>
                    <a:schemeClr val="tx2"/>
                  </a:solidFill>
                </a:rPr>
                <a:t>Is this is a campaign or a continuous process? Write down your timeline + important dates.</a:t>
              </a:r>
            </a:p>
          </p:txBody>
        </p:sp>
        <p:sp>
          <p:nvSpPr>
            <p:cNvPr id="74" name="TextBox 73">
              <a:extLst>
                <a:ext uri="{FF2B5EF4-FFF2-40B4-BE49-F238E27FC236}">
                  <a16:creationId xmlns:a16="http://schemas.microsoft.com/office/drawing/2014/main" id="{988E4CBE-3D95-4512-9B25-B388C40DD3AE}"/>
                </a:ext>
              </a:extLst>
            </p:cNvPr>
            <p:cNvSpPr txBox="1"/>
            <p:nvPr/>
          </p:nvSpPr>
          <p:spPr>
            <a:xfrm>
              <a:off x="2531762" y="5396084"/>
              <a:ext cx="2727758" cy="368331"/>
            </a:xfrm>
            <a:prstGeom prst="rect">
              <a:avLst/>
            </a:prstGeom>
            <a:noFill/>
          </p:spPr>
          <p:txBody>
            <a:bodyPr wrap="square" rtlCol="0">
              <a:spAutoFit/>
            </a:bodyPr>
            <a:lstStyle/>
            <a:p>
              <a:r>
                <a:rPr lang="en-US" sz="900" b="1" dirty="0">
                  <a:solidFill>
                    <a:schemeClr val="tx2"/>
                  </a:solidFill>
                </a:rPr>
                <a:t>When are you launching? How often do you make decisions on ideas? Arranging events?</a:t>
              </a:r>
            </a:p>
          </p:txBody>
        </p:sp>
        <p:pic>
          <p:nvPicPr>
            <p:cNvPr id="76" name="Graphic 75" descr="Pencil">
              <a:extLst>
                <a:ext uri="{FF2B5EF4-FFF2-40B4-BE49-F238E27FC236}">
                  <a16:creationId xmlns:a16="http://schemas.microsoft.com/office/drawing/2014/main" id="{B350BDC0-B088-4AD2-8FD2-605E142E31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69955" y="4984473"/>
              <a:ext cx="266522" cy="265775"/>
            </a:xfrm>
            <a:prstGeom prst="rect">
              <a:avLst/>
            </a:prstGeom>
          </p:spPr>
        </p:pic>
        <p:pic>
          <p:nvPicPr>
            <p:cNvPr id="77" name="Graphic 76" descr="Help">
              <a:extLst>
                <a:ext uri="{FF2B5EF4-FFF2-40B4-BE49-F238E27FC236}">
                  <a16:creationId xmlns:a16="http://schemas.microsoft.com/office/drawing/2014/main" id="{D16E09B5-F7A9-4669-8244-3579095FC2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9955" y="5401852"/>
              <a:ext cx="265176" cy="264433"/>
            </a:xfrm>
            <a:prstGeom prst="rect">
              <a:avLst/>
            </a:prstGeom>
          </p:spPr>
        </p:pic>
        <p:sp>
          <p:nvSpPr>
            <p:cNvPr id="79" name="Rectangle: Rounded Corners 78">
              <a:extLst>
                <a:ext uri="{FF2B5EF4-FFF2-40B4-BE49-F238E27FC236}">
                  <a16:creationId xmlns:a16="http://schemas.microsoft.com/office/drawing/2014/main" id="{CF0511BB-7538-4751-9690-A1B3785D6827}"/>
                </a:ext>
              </a:extLst>
            </p:cNvPr>
            <p:cNvSpPr/>
            <p:nvPr/>
          </p:nvSpPr>
          <p:spPr>
            <a:xfrm>
              <a:off x="-659807" y="3108867"/>
              <a:ext cx="2545034" cy="1726472"/>
            </a:xfrm>
            <a:prstGeom prst="roundRect">
              <a:avLst/>
            </a:prstGeom>
            <a:solidFill>
              <a:schemeClr val="accent1">
                <a:alpha val="0"/>
              </a:schemeClr>
            </a:solidFill>
            <a:ln w="254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en-US" sz="1200" dirty="0">
                <a:solidFill>
                  <a:schemeClr val="tx1"/>
                </a:solidFill>
              </a:endParaRPr>
            </a:p>
          </p:txBody>
        </p:sp>
        <p:sp>
          <p:nvSpPr>
            <p:cNvPr id="80" name="Rectangle: Rounded Corners 79">
              <a:extLst>
                <a:ext uri="{FF2B5EF4-FFF2-40B4-BE49-F238E27FC236}">
                  <a16:creationId xmlns:a16="http://schemas.microsoft.com/office/drawing/2014/main" id="{2FD1A270-27FC-4CCE-BE10-8618B5F0E81D}"/>
                </a:ext>
              </a:extLst>
            </p:cNvPr>
            <p:cNvSpPr/>
            <p:nvPr/>
          </p:nvSpPr>
          <p:spPr>
            <a:xfrm>
              <a:off x="2402238" y="3108867"/>
              <a:ext cx="2545034" cy="1720961"/>
            </a:xfrm>
            <a:prstGeom prst="roundRect">
              <a:avLst/>
            </a:prstGeom>
            <a:solidFill>
              <a:schemeClr val="accent1">
                <a:alpha val="0"/>
              </a:schemeClr>
            </a:solidFill>
            <a:ln w="254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en-US" sz="1200" dirty="0">
                <a:solidFill>
                  <a:schemeClr val="tx1"/>
                </a:solidFill>
              </a:endParaRPr>
            </a:p>
          </p:txBody>
        </p:sp>
        <p:sp>
          <p:nvSpPr>
            <p:cNvPr id="81" name="Rectangle: Rounded Corners 80">
              <a:extLst>
                <a:ext uri="{FF2B5EF4-FFF2-40B4-BE49-F238E27FC236}">
                  <a16:creationId xmlns:a16="http://schemas.microsoft.com/office/drawing/2014/main" id="{3419C488-0482-4C9B-B425-920A107010B5}"/>
                </a:ext>
              </a:extLst>
            </p:cNvPr>
            <p:cNvSpPr/>
            <p:nvPr/>
          </p:nvSpPr>
          <p:spPr>
            <a:xfrm>
              <a:off x="5435686" y="-305278"/>
              <a:ext cx="2545034" cy="5043969"/>
            </a:xfrm>
            <a:prstGeom prst="roundRect">
              <a:avLst/>
            </a:prstGeom>
            <a:solidFill>
              <a:schemeClr val="accent1">
                <a:alpha val="0"/>
              </a:schemeClr>
            </a:solidFill>
            <a:ln w="25400" cap="sq">
              <a:solidFill>
                <a:schemeClr val="bg2"/>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2" name="TextBox 81">
              <a:extLst>
                <a:ext uri="{FF2B5EF4-FFF2-40B4-BE49-F238E27FC236}">
                  <a16:creationId xmlns:a16="http://schemas.microsoft.com/office/drawing/2014/main" id="{354B44D6-C1DC-4286-B16C-72F69A5994FC}"/>
                </a:ext>
              </a:extLst>
            </p:cNvPr>
            <p:cNvSpPr txBox="1"/>
            <p:nvPr/>
          </p:nvSpPr>
          <p:spPr>
            <a:xfrm>
              <a:off x="5728280" y="4897260"/>
              <a:ext cx="2394094" cy="368331"/>
            </a:xfrm>
            <a:prstGeom prst="rect">
              <a:avLst/>
            </a:prstGeom>
            <a:noFill/>
          </p:spPr>
          <p:txBody>
            <a:bodyPr wrap="square" rtlCol="0">
              <a:spAutoFit/>
            </a:bodyPr>
            <a:lstStyle/>
            <a:p>
              <a:r>
                <a:rPr lang="en-US" sz="900" b="1" dirty="0">
                  <a:solidFill>
                    <a:schemeClr val="tx2"/>
                  </a:solidFill>
                </a:rPr>
                <a:t>Who are the people responsible for certain tasks and what are those?</a:t>
              </a:r>
            </a:p>
          </p:txBody>
        </p:sp>
        <p:sp>
          <p:nvSpPr>
            <p:cNvPr id="83" name="TextBox 82">
              <a:extLst>
                <a:ext uri="{FF2B5EF4-FFF2-40B4-BE49-F238E27FC236}">
                  <a16:creationId xmlns:a16="http://schemas.microsoft.com/office/drawing/2014/main" id="{789467D5-FA33-4623-A736-CBE4A896B223}"/>
                </a:ext>
              </a:extLst>
            </p:cNvPr>
            <p:cNvSpPr txBox="1"/>
            <p:nvPr/>
          </p:nvSpPr>
          <p:spPr>
            <a:xfrm>
              <a:off x="5755846" y="5329697"/>
              <a:ext cx="2252440" cy="506454"/>
            </a:xfrm>
            <a:prstGeom prst="rect">
              <a:avLst/>
            </a:prstGeom>
            <a:noFill/>
          </p:spPr>
          <p:txBody>
            <a:bodyPr wrap="square" rtlCol="0">
              <a:spAutoFit/>
            </a:bodyPr>
            <a:lstStyle/>
            <a:p>
              <a:r>
                <a:rPr lang="en-US" sz="900" b="1" dirty="0">
                  <a:solidFill>
                    <a:schemeClr val="tx2"/>
                  </a:solidFill>
                </a:rPr>
                <a:t>Who are fit for the positions? Are tasks aligned with goals + audience?</a:t>
              </a:r>
            </a:p>
          </p:txBody>
        </p:sp>
        <p:pic>
          <p:nvPicPr>
            <p:cNvPr id="84" name="Graphic 83" descr="Pencil">
              <a:extLst>
                <a:ext uri="{FF2B5EF4-FFF2-40B4-BE49-F238E27FC236}">
                  <a16:creationId xmlns:a16="http://schemas.microsoft.com/office/drawing/2014/main" id="{DA34156E-DB17-4BF3-962B-1D196AB690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2069" y="4984473"/>
              <a:ext cx="266522" cy="265775"/>
            </a:xfrm>
            <a:prstGeom prst="rect">
              <a:avLst/>
            </a:prstGeom>
          </p:spPr>
        </p:pic>
        <p:pic>
          <p:nvPicPr>
            <p:cNvPr id="85" name="Graphic 84" descr="Help">
              <a:extLst>
                <a:ext uri="{FF2B5EF4-FFF2-40B4-BE49-F238E27FC236}">
                  <a16:creationId xmlns:a16="http://schemas.microsoft.com/office/drawing/2014/main" id="{1072D4EA-E8FB-47CF-B535-1D3C06FCB2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02069" y="5401852"/>
              <a:ext cx="265176" cy="264433"/>
            </a:xfrm>
            <a:prstGeom prst="rect">
              <a:avLst/>
            </a:prstGeom>
          </p:spPr>
        </p:pic>
        <p:pic>
          <p:nvPicPr>
            <p:cNvPr id="87" name="Graphic 86" descr="Handshake">
              <a:extLst>
                <a:ext uri="{FF2B5EF4-FFF2-40B4-BE49-F238E27FC236}">
                  <a16:creationId xmlns:a16="http://schemas.microsoft.com/office/drawing/2014/main" id="{E12DE853-2B65-46D4-AAE3-D4E7B60732C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17864" y="-847777"/>
              <a:ext cx="457200" cy="455919"/>
            </a:xfrm>
            <a:prstGeom prst="rect">
              <a:avLst/>
            </a:prstGeom>
          </p:spPr>
        </p:pic>
        <p:sp>
          <p:nvSpPr>
            <p:cNvPr id="91" name="TextBox 90">
              <a:extLst>
                <a:ext uri="{FF2B5EF4-FFF2-40B4-BE49-F238E27FC236}">
                  <a16:creationId xmlns:a16="http://schemas.microsoft.com/office/drawing/2014/main" id="{2386CBA3-B4C9-431B-B777-3D22073C1BB0}"/>
                </a:ext>
              </a:extLst>
            </p:cNvPr>
            <p:cNvSpPr txBox="1"/>
            <p:nvPr/>
          </p:nvSpPr>
          <p:spPr>
            <a:xfrm>
              <a:off x="5523427" y="3519322"/>
              <a:ext cx="2434598" cy="461665"/>
            </a:xfrm>
            <a:prstGeom prst="rect">
              <a:avLst/>
            </a:prstGeom>
            <a:noFill/>
          </p:spPr>
          <p:txBody>
            <a:bodyPr wrap="square" rtlCol="0">
              <a:spAutoFit/>
            </a:bodyPr>
            <a:lstStyle/>
            <a:p>
              <a:r>
                <a:rPr lang="en-US" sz="1200" b="1" u="sng" dirty="0"/>
                <a:t>Organizing team:</a:t>
              </a:r>
            </a:p>
            <a:p>
              <a:pPr marL="171450" indent="-171450">
                <a:buFont typeface="Arial" panose="020B0604020202020204" pitchFamily="34" charset="0"/>
                <a:buChar char="•"/>
              </a:pPr>
              <a:endParaRPr lang="en-US" sz="1200" b="1" dirty="0"/>
            </a:p>
          </p:txBody>
        </p:sp>
        <p:sp>
          <p:nvSpPr>
            <p:cNvPr id="92" name="TextBox 91">
              <a:extLst>
                <a:ext uri="{FF2B5EF4-FFF2-40B4-BE49-F238E27FC236}">
                  <a16:creationId xmlns:a16="http://schemas.microsoft.com/office/drawing/2014/main" id="{39004FED-6E9D-4EF0-B31B-C22D548E02D4}"/>
                </a:ext>
              </a:extLst>
            </p:cNvPr>
            <p:cNvSpPr txBox="1"/>
            <p:nvPr/>
          </p:nvSpPr>
          <p:spPr>
            <a:xfrm>
              <a:off x="5493423" y="2420349"/>
              <a:ext cx="2482772" cy="429719"/>
            </a:xfrm>
            <a:prstGeom prst="rect">
              <a:avLst/>
            </a:prstGeom>
            <a:noFill/>
          </p:spPr>
          <p:txBody>
            <a:bodyPr wrap="square" rtlCol="0">
              <a:spAutoFit/>
            </a:bodyPr>
            <a:lstStyle/>
            <a:p>
              <a:r>
                <a:rPr lang="en-US" sz="1200" b="1" u="sng" dirty="0"/>
                <a:t>Advocates:</a:t>
              </a:r>
            </a:p>
            <a:p>
              <a:r>
                <a:rPr lang="en-US" sz="1000" i="1" dirty="0"/>
                <a:t>(Facilitators/”category owners”)</a:t>
              </a:r>
            </a:p>
          </p:txBody>
        </p:sp>
        <p:sp>
          <p:nvSpPr>
            <p:cNvPr id="93" name="TextBox 92">
              <a:extLst>
                <a:ext uri="{FF2B5EF4-FFF2-40B4-BE49-F238E27FC236}">
                  <a16:creationId xmlns:a16="http://schemas.microsoft.com/office/drawing/2014/main" id="{E5E61E9E-A079-4336-B1B6-DDDA016E0AD7}"/>
                </a:ext>
              </a:extLst>
            </p:cNvPr>
            <p:cNvSpPr txBox="1"/>
            <p:nvPr/>
          </p:nvSpPr>
          <p:spPr>
            <a:xfrm>
              <a:off x="5470473" y="1513562"/>
              <a:ext cx="2505722" cy="461665"/>
            </a:xfrm>
            <a:prstGeom prst="rect">
              <a:avLst/>
            </a:prstGeom>
            <a:noFill/>
          </p:spPr>
          <p:txBody>
            <a:bodyPr wrap="square" rtlCol="0">
              <a:spAutoFit/>
            </a:bodyPr>
            <a:lstStyle/>
            <a:p>
              <a:r>
                <a:rPr lang="en-US" sz="1200" b="1" u="sng" dirty="0"/>
                <a:t>Decision makers:</a:t>
              </a:r>
            </a:p>
            <a:p>
              <a:pPr marL="171450" indent="-171450">
                <a:buFont typeface="Arial" panose="020B0604020202020204" pitchFamily="34" charset="0"/>
                <a:buChar char="•"/>
              </a:pPr>
              <a:endParaRPr lang="en-US" sz="1200" b="1" dirty="0"/>
            </a:p>
          </p:txBody>
        </p:sp>
        <p:pic>
          <p:nvPicPr>
            <p:cNvPr id="96" name="Graphic 95" descr="Checklist">
              <a:extLst>
                <a:ext uri="{FF2B5EF4-FFF2-40B4-BE49-F238E27FC236}">
                  <a16:creationId xmlns:a16="http://schemas.microsoft.com/office/drawing/2014/main" id="{B6201423-F07D-4DC9-AD48-8E85BABD5A3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56332" y="-855467"/>
              <a:ext cx="457200" cy="455919"/>
            </a:xfrm>
            <a:prstGeom prst="rect">
              <a:avLst/>
            </a:prstGeom>
          </p:spPr>
        </p:pic>
        <p:sp>
          <p:nvSpPr>
            <p:cNvPr id="98" name="TextBox 97">
              <a:extLst>
                <a:ext uri="{FF2B5EF4-FFF2-40B4-BE49-F238E27FC236}">
                  <a16:creationId xmlns:a16="http://schemas.microsoft.com/office/drawing/2014/main" id="{59B3B68F-C9DD-4D8D-B25B-BDA9BF023242}"/>
                </a:ext>
              </a:extLst>
            </p:cNvPr>
            <p:cNvSpPr txBox="1"/>
            <p:nvPr/>
          </p:nvSpPr>
          <p:spPr>
            <a:xfrm>
              <a:off x="8761882" y="4897260"/>
              <a:ext cx="2506584" cy="506454"/>
            </a:xfrm>
            <a:prstGeom prst="rect">
              <a:avLst/>
            </a:prstGeom>
            <a:noFill/>
          </p:spPr>
          <p:txBody>
            <a:bodyPr wrap="square" rtlCol="0">
              <a:spAutoFit/>
            </a:bodyPr>
            <a:lstStyle/>
            <a:p>
              <a:r>
                <a:rPr lang="en-US" sz="900" b="1" dirty="0">
                  <a:solidFill>
                    <a:schemeClr val="tx2"/>
                  </a:solidFill>
                </a:rPr>
                <a:t>Keep track of your results and make sure ideas are followed-up and implemented</a:t>
              </a:r>
            </a:p>
          </p:txBody>
        </p:sp>
        <p:pic>
          <p:nvPicPr>
            <p:cNvPr id="100" name="Graphic 99" descr="Pencil">
              <a:extLst>
                <a:ext uri="{FF2B5EF4-FFF2-40B4-BE49-F238E27FC236}">
                  <a16:creationId xmlns:a16="http://schemas.microsoft.com/office/drawing/2014/main" id="{B1F9AEAD-AFB5-4BAB-BFB6-369D176AA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9119" y="4984473"/>
              <a:ext cx="266522" cy="265775"/>
            </a:xfrm>
            <a:prstGeom prst="rect">
              <a:avLst/>
            </a:prstGeom>
          </p:spPr>
        </p:pic>
        <p:pic>
          <p:nvPicPr>
            <p:cNvPr id="101" name="Graphic 100" descr="Help">
              <a:extLst>
                <a:ext uri="{FF2B5EF4-FFF2-40B4-BE49-F238E27FC236}">
                  <a16:creationId xmlns:a16="http://schemas.microsoft.com/office/drawing/2014/main" id="{D876042A-C3EA-4A7C-ADEC-0FC621EF7C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9119" y="5401852"/>
              <a:ext cx="265176" cy="264433"/>
            </a:xfrm>
            <a:prstGeom prst="rect">
              <a:avLst/>
            </a:prstGeom>
          </p:spPr>
        </p:pic>
        <p:sp>
          <p:nvSpPr>
            <p:cNvPr id="75" name="Rectangle: Rounded Corners 74">
              <a:extLst>
                <a:ext uri="{FF2B5EF4-FFF2-40B4-BE49-F238E27FC236}">
                  <a16:creationId xmlns:a16="http://schemas.microsoft.com/office/drawing/2014/main" id="{F9F3CC4A-43D5-400F-8E7B-782647E350D2}"/>
                </a:ext>
              </a:extLst>
            </p:cNvPr>
            <p:cNvSpPr/>
            <p:nvPr/>
          </p:nvSpPr>
          <p:spPr>
            <a:xfrm>
              <a:off x="-638431" y="-319735"/>
              <a:ext cx="2545034" cy="1726472"/>
            </a:xfrm>
            <a:prstGeom prst="roundRect">
              <a:avLst/>
            </a:prstGeom>
            <a:solidFill>
              <a:schemeClr val="accent1">
                <a:alpha val="0"/>
              </a:schemeClr>
            </a:solidFill>
            <a:ln w="254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en-US" sz="1200" dirty="0">
                <a:solidFill>
                  <a:schemeClr val="tx1"/>
                </a:solidFill>
              </a:endParaRPr>
            </a:p>
          </p:txBody>
        </p:sp>
        <p:sp>
          <p:nvSpPr>
            <p:cNvPr id="86" name="Rectangle: Rounded Corners 85">
              <a:extLst>
                <a:ext uri="{FF2B5EF4-FFF2-40B4-BE49-F238E27FC236}">
                  <a16:creationId xmlns:a16="http://schemas.microsoft.com/office/drawing/2014/main" id="{410835A5-0AD0-42FF-997D-964547788534}"/>
                </a:ext>
              </a:extLst>
            </p:cNvPr>
            <p:cNvSpPr/>
            <p:nvPr/>
          </p:nvSpPr>
          <p:spPr>
            <a:xfrm>
              <a:off x="2400509" y="-319735"/>
              <a:ext cx="2545034" cy="1726472"/>
            </a:xfrm>
            <a:prstGeom prst="roundRect">
              <a:avLst/>
            </a:prstGeom>
            <a:solidFill>
              <a:schemeClr val="accent1">
                <a:alpha val="0"/>
              </a:schemeClr>
            </a:solidFill>
            <a:ln w="254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en-US" sz="1200" dirty="0">
                <a:solidFill>
                  <a:schemeClr val="tx1"/>
                </a:solidFill>
              </a:endParaRPr>
            </a:p>
          </p:txBody>
        </p:sp>
        <p:sp>
          <p:nvSpPr>
            <p:cNvPr id="89" name="TextBox 88">
              <a:extLst>
                <a:ext uri="{FF2B5EF4-FFF2-40B4-BE49-F238E27FC236}">
                  <a16:creationId xmlns:a16="http://schemas.microsoft.com/office/drawing/2014/main" id="{96462A46-AE2E-452A-AAB1-509FC8F1C76B}"/>
                </a:ext>
              </a:extLst>
            </p:cNvPr>
            <p:cNvSpPr txBox="1"/>
            <p:nvPr/>
          </p:nvSpPr>
          <p:spPr>
            <a:xfrm>
              <a:off x="5582599" y="-158467"/>
              <a:ext cx="2395132" cy="477054"/>
            </a:xfrm>
            <a:prstGeom prst="rect">
              <a:avLst/>
            </a:prstGeom>
            <a:noFill/>
          </p:spPr>
          <p:txBody>
            <a:bodyPr wrap="square" rtlCol="0">
              <a:spAutoFit/>
            </a:bodyPr>
            <a:lstStyle/>
            <a:p>
              <a:r>
                <a:rPr lang="en-US" sz="1100" b="1" u="sng" dirty="0"/>
                <a:t>TASKS</a:t>
              </a:r>
            </a:p>
            <a:p>
              <a:pPr marL="285750" indent="-285750">
                <a:buFont typeface="Arial" panose="020B0604020202020204" pitchFamily="34" charset="0"/>
                <a:buChar char="•"/>
              </a:pPr>
              <a:endParaRPr lang="en-US" sz="1400" b="1" dirty="0"/>
            </a:p>
          </p:txBody>
        </p:sp>
        <p:cxnSp>
          <p:nvCxnSpPr>
            <p:cNvPr id="68" name="Straight Connector 67">
              <a:extLst>
                <a:ext uri="{FF2B5EF4-FFF2-40B4-BE49-F238E27FC236}">
                  <a16:creationId xmlns:a16="http://schemas.microsoft.com/office/drawing/2014/main" id="{4DE90727-ED5F-4639-A77D-FD7A9F31A843}"/>
                </a:ext>
              </a:extLst>
            </p:cNvPr>
            <p:cNvCxnSpPr>
              <a:cxnSpLocks/>
            </p:cNvCxnSpPr>
            <p:nvPr/>
          </p:nvCxnSpPr>
          <p:spPr>
            <a:xfrm>
              <a:off x="-897145" y="2408614"/>
              <a:ext cx="6078800" cy="202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4110B23-B303-4D92-8636-02B982E737B0}"/>
                </a:ext>
              </a:extLst>
            </p:cNvPr>
            <p:cNvSpPr/>
            <p:nvPr/>
          </p:nvSpPr>
          <p:spPr>
            <a:xfrm>
              <a:off x="-891143" y="-962919"/>
              <a:ext cx="12143232" cy="681228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9" name="TextBox 98">
              <a:extLst>
                <a:ext uri="{FF2B5EF4-FFF2-40B4-BE49-F238E27FC236}">
                  <a16:creationId xmlns:a16="http://schemas.microsoft.com/office/drawing/2014/main" id="{2FDBB16B-2712-453E-A60B-5267E5427BC5}"/>
                </a:ext>
              </a:extLst>
            </p:cNvPr>
            <p:cNvSpPr txBox="1"/>
            <p:nvPr/>
          </p:nvSpPr>
          <p:spPr>
            <a:xfrm>
              <a:off x="8776000" y="5329697"/>
              <a:ext cx="2436349" cy="506454"/>
            </a:xfrm>
            <a:prstGeom prst="rect">
              <a:avLst/>
            </a:prstGeom>
            <a:noFill/>
          </p:spPr>
          <p:txBody>
            <a:bodyPr wrap="square" rtlCol="0">
              <a:spAutoFit/>
            </a:bodyPr>
            <a:lstStyle/>
            <a:p>
              <a:r>
                <a:rPr lang="en-US" sz="900" b="1" dirty="0">
                  <a:solidFill>
                    <a:schemeClr val="tx2"/>
                  </a:solidFill>
                </a:rPr>
                <a:t>Stop and reflect. How are things going? Where are the current bottlenecks?</a:t>
              </a:r>
            </a:p>
          </p:txBody>
        </p:sp>
      </p:grpSp>
      <p:pic>
        <p:nvPicPr>
          <p:cNvPr id="7" name="Picture 6">
            <a:extLst>
              <a:ext uri="{FF2B5EF4-FFF2-40B4-BE49-F238E27FC236}">
                <a16:creationId xmlns:a16="http://schemas.microsoft.com/office/drawing/2014/main" id="{E0CEF547-80C5-4DE9-A18F-E44EBCD5A504}"/>
              </a:ext>
            </a:extLst>
          </p:cNvPr>
          <p:cNvPicPr>
            <a:picLocks noChangeAspect="1"/>
          </p:cNvPicPr>
          <p:nvPr/>
        </p:nvPicPr>
        <p:blipFill>
          <a:blip r:embed="rId19">
            <a:alphaModFix amt="63000"/>
            <a:extLst>
              <a:ext uri="{28A0092B-C50C-407E-A947-70E740481C1C}">
                <a14:useLocalDpi xmlns:a14="http://schemas.microsoft.com/office/drawing/2010/main" val="0"/>
              </a:ext>
            </a:extLst>
          </a:blip>
          <a:stretch>
            <a:fillRect/>
          </a:stretch>
        </p:blipFill>
        <p:spPr>
          <a:xfrm>
            <a:off x="9723397" y="5146499"/>
            <a:ext cx="1892529" cy="675633"/>
          </a:xfrm>
          <a:prstGeom prst="rect">
            <a:avLst/>
          </a:prstGeom>
        </p:spPr>
      </p:pic>
    </p:spTree>
    <p:extLst>
      <p:ext uri="{BB962C8B-B14F-4D97-AF65-F5344CB8AC3E}">
        <p14:creationId xmlns:p14="http://schemas.microsoft.com/office/powerpoint/2010/main" val="247403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1C755-958F-B54A-8068-52E468D88936}"/>
              </a:ext>
            </a:extLst>
          </p:cNvPr>
          <p:cNvSpPr>
            <a:spLocks noGrp="1"/>
          </p:cNvSpPr>
          <p:nvPr>
            <p:ph type="body" sz="quarter" idx="10"/>
          </p:nvPr>
        </p:nvSpPr>
        <p:spPr/>
        <p:txBody>
          <a:bodyPr/>
          <a:lstStyle/>
          <a:p>
            <a:r>
              <a:rPr lang="en-US" dirty="0"/>
              <a:t>EXAMPLES</a:t>
            </a:r>
          </a:p>
        </p:txBody>
      </p:sp>
    </p:spTree>
    <p:extLst>
      <p:ext uri="{BB962C8B-B14F-4D97-AF65-F5344CB8AC3E}">
        <p14:creationId xmlns:p14="http://schemas.microsoft.com/office/powerpoint/2010/main" val="205099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EDA25C1-7E94-4B46-B994-5FB870804C41}"/>
              </a:ext>
            </a:extLst>
          </p:cNvPr>
          <p:cNvPicPr>
            <a:picLocks noChangeAspect="1"/>
          </p:cNvPicPr>
          <p:nvPr/>
        </p:nvPicPr>
        <p:blipFill>
          <a:blip r:embed="rId3"/>
          <a:stretch>
            <a:fillRect/>
          </a:stretch>
        </p:blipFill>
        <p:spPr>
          <a:xfrm>
            <a:off x="7536160" y="0"/>
            <a:ext cx="4877134" cy="6858000"/>
          </a:xfrm>
          <a:prstGeom prst="rect">
            <a:avLst/>
          </a:prstGeom>
        </p:spPr>
      </p:pic>
      <p:sp>
        <p:nvSpPr>
          <p:cNvPr id="2" name="Title 1">
            <a:extLst>
              <a:ext uri="{FF2B5EF4-FFF2-40B4-BE49-F238E27FC236}">
                <a16:creationId xmlns:a16="http://schemas.microsoft.com/office/drawing/2014/main" id="{4FE4410C-4B3C-4C4A-95F9-AC7DD82351CC}"/>
              </a:ext>
            </a:extLst>
          </p:cNvPr>
          <p:cNvSpPr>
            <a:spLocks noGrp="1"/>
          </p:cNvSpPr>
          <p:nvPr>
            <p:ph type="title"/>
          </p:nvPr>
        </p:nvSpPr>
        <p:spPr>
          <a:xfrm>
            <a:off x="315566" y="-27384"/>
            <a:ext cx="7488832" cy="1327735"/>
          </a:xfrm>
        </p:spPr>
        <p:txBody>
          <a:bodyPr>
            <a:normAutofit/>
          </a:bodyPr>
          <a:lstStyle/>
          <a:p>
            <a:r>
              <a:rPr lang="en-US" sz="2400" dirty="0"/>
              <a:t>What is this Toolkit for?</a:t>
            </a:r>
          </a:p>
        </p:txBody>
      </p:sp>
      <p:sp>
        <p:nvSpPr>
          <p:cNvPr id="9" name="TextBox 8">
            <a:extLst>
              <a:ext uri="{FF2B5EF4-FFF2-40B4-BE49-F238E27FC236}">
                <a16:creationId xmlns:a16="http://schemas.microsoft.com/office/drawing/2014/main" id="{5F49C0E3-B75A-453B-8E2B-54E4EAAE423F}"/>
              </a:ext>
            </a:extLst>
          </p:cNvPr>
          <p:cNvSpPr txBox="1"/>
          <p:nvPr/>
        </p:nvSpPr>
        <p:spPr>
          <a:xfrm>
            <a:off x="314166" y="919326"/>
            <a:ext cx="6840760" cy="2031325"/>
          </a:xfrm>
          <a:prstGeom prst="rect">
            <a:avLst/>
          </a:prstGeom>
          <a:noFill/>
        </p:spPr>
        <p:txBody>
          <a:bodyPr wrap="square" rtlCol="0">
            <a:spAutoFit/>
          </a:bodyPr>
          <a:lstStyle/>
          <a:p>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If you’re reading this, you probably already know how important continuous improvement is for the long-term success of any company. This toolkit is designed to </a:t>
            </a:r>
            <a:r>
              <a:rPr lang="en-US" sz="1400" b="1"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help you get started with continuous improvement, as well as find ways to improve upon your existing processes</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a:t>
            </a:r>
          </a:p>
          <a:p>
            <a:endPar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endParaRPr>
          </a:p>
          <a:p>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In this PowerPoint Presentation, we’ll provide you with actionable tools and templates, as well as some examples that can help you grasp the concepts better. You can find more useful information behind the </a:t>
            </a:r>
            <a:r>
              <a:rPr lang="en-US" sz="1400" b="1"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links</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 and in the </a:t>
            </a:r>
            <a:r>
              <a:rPr lang="en-US" sz="1400" b="1" u="sng"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presentation slide notes</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a:t>
            </a:r>
            <a:endParaRPr lang="en-US" sz="1600" dirty="0"/>
          </a:p>
        </p:txBody>
      </p:sp>
      <p:grpSp>
        <p:nvGrpSpPr>
          <p:cNvPr id="12" name="Group 11">
            <a:extLst>
              <a:ext uri="{FF2B5EF4-FFF2-40B4-BE49-F238E27FC236}">
                <a16:creationId xmlns:a16="http://schemas.microsoft.com/office/drawing/2014/main" id="{242E54D1-FE36-4F20-9EE1-FEF6DD999AB3}"/>
              </a:ext>
            </a:extLst>
          </p:cNvPr>
          <p:cNvGrpSpPr/>
          <p:nvPr/>
        </p:nvGrpSpPr>
        <p:grpSpPr>
          <a:xfrm>
            <a:off x="315566" y="2780928"/>
            <a:ext cx="7488832" cy="4087752"/>
            <a:chOff x="263352" y="2219459"/>
            <a:chExt cx="7488832" cy="4087752"/>
          </a:xfrm>
        </p:grpSpPr>
        <p:sp>
          <p:nvSpPr>
            <p:cNvPr id="10" name="Title 1">
              <a:extLst>
                <a:ext uri="{FF2B5EF4-FFF2-40B4-BE49-F238E27FC236}">
                  <a16:creationId xmlns:a16="http://schemas.microsoft.com/office/drawing/2014/main" id="{452643DA-63BC-4BFE-9248-F3A459D790EA}"/>
                </a:ext>
              </a:extLst>
            </p:cNvPr>
            <p:cNvSpPr txBox="1">
              <a:spLocks/>
            </p:cNvSpPr>
            <p:nvPr/>
          </p:nvSpPr>
          <p:spPr>
            <a:xfrm>
              <a:off x="263352" y="2219459"/>
              <a:ext cx="7488832" cy="1327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a:lstStyle>
            <a:p>
              <a:r>
                <a:rPr lang="en-US" sz="2400" dirty="0"/>
                <a:t>How to use it?</a:t>
              </a:r>
            </a:p>
          </p:txBody>
        </p:sp>
        <p:sp>
          <p:nvSpPr>
            <p:cNvPr id="11" name="TextBox 10">
              <a:extLst>
                <a:ext uri="{FF2B5EF4-FFF2-40B4-BE49-F238E27FC236}">
                  <a16:creationId xmlns:a16="http://schemas.microsoft.com/office/drawing/2014/main" id="{0523D0A4-BAE6-467E-A88D-CB85EFBABB22}"/>
                </a:ext>
              </a:extLst>
            </p:cNvPr>
            <p:cNvSpPr txBox="1"/>
            <p:nvPr/>
          </p:nvSpPr>
          <p:spPr>
            <a:xfrm>
              <a:off x="263352" y="3198668"/>
              <a:ext cx="7076578" cy="3108543"/>
            </a:xfrm>
            <a:prstGeom prst="rect">
              <a:avLst/>
            </a:prstGeom>
            <a:noFill/>
          </p:spPr>
          <p:txBody>
            <a:bodyPr wrap="square" rtlCol="0">
              <a:spAutoFit/>
            </a:bodyPr>
            <a:lstStyle/>
            <a:p>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This presentation will walk you through the key parts, but for a more structured and detailed take on the topic, please read our </a:t>
              </a:r>
              <a:r>
                <a:rPr lang="en-US" sz="1400" b="1" dirty="0">
                  <a:solidFill>
                    <a:schemeClr val="tx2"/>
                  </a:solidFill>
                  <a:latin typeface="Noto Sans" panose="020B0502040504020204" pitchFamily="34" charset="0"/>
                  <a:ea typeface="Noto Sans" panose="020B0502040504020204" pitchFamily="34" charset="0"/>
                  <a:cs typeface="Noto Sans" panose="020B0502040504020204" pitchFamily="34" charset="0"/>
                  <a:hlinkClick r:id="rId4"/>
                </a:rPr>
                <a:t>Ultimate Guide on Continuous Improvement</a:t>
              </a:r>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a:t>
              </a:r>
            </a:p>
            <a:p>
              <a:endPar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endParaRPr>
            </a:p>
            <a:p>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You can use the content any way you want, as long as you credit them to Viima. So, feel free to </a:t>
              </a:r>
              <a:r>
                <a:rPr lang="en-US" sz="1400" b="1" dirty="0">
                  <a:solidFill>
                    <a:schemeClr val="tx2"/>
                  </a:solidFill>
                  <a:latin typeface="Noto Sans" panose="020B0502040504020204" pitchFamily="34" charset="0"/>
                  <a:ea typeface="Noto Sans" panose="020B0502040504020204" pitchFamily="34" charset="0"/>
                  <a:cs typeface="Noto Sans" panose="020B0502040504020204" pitchFamily="34" charset="0"/>
                </a:rPr>
                <a:t>share this Toolkit with your co-workers, </a:t>
              </a:r>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or anyone else you’d like to engage in the process.</a:t>
              </a:r>
            </a:p>
            <a:p>
              <a:endPar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endParaRPr>
            </a:p>
            <a:p>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For more information on innovation management and continuous improvement in general, please refer to our </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hlinkClick r:id="rId5"/>
                </a:rPr>
                <a:t>blog</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a:t>
              </a:r>
            </a:p>
            <a:p>
              <a:endPar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endParaRPr>
            </a:p>
            <a:p>
              <a:r>
                <a:rPr lang="en-US" sz="1400" b="1"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PLEASE NOTE: This Toolkit is a starting point. </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Getting results will always take time and effort, so trust the process, be patient, put in the work, and the results will come.</a:t>
              </a:r>
              <a:endParaRPr lang="en-US" sz="1400" b="1"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endParaRPr>
            </a:p>
          </p:txBody>
        </p:sp>
      </p:grpSp>
    </p:spTree>
    <p:extLst>
      <p:ext uri="{BB962C8B-B14F-4D97-AF65-F5344CB8AC3E}">
        <p14:creationId xmlns:p14="http://schemas.microsoft.com/office/powerpoint/2010/main" val="291325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2BE4-901E-D145-9177-B09D3E9BD2B3}"/>
              </a:ext>
            </a:extLst>
          </p:cNvPr>
          <p:cNvSpPr>
            <a:spLocks noGrp="1"/>
          </p:cNvSpPr>
          <p:nvPr>
            <p:ph type="title"/>
          </p:nvPr>
        </p:nvSpPr>
        <p:spPr/>
        <p:txBody>
          <a:bodyPr>
            <a:normAutofit/>
          </a:bodyPr>
          <a:lstStyle/>
          <a:p>
            <a:r>
              <a:rPr lang="en-US" dirty="0"/>
              <a:t>What You Can Learn from These Examples</a:t>
            </a:r>
          </a:p>
        </p:txBody>
      </p:sp>
      <p:sp>
        <p:nvSpPr>
          <p:cNvPr id="4" name="Text Placeholder 3">
            <a:extLst>
              <a:ext uri="{FF2B5EF4-FFF2-40B4-BE49-F238E27FC236}">
                <a16:creationId xmlns:a16="http://schemas.microsoft.com/office/drawing/2014/main" id="{4A3B5332-4DD4-EB43-B5D0-61B58615E414}"/>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2000" b="0" dirty="0"/>
              <a:t>The following examples were picked to help you understand the possibilities of continuous improvement, and the impact it can have on your innovation and business activities.</a:t>
            </a:r>
          </a:p>
          <a:p>
            <a:pPr marL="342900" indent="-342900">
              <a:buFont typeface="Arial" panose="020B0604020202020204" pitchFamily="34" charset="0"/>
              <a:buChar char="•"/>
            </a:pPr>
            <a:r>
              <a:rPr lang="en-US" sz="2000" b="0" dirty="0"/>
              <a:t>They aren’t so much step-by-step guides, but more for providing you with inspiration, and a more holistic understanding of what CI can actually be used for beyond the obvious applications</a:t>
            </a:r>
          </a:p>
          <a:p>
            <a:pPr marL="342900" indent="-342900">
              <a:buFont typeface="Arial" panose="020B0604020202020204" pitchFamily="34" charset="0"/>
              <a:buChar char="•"/>
            </a:pPr>
            <a:r>
              <a:rPr lang="en-US" sz="2000" b="0" dirty="0"/>
              <a:t>We’ve tried to also include links to additional resources you can use to learn more from these cases whenever available</a:t>
            </a:r>
          </a:p>
        </p:txBody>
      </p:sp>
      <p:pic>
        <p:nvPicPr>
          <p:cNvPr id="10" name="Picture Placeholder 9">
            <a:extLst>
              <a:ext uri="{FF2B5EF4-FFF2-40B4-BE49-F238E27FC236}">
                <a16:creationId xmlns:a16="http://schemas.microsoft.com/office/drawing/2014/main" id="{FC50B0B2-C15C-774C-9AA9-B93B1647E095}"/>
              </a:ext>
            </a:extLst>
          </p:cNvPr>
          <p:cNvPicPr>
            <a:picLocks noGrp="1" noChangeAspect="1"/>
          </p:cNvPicPr>
          <p:nvPr>
            <p:ph type="pic" idx="1"/>
          </p:nvPr>
        </p:nvPicPr>
        <p:blipFill>
          <a:blip r:embed="rId2">
            <a:alphaModFix amt="70000"/>
          </a:blip>
          <a:srcRect t="3757" b="3757"/>
          <a:stretch>
            <a:fillRect/>
          </a:stretch>
        </p:blipFill>
        <p:spPr>
          <a:solidFill>
            <a:schemeClr val="bg1"/>
          </a:solidFill>
        </p:spPr>
      </p:pic>
    </p:spTree>
    <p:extLst>
      <p:ext uri="{BB962C8B-B14F-4D97-AF65-F5344CB8AC3E}">
        <p14:creationId xmlns:p14="http://schemas.microsoft.com/office/powerpoint/2010/main" val="127245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B51DAEB-2E97-BD4C-A29B-8B4DBECE4834}"/>
              </a:ext>
            </a:extLst>
          </p:cNvPr>
          <p:cNvPicPr>
            <a:picLocks noGrp="1" noChangeAspect="1"/>
          </p:cNvPicPr>
          <p:nvPr>
            <p:ph type="pic" idx="1"/>
          </p:nvPr>
        </p:nvPicPr>
        <p:blipFill>
          <a:blip r:embed="rId2">
            <a:alphaModFix amt="70000"/>
          </a:blip>
          <a:srcRect t="6647" b="6647"/>
          <a:stretch>
            <a:fillRect/>
          </a:stretch>
        </p:blipFill>
        <p:spPr>
          <a:solidFill>
            <a:schemeClr val="bg1"/>
          </a:solidFill>
        </p:spPr>
      </p:pic>
      <p:pic>
        <p:nvPicPr>
          <p:cNvPr id="12" name="Picture Placeholder 10">
            <a:extLst>
              <a:ext uri="{FF2B5EF4-FFF2-40B4-BE49-F238E27FC236}">
                <a16:creationId xmlns:a16="http://schemas.microsoft.com/office/drawing/2014/main" id="{BF82804D-1FE2-CB46-8CCC-044FE357A706}"/>
              </a:ext>
            </a:extLst>
          </p:cNvPr>
          <p:cNvPicPr>
            <a:picLocks noChangeAspect="1"/>
          </p:cNvPicPr>
          <p:nvPr/>
        </p:nvPicPr>
        <p:blipFill>
          <a:blip r:embed="rId2">
            <a:alphaModFix amt="70000"/>
          </a:blip>
          <a:srcRect t="6647" b="6647"/>
          <a:stretch>
            <a:fillRect/>
          </a:stretch>
        </p:blipFill>
        <p:spPr>
          <a:xfrm>
            <a:off x="7248128" y="12937"/>
            <a:ext cx="4943872" cy="6858000"/>
          </a:xfrm>
          <a:prstGeom prst="rect">
            <a:avLst/>
          </a:prstGeom>
          <a:solidFill>
            <a:schemeClr val="bg1"/>
          </a:solidFill>
        </p:spPr>
      </p:pic>
      <p:sp>
        <p:nvSpPr>
          <p:cNvPr id="2" name="Title 1">
            <a:extLst>
              <a:ext uri="{FF2B5EF4-FFF2-40B4-BE49-F238E27FC236}">
                <a16:creationId xmlns:a16="http://schemas.microsoft.com/office/drawing/2014/main" id="{2AE5BEB4-D80B-B145-AF60-48D1FAE8AAB8}"/>
              </a:ext>
            </a:extLst>
          </p:cNvPr>
          <p:cNvSpPr>
            <a:spLocks noGrp="1"/>
          </p:cNvSpPr>
          <p:nvPr>
            <p:ph type="title"/>
          </p:nvPr>
        </p:nvSpPr>
        <p:spPr/>
        <p:txBody>
          <a:bodyPr/>
          <a:lstStyle/>
          <a:p>
            <a:r>
              <a:rPr lang="en-US" dirty="0"/>
              <a:t>The Toyota Way</a:t>
            </a:r>
          </a:p>
        </p:txBody>
      </p:sp>
      <p:sp>
        <p:nvSpPr>
          <p:cNvPr id="4" name="Text Placeholder 3">
            <a:extLst>
              <a:ext uri="{FF2B5EF4-FFF2-40B4-BE49-F238E27FC236}">
                <a16:creationId xmlns:a16="http://schemas.microsoft.com/office/drawing/2014/main" id="{1BDF12D0-A0F1-BD4F-B863-8F0A0933D4D0}"/>
              </a:ext>
            </a:extLst>
          </p:cNvPr>
          <p:cNvSpPr>
            <a:spLocks noGrp="1"/>
          </p:cNvSpPr>
          <p:nvPr>
            <p:ph type="body" sz="half" idx="2"/>
          </p:nvPr>
        </p:nvSpPr>
        <p:spPr>
          <a:xfrm>
            <a:off x="550805" y="1340768"/>
            <a:ext cx="6120680" cy="5328592"/>
          </a:xfrm>
        </p:spPr>
        <p:txBody>
          <a:bodyPr>
            <a:normAutofit fontScale="92500" lnSpcReduction="20000"/>
          </a:bodyPr>
          <a:lstStyle/>
          <a:p>
            <a:pPr>
              <a:buFont typeface="Arial" panose="020B0604020202020204" pitchFamily="34" charset="0"/>
              <a:buChar char="•"/>
            </a:pPr>
            <a:r>
              <a:rPr lang="en-US" sz="1800" b="0" dirty="0"/>
              <a:t>Toyota is probably the company most famous for continuous improvement.</a:t>
            </a:r>
          </a:p>
          <a:p>
            <a:pPr>
              <a:buFont typeface="Arial" panose="020B0604020202020204" pitchFamily="34" charset="0"/>
              <a:buChar char="•"/>
            </a:pPr>
            <a:r>
              <a:rPr lang="en-US" sz="1800" b="0" dirty="0"/>
              <a:t>The Toyota Way is a set of 14 principles that determine how the company operates, and continuous improvement is central to most of these. </a:t>
            </a:r>
          </a:p>
          <a:p>
            <a:pPr>
              <a:buFont typeface="Arial" panose="020B0604020202020204" pitchFamily="34" charset="0"/>
              <a:buChar char="•"/>
            </a:pPr>
            <a:r>
              <a:rPr lang="en-US" sz="1800" b="0" dirty="0"/>
              <a:t>The list includes a lot of principles that every company can learn from adapt immediately, even if the biggest effect comes from combining all of them.</a:t>
            </a:r>
          </a:p>
          <a:p>
            <a:pPr marL="0" indent="0">
              <a:buNone/>
            </a:pPr>
            <a:br>
              <a:rPr lang="en-US" sz="1800" dirty="0"/>
            </a:br>
            <a:r>
              <a:rPr lang="en-US" sz="1800" dirty="0"/>
              <a:t>Resources:</a:t>
            </a:r>
          </a:p>
          <a:p>
            <a:pPr marL="285750" indent="-285750">
              <a:buFont typeface="Arial" panose="020B0604020202020204" pitchFamily="34" charset="0"/>
              <a:buChar char="•"/>
            </a:pPr>
            <a:r>
              <a:rPr lang="en-US" sz="1800" b="0" dirty="0">
                <a:hlinkClick r:id="rId3"/>
              </a:rPr>
              <a:t>Wikipedia</a:t>
            </a:r>
            <a:endParaRPr lang="en-US" sz="1800" b="0" dirty="0"/>
          </a:p>
          <a:p>
            <a:pPr marL="285750" indent="-285750">
              <a:buFont typeface="Arial" panose="020B0604020202020204" pitchFamily="34" charset="0"/>
              <a:buChar char="•"/>
            </a:pPr>
            <a:r>
              <a:rPr lang="en-US" sz="1800" b="0" dirty="0">
                <a:hlinkClick r:id="rId4"/>
              </a:rPr>
              <a:t>The Toyota Way: 14 Management Principles from the World's Greatest Manufacturer</a:t>
            </a:r>
            <a:endParaRPr lang="en-US" sz="1800" b="0" dirty="0"/>
          </a:p>
        </p:txBody>
      </p:sp>
      <p:sp>
        <p:nvSpPr>
          <p:cNvPr id="5" name="Picture Placeholder 4">
            <a:extLst>
              <a:ext uri="{FF2B5EF4-FFF2-40B4-BE49-F238E27FC236}">
                <a16:creationId xmlns:a16="http://schemas.microsoft.com/office/drawing/2014/main" id="{F272FC5F-A185-C24C-89E4-AC11E89F9868}"/>
              </a:ext>
            </a:extLst>
          </p:cNvPr>
          <p:cNvSpPr>
            <a:spLocks noGrp="1"/>
          </p:cNvSpPr>
          <p:nvPr>
            <p:ph type="pic" sz="quarter" idx="10"/>
          </p:nvPr>
        </p:nvSpPr>
        <p:spPr/>
      </p:sp>
    </p:spTree>
    <p:extLst>
      <p:ext uri="{BB962C8B-B14F-4D97-AF65-F5344CB8AC3E}">
        <p14:creationId xmlns:p14="http://schemas.microsoft.com/office/powerpoint/2010/main" val="472575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2BE4-901E-D145-9177-B09D3E9BD2B3}"/>
              </a:ext>
            </a:extLst>
          </p:cNvPr>
          <p:cNvSpPr>
            <a:spLocks noGrp="1"/>
          </p:cNvSpPr>
          <p:nvPr>
            <p:ph type="title"/>
          </p:nvPr>
        </p:nvSpPr>
        <p:spPr/>
        <p:txBody>
          <a:bodyPr>
            <a:normAutofit/>
          </a:bodyPr>
          <a:lstStyle/>
          <a:p>
            <a:r>
              <a:rPr lang="en-US" dirty="0"/>
              <a:t>Cleveland Clinic</a:t>
            </a:r>
          </a:p>
        </p:txBody>
      </p:sp>
      <p:pic>
        <p:nvPicPr>
          <p:cNvPr id="6" name="Picture Placeholder 5">
            <a:extLst>
              <a:ext uri="{FF2B5EF4-FFF2-40B4-BE49-F238E27FC236}">
                <a16:creationId xmlns:a16="http://schemas.microsoft.com/office/drawing/2014/main" id="{79D70D18-E894-0F40-8D45-C39A6112F8A7}"/>
              </a:ext>
            </a:extLst>
          </p:cNvPr>
          <p:cNvPicPr>
            <a:picLocks noGrp="1" noChangeAspect="1"/>
          </p:cNvPicPr>
          <p:nvPr>
            <p:ph type="pic" idx="1"/>
          </p:nvPr>
        </p:nvPicPr>
        <p:blipFill>
          <a:blip r:embed="rId2">
            <a:alphaModFix amt="70000"/>
          </a:blip>
          <a:srcRect t="6647" b="6647"/>
          <a:stretch>
            <a:fillRect/>
          </a:stretch>
        </p:blipFill>
        <p:spPr>
          <a:solidFill>
            <a:schemeClr val="bg1"/>
          </a:solidFill>
        </p:spPr>
      </p:pic>
      <p:sp>
        <p:nvSpPr>
          <p:cNvPr id="4" name="Text Placeholder 3">
            <a:extLst>
              <a:ext uri="{FF2B5EF4-FFF2-40B4-BE49-F238E27FC236}">
                <a16:creationId xmlns:a16="http://schemas.microsoft.com/office/drawing/2014/main" id="{4A3B5332-4DD4-EB43-B5D0-61B58615E414}"/>
              </a:ext>
            </a:extLst>
          </p:cNvPr>
          <p:cNvSpPr>
            <a:spLocks noGrp="1"/>
          </p:cNvSpPr>
          <p:nvPr>
            <p:ph type="body" sz="half" idx="2"/>
          </p:nvPr>
        </p:nvSpPr>
        <p:spPr/>
        <p:txBody>
          <a:bodyPr>
            <a:noAutofit/>
          </a:bodyPr>
          <a:lstStyle/>
          <a:p>
            <a:pPr marL="342900" indent="-342900">
              <a:buFont typeface="Arial" panose="020B0604020202020204" pitchFamily="34" charset="0"/>
              <a:buChar char="•"/>
            </a:pPr>
            <a:r>
              <a:rPr lang="en-US" sz="1700" b="0" dirty="0"/>
              <a:t>One of the most well-known and consistently highest ranked hospitals in the US</a:t>
            </a:r>
          </a:p>
          <a:p>
            <a:pPr marL="342900" indent="-342900">
              <a:buFont typeface="Arial" panose="020B0604020202020204" pitchFamily="34" charset="0"/>
              <a:buChar char="•"/>
            </a:pPr>
            <a:r>
              <a:rPr lang="en-US" sz="1700" b="0" dirty="0"/>
              <a:t>They’ve invested a lot in continuous improvement throughout the years and shown how it can be applied to challenging industries such as healthcare where mistakes are costly and humans play a big role in operations (as opposed to production lines, machines etc.)</a:t>
            </a:r>
          </a:p>
          <a:p>
            <a:pPr marL="342900" indent="-342900">
              <a:buFont typeface="Arial" panose="020B0604020202020204" pitchFamily="34" charset="0"/>
              <a:buChar char="•"/>
            </a:pPr>
            <a:r>
              <a:rPr lang="en-US" sz="1700" b="0" dirty="0"/>
              <a:t>Cleveland Clinic Improvement Model (CCIM) is the model they use for running these processes, it relies on a holistic and participatory model where absolute focus must be paid to what matters the most</a:t>
            </a:r>
          </a:p>
          <a:p>
            <a:pPr marL="342900" indent="-342900">
              <a:buFont typeface="Arial" panose="020B0604020202020204" pitchFamily="34" charset="0"/>
              <a:buChar char="•"/>
            </a:pPr>
            <a:endParaRPr lang="en-US" sz="1700" b="0" dirty="0"/>
          </a:p>
          <a:p>
            <a:r>
              <a:rPr lang="en-US" sz="1700" dirty="0"/>
              <a:t>Resources:</a:t>
            </a:r>
          </a:p>
          <a:p>
            <a:pPr marL="342900" indent="-342900">
              <a:buFont typeface="Arial" panose="020B0604020202020204" pitchFamily="34" charset="0"/>
              <a:buChar char="•"/>
            </a:pPr>
            <a:r>
              <a:rPr lang="en-US" sz="1700" b="0" dirty="0">
                <a:hlinkClick r:id="rId3"/>
              </a:rPr>
              <a:t>CCIM explained</a:t>
            </a:r>
            <a:endParaRPr lang="en-US" sz="1700" b="0" dirty="0">
              <a:hlinkClick r:id="rId4"/>
            </a:endParaRPr>
          </a:p>
          <a:p>
            <a:pPr marL="342900" indent="-342900">
              <a:buFont typeface="Arial" panose="020B0604020202020204" pitchFamily="34" charset="0"/>
              <a:buChar char="•"/>
            </a:pPr>
            <a:r>
              <a:rPr lang="en-US" sz="1700" b="0" dirty="0">
                <a:hlinkClick r:id="rId4"/>
              </a:rPr>
              <a:t>CCIM one-pager</a:t>
            </a:r>
            <a:endParaRPr lang="en-US" sz="1700" b="0" dirty="0"/>
          </a:p>
        </p:txBody>
      </p:sp>
    </p:spTree>
    <p:extLst>
      <p:ext uri="{BB962C8B-B14F-4D97-AF65-F5344CB8AC3E}">
        <p14:creationId xmlns:p14="http://schemas.microsoft.com/office/powerpoint/2010/main" val="151270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2BE4-901E-D145-9177-B09D3E9BD2B3}"/>
              </a:ext>
            </a:extLst>
          </p:cNvPr>
          <p:cNvSpPr>
            <a:spLocks noGrp="1"/>
          </p:cNvSpPr>
          <p:nvPr>
            <p:ph type="title"/>
          </p:nvPr>
        </p:nvSpPr>
        <p:spPr/>
        <p:txBody>
          <a:bodyPr>
            <a:normAutofit/>
          </a:bodyPr>
          <a:lstStyle/>
          <a:p>
            <a:r>
              <a:rPr lang="en-US" dirty="0"/>
              <a:t>Google Innovation Ecosystem</a:t>
            </a:r>
          </a:p>
        </p:txBody>
      </p:sp>
      <p:sp>
        <p:nvSpPr>
          <p:cNvPr id="4" name="Text Placeholder 3">
            <a:extLst>
              <a:ext uri="{FF2B5EF4-FFF2-40B4-BE49-F238E27FC236}">
                <a16:creationId xmlns:a16="http://schemas.microsoft.com/office/drawing/2014/main" id="{4A3B5332-4DD4-EB43-B5D0-61B58615E414}"/>
              </a:ext>
            </a:extLst>
          </p:cNvPr>
          <p:cNvSpPr>
            <a:spLocks noGrp="1"/>
          </p:cNvSpPr>
          <p:nvPr>
            <p:ph type="body" sz="half" idx="2"/>
          </p:nvPr>
        </p:nvSpPr>
        <p:spPr>
          <a:xfrm>
            <a:off x="549130" y="1516374"/>
            <a:ext cx="6347398" cy="5152985"/>
          </a:xfrm>
        </p:spPr>
        <p:txBody>
          <a:bodyPr>
            <a:noAutofit/>
          </a:bodyPr>
          <a:lstStyle/>
          <a:p>
            <a:pPr marL="342900" indent="-342900">
              <a:buFont typeface="Arial" panose="020B0604020202020204" pitchFamily="34" charset="0"/>
              <a:buChar char="•"/>
            </a:pPr>
            <a:r>
              <a:rPr lang="en-US" sz="1600" b="0" dirty="0"/>
              <a:t>Google needs no introduction, but from a continuous improvement point-of-view, they are an interesting example because they use CI practices as a central force for driving innovation within their ecosystem by continuously looking for and improving everything related to that ecosystem</a:t>
            </a:r>
          </a:p>
          <a:p>
            <a:pPr marL="342900" indent="-342900">
              <a:buFont typeface="Arial" panose="020B0604020202020204" pitchFamily="34" charset="0"/>
              <a:buChar char="•"/>
            </a:pPr>
            <a:r>
              <a:rPr lang="en-US" sz="1600" b="0" dirty="0"/>
              <a:t>They also continuously adapt the organization to match needs</a:t>
            </a:r>
          </a:p>
          <a:p>
            <a:pPr marL="342900" indent="-342900">
              <a:buFont typeface="Arial" panose="020B0604020202020204" pitchFamily="34" charset="0"/>
              <a:buChar char="•"/>
            </a:pPr>
            <a:r>
              <a:rPr lang="en-US" sz="1600" b="0" dirty="0"/>
              <a:t>While partly outdated, there is an excellent HBR article explaining the model, which you can find linked below</a:t>
            </a:r>
          </a:p>
          <a:p>
            <a:pPr marL="0" indent="0">
              <a:buNone/>
            </a:pPr>
            <a:r>
              <a:rPr lang="en-US" sz="1600" dirty="0"/>
              <a:t>Resources:</a:t>
            </a:r>
          </a:p>
          <a:p>
            <a:pPr marL="342900" indent="-342900">
              <a:buFont typeface="Arial" panose="020B0604020202020204" pitchFamily="34" charset="0"/>
              <a:buChar char="•"/>
            </a:pPr>
            <a:r>
              <a:rPr lang="en-US" sz="1600" b="0" dirty="0">
                <a:hlinkClick r:id="rId2"/>
              </a:rPr>
              <a:t>HBR: Reverse Engineering Google’s Innovation Machine</a:t>
            </a:r>
            <a:endParaRPr lang="en-US" sz="1600" b="0" dirty="0">
              <a:hlinkClick r:id="rId3"/>
            </a:endParaRPr>
          </a:p>
        </p:txBody>
      </p:sp>
      <p:sp>
        <p:nvSpPr>
          <p:cNvPr id="3" name="Picture Placeholder 2">
            <a:extLst>
              <a:ext uri="{FF2B5EF4-FFF2-40B4-BE49-F238E27FC236}">
                <a16:creationId xmlns:a16="http://schemas.microsoft.com/office/drawing/2014/main" id="{693652E1-3A70-6D48-B79A-6DAB326BB8FF}"/>
              </a:ext>
            </a:extLst>
          </p:cNvPr>
          <p:cNvSpPr>
            <a:spLocks noGrp="1"/>
          </p:cNvSpPr>
          <p:nvPr>
            <p:ph type="pic" sz="quarter" idx="10"/>
          </p:nvPr>
        </p:nvSpPr>
        <p:spPr/>
      </p:sp>
      <p:pic>
        <p:nvPicPr>
          <p:cNvPr id="9" name="Picture Placeholder 8">
            <a:extLst>
              <a:ext uri="{FF2B5EF4-FFF2-40B4-BE49-F238E27FC236}">
                <a16:creationId xmlns:a16="http://schemas.microsoft.com/office/drawing/2014/main" id="{856C4ADE-C64C-0147-95AA-C13843A54D08}"/>
              </a:ext>
            </a:extLst>
          </p:cNvPr>
          <p:cNvPicPr>
            <a:picLocks noGrp="1" noChangeAspect="1"/>
          </p:cNvPicPr>
          <p:nvPr>
            <p:ph type="pic" idx="1"/>
          </p:nvPr>
        </p:nvPicPr>
        <p:blipFill>
          <a:blip r:embed="rId4"/>
          <a:srcRect t="6647" b="6647"/>
          <a:stretch>
            <a:fillRect/>
          </a:stretch>
        </p:blipFill>
        <p:spPr/>
      </p:pic>
    </p:spTree>
    <p:extLst>
      <p:ext uri="{BB962C8B-B14F-4D97-AF65-F5344CB8AC3E}">
        <p14:creationId xmlns:p14="http://schemas.microsoft.com/office/powerpoint/2010/main" val="615146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2BE4-901E-D145-9177-B09D3E9BD2B3}"/>
              </a:ext>
            </a:extLst>
          </p:cNvPr>
          <p:cNvSpPr>
            <a:spLocks noGrp="1"/>
          </p:cNvSpPr>
          <p:nvPr>
            <p:ph type="title"/>
          </p:nvPr>
        </p:nvSpPr>
        <p:spPr>
          <a:xfrm>
            <a:off x="5735960" y="15693"/>
            <a:ext cx="6176448" cy="1327735"/>
          </a:xfrm>
        </p:spPr>
        <p:txBody>
          <a:bodyPr>
            <a:normAutofit/>
          </a:bodyPr>
          <a:lstStyle/>
          <a:p>
            <a:r>
              <a:rPr lang="en-US" dirty="0"/>
              <a:t>Tesla</a:t>
            </a:r>
          </a:p>
        </p:txBody>
      </p:sp>
      <p:sp>
        <p:nvSpPr>
          <p:cNvPr id="4" name="Text Placeholder 3">
            <a:extLst>
              <a:ext uri="{FF2B5EF4-FFF2-40B4-BE49-F238E27FC236}">
                <a16:creationId xmlns:a16="http://schemas.microsoft.com/office/drawing/2014/main" id="{4A3B5332-4DD4-EB43-B5D0-61B58615E414}"/>
              </a:ext>
            </a:extLst>
          </p:cNvPr>
          <p:cNvSpPr>
            <a:spLocks noGrp="1"/>
          </p:cNvSpPr>
          <p:nvPr>
            <p:ph type="body" sz="half" idx="2"/>
          </p:nvPr>
        </p:nvSpPr>
        <p:spPr>
          <a:xfrm>
            <a:off x="5591944" y="1340768"/>
            <a:ext cx="6176448" cy="5517232"/>
          </a:xfrm>
        </p:spPr>
        <p:txBody>
          <a:bodyPr>
            <a:normAutofit fontScale="92500" lnSpcReduction="10000"/>
          </a:bodyPr>
          <a:lstStyle/>
          <a:p>
            <a:pPr marL="342900" indent="-342900">
              <a:buFont typeface="Arial" panose="020B0604020202020204" pitchFamily="34" charset="0"/>
              <a:buChar char="•"/>
            </a:pPr>
            <a:r>
              <a:rPr lang="en-US" sz="1700" b="0" dirty="0"/>
              <a:t>Tesla is a hot company that’s without a doubt among the most innovative in the world but what makes them an interesting example is how extreme their focus is on continuous improvement on every level and part of the organization, and how fast they are moving on that front – the company is built to embrace change and always look for even the smallest improvements</a:t>
            </a:r>
          </a:p>
          <a:p>
            <a:pPr marL="342900" indent="-342900">
              <a:buFont typeface="Arial" panose="020B0604020202020204" pitchFamily="34" charset="0"/>
              <a:buChar char="•"/>
            </a:pPr>
            <a:r>
              <a:rPr lang="en-US" sz="1700" b="0" dirty="0"/>
              <a:t>They embrace new operating models that allow better CI: e.g. first car manufacturer to embrace OTA software updates, which has allowed CI of capabilities of even older cars after they’ve been sold, without the need to visit a dealer, systematically collect data that helps future software development efforts etc.</a:t>
            </a:r>
          </a:p>
          <a:p>
            <a:pPr marL="342900" indent="-342900">
              <a:buFont typeface="Arial" panose="020B0604020202020204" pitchFamily="34" charset="0"/>
              <a:buChar char="•"/>
            </a:pPr>
            <a:r>
              <a:rPr lang="en-US" sz="1700" b="0" dirty="0"/>
              <a:t>They focus relentlessly on improving pace of change or cycle times, introducing changes at an unprecedented pace for the industry, even for products and production lines that are in operation. </a:t>
            </a:r>
          </a:p>
          <a:p>
            <a:pPr marL="800100" lvl="1" indent="-342900">
              <a:buFont typeface="Courier New" panose="02070309020205020404" pitchFamily="49" charset="0"/>
              <a:buChar char="o"/>
            </a:pPr>
            <a:r>
              <a:rPr lang="en-US" sz="1500" b="0" dirty="0"/>
              <a:t>For example, they’ve built most of their operational software systems in house to be able to move faster and improve on internal processes quicker than traditional ERP vendors ever could</a:t>
            </a:r>
            <a:endParaRPr lang="en-US" sz="1700" b="0" dirty="0"/>
          </a:p>
          <a:p>
            <a:r>
              <a:rPr lang="en-US" sz="1700" dirty="0"/>
              <a:t>Resources:</a:t>
            </a:r>
          </a:p>
          <a:p>
            <a:pPr marL="285750" indent="-285750">
              <a:buFont typeface="Arial" panose="020B0604020202020204" pitchFamily="34" charset="0"/>
              <a:buChar char="•"/>
            </a:pPr>
            <a:r>
              <a:rPr lang="en-US" sz="1700" b="0" dirty="0">
                <a:hlinkClick r:id="rId2"/>
              </a:rPr>
              <a:t>Analyst takeaway on Tesla CI</a:t>
            </a:r>
            <a:endParaRPr lang="en-US" sz="1700" b="0" dirty="0">
              <a:hlinkClick r:id="rId3"/>
            </a:endParaRPr>
          </a:p>
          <a:p>
            <a:pPr marL="285750" indent="-285750">
              <a:buFont typeface="Arial" panose="020B0604020202020204" pitchFamily="34" charset="0"/>
              <a:buChar char="•"/>
            </a:pPr>
            <a:r>
              <a:rPr lang="en-US" sz="1700" b="0" dirty="0">
                <a:hlinkClick r:id="rId3"/>
              </a:rPr>
              <a:t>Example on pace of change</a:t>
            </a:r>
            <a:endParaRPr lang="en-US" sz="1700" b="0" dirty="0"/>
          </a:p>
        </p:txBody>
      </p:sp>
      <p:pic>
        <p:nvPicPr>
          <p:cNvPr id="10" name="Picture Placeholder 9">
            <a:extLst>
              <a:ext uri="{FF2B5EF4-FFF2-40B4-BE49-F238E27FC236}">
                <a16:creationId xmlns:a16="http://schemas.microsoft.com/office/drawing/2014/main" id="{D86185C9-E9FE-FC4C-A1B5-567F365A6E51}"/>
              </a:ext>
            </a:extLst>
          </p:cNvPr>
          <p:cNvPicPr>
            <a:picLocks noGrp="1" noChangeAspect="1"/>
          </p:cNvPicPr>
          <p:nvPr>
            <p:ph type="pic" idx="1"/>
          </p:nvPr>
        </p:nvPicPr>
        <p:blipFill rotWithShape="1">
          <a:blip r:embed="rId4">
            <a:alphaModFix amt="70000"/>
          </a:blip>
          <a:srcRect l="20263" t="-126" r="39227" b="126"/>
          <a:stretch/>
        </p:blipFill>
        <p:spPr>
          <a:xfrm>
            <a:off x="0" y="0"/>
            <a:ext cx="4943872" cy="6858000"/>
          </a:xfrm>
          <a:solidFill>
            <a:schemeClr val="bg1"/>
          </a:solidFill>
        </p:spPr>
      </p:pic>
    </p:spTree>
    <p:extLst>
      <p:ext uri="{BB962C8B-B14F-4D97-AF65-F5344CB8AC3E}">
        <p14:creationId xmlns:p14="http://schemas.microsoft.com/office/powerpoint/2010/main" val="389327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1C755-958F-B54A-8068-52E468D88936}"/>
              </a:ext>
            </a:extLst>
          </p:cNvPr>
          <p:cNvSpPr>
            <a:spLocks noGrp="1"/>
          </p:cNvSpPr>
          <p:nvPr>
            <p:ph type="body" sz="quarter" idx="10"/>
          </p:nvPr>
        </p:nvSpPr>
        <p:spPr/>
        <p:txBody>
          <a:bodyPr/>
          <a:lstStyle/>
          <a:p>
            <a:r>
              <a:rPr lang="en-US" dirty="0"/>
              <a:t>NEXT STEPS</a:t>
            </a:r>
          </a:p>
        </p:txBody>
      </p:sp>
    </p:spTree>
    <p:extLst>
      <p:ext uri="{BB962C8B-B14F-4D97-AF65-F5344CB8AC3E}">
        <p14:creationId xmlns:p14="http://schemas.microsoft.com/office/powerpoint/2010/main" val="890080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B68FAD6-707A-0849-A9FB-6A0753D1FAE3}"/>
              </a:ext>
            </a:extLst>
          </p:cNvPr>
          <p:cNvGraphicFramePr/>
          <p:nvPr>
            <p:extLst>
              <p:ext uri="{D42A27DB-BD31-4B8C-83A1-F6EECF244321}">
                <p14:modId xmlns:p14="http://schemas.microsoft.com/office/powerpoint/2010/main" val="3708724559"/>
              </p:ext>
            </p:extLst>
          </p:nvPr>
        </p:nvGraphicFramePr>
        <p:xfrm>
          <a:off x="1056775" y="309968"/>
          <a:ext cx="9865227" cy="6392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3FAFFB81-BE4F-4044-811D-9FBD8D03E2F4}"/>
              </a:ext>
            </a:extLst>
          </p:cNvPr>
          <p:cNvGraphicFramePr/>
          <p:nvPr>
            <p:extLst>
              <p:ext uri="{D42A27DB-BD31-4B8C-83A1-F6EECF244321}">
                <p14:modId xmlns:p14="http://schemas.microsoft.com/office/powerpoint/2010/main" val="2270378156"/>
              </p:ext>
            </p:extLst>
          </p:nvPr>
        </p:nvGraphicFramePr>
        <p:xfrm>
          <a:off x="4132066" y="1966894"/>
          <a:ext cx="3714643" cy="29893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a:extLst>
              <a:ext uri="{FF2B5EF4-FFF2-40B4-BE49-F238E27FC236}">
                <a16:creationId xmlns:a16="http://schemas.microsoft.com/office/drawing/2014/main" id="{58C8E3F4-544B-444D-A9C9-935390C5B813}"/>
              </a:ext>
            </a:extLst>
          </p:cNvPr>
          <p:cNvGrpSpPr/>
          <p:nvPr/>
        </p:nvGrpSpPr>
        <p:grpSpPr>
          <a:xfrm>
            <a:off x="3118686" y="3638334"/>
            <a:ext cx="1733263" cy="2669045"/>
            <a:chOff x="2188374" y="2202362"/>
            <a:chExt cx="1578135" cy="2430165"/>
          </a:xfrm>
          <a:solidFill>
            <a:schemeClr val="bg1"/>
          </a:solidFill>
        </p:grpSpPr>
        <p:sp>
          <p:nvSpPr>
            <p:cNvPr id="9" name="Oval 8">
              <a:extLst>
                <a:ext uri="{FF2B5EF4-FFF2-40B4-BE49-F238E27FC236}">
                  <a16:creationId xmlns:a16="http://schemas.microsoft.com/office/drawing/2014/main" id="{D461EDDD-8674-FD4A-82D1-88545551CAC4}"/>
                </a:ext>
              </a:extLst>
            </p:cNvPr>
            <p:cNvSpPr/>
            <p:nvPr/>
          </p:nvSpPr>
          <p:spPr>
            <a:xfrm>
              <a:off x="2344503" y="3210525"/>
              <a:ext cx="1422006" cy="1422002"/>
            </a:xfrm>
            <a:prstGeom prst="ellipse">
              <a:avLst/>
            </a:prstGeom>
            <a:grpFill/>
            <a:ln w="38100">
              <a:solidFill>
                <a:srgbClr val="1CB5F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Oval 12">
              <a:extLst>
                <a:ext uri="{FF2B5EF4-FFF2-40B4-BE49-F238E27FC236}">
                  <a16:creationId xmlns:a16="http://schemas.microsoft.com/office/drawing/2014/main" id="{C4D74E15-C6AD-7A42-9A95-813A7BA1A5CC}"/>
                </a:ext>
              </a:extLst>
            </p:cNvPr>
            <p:cNvSpPr txBox="1"/>
            <p:nvPr/>
          </p:nvSpPr>
          <p:spPr>
            <a:xfrm>
              <a:off x="2188374" y="2202362"/>
              <a:ext cx="1291772" cy="100550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defTabSz="533400">
                <a:lnSpc>
                  <a:spcPct val="90000"/>
                </a:lnSpc>
                <a:spcBef>
                  <a:spcPct val="0"/>
                </a:spcBef>
                <a:spcAft>
                  <a:spcPct val="35000"/>
                </a:spcAft>
                <a:buNone/>
              </a:pPr>
              <a:r>
                <a:rPr lang="en-GB" sz="1500" b="1" dirty="0">
                  <a:solidFill>
                    <a:schemeClr val="bg1"/>
                  </a:solidFill>
                  <a:latin typeface="Noto Sans" panose="020B0502040504020204" pitchFamily="34" charset="0"/>
                  <a:ea typeface="Noto Sans" panose="020B0502040504020204" pitchFamily="34" charset="0"/>
                  <a:cs typeface="Noto Sans" panose="020B0502040504020204" pitchFamily="34" charset="0"/>
                </a:rPr>
                <a:t>Chart improvement journey</a:t>
              </a:r>
              <a:endParaRPr lang="en-GB" sz="1500" b="1"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grpSp>
      <p:grpSp>
        <p:nvGrpSpPr>
          <p:cNvPr id="11" name="Group 10">
            <a:extLst>
              <a:ext uri="{FF2B5EF4-FFF2-40B4-BE49-F238E27FC236}">
                <a16:creationId xmlns:a16="http://schemas.microsoft.com/office/drawing/2014/main" id="{F80AD7F9-45A4-844B-8C54-9DBCA5DEFE8A}"/>
              </a:ext>
            </a:extLst>
          </p:cNvPr>
          <p:cNvGrpSpPr/>
          <p:nvPr/>
        </p:nvGrpSpPr>
        <p:grpSpPr>
          <a:xfrm>
            <a:off x="3278076" y="402913"/>
            <a:ext cx="1584245" cy="2880774"/>
            <a:chOff x="2397943" y="1013992"/>
            <a:chExt cx="1442455" cy="2622944"/>
          </a:xfrm>
        </p:grpSpPr>
        <p:sp>
          <p:nvSpPr>
            <p:cNvPr id="12" name="Oval 11">
              <a:extLst>
                <a:ext uri="{FF2B5EF4-FFF2-40B4-BE49-F238E27FC236}">
                  <a16:creationId xmlns:a16="http://schemas.microsoft.com/office/drawing/2014/main" id="{CA798A03-08AB-164B-B60E-EF646EBF1A68}"/>
                </a:ext>
              </a:extLst>
            </p:cNvPr>
            <p:cNvSpPr/>
            <p:nvPr/>
          </p:nvSpPr>
          <p:spPr>
            <a:xfrm>
              <a:off x="2418392" y="1013992"/>
              <a:ext cx="1422006" cy="1422002"/>
            </a:xfrm>
            <a:prstGeom prst="ellipse">
              <a:avLst/>
            </a:prstGeom>
            <a:solidFill>
              <a:schemeClr val="bg1"/>
            </a:solidFill>
            <a:ln w="38100">
              <a:solidFill>
                <a:srgbClr val="1CB5F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Oval 14">
              <a:extLst>
                <a:ext uri="{FF2B5EF4-FFF2-40B4-BE49-F238E27FC236}">
                  <a16:creationId xmlns:a16="http://schemas.microsoft.com/office/drawing/2014/main" id="{DFD2BDF3-3730-064D-ABDE-CAD57D83B179}"/>
                </a:ext>
              </a:extLst>
            </p:cNvPr>
            <p:cNvSpPr txBox="1"/>
            <p:nvPr/>
          </p:nvSpPr>
          <p:spPr>
            <a:xfrm>
              <a:off x="2397943" y="2631428"/>
              <a:ext cx="1213539" cy="1005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defTabSz="533400">
                <a:lnSpc>
                  <a:spcPct val="90000"/>
                </a:lnSpc>
                <a:spcBef>
                  <a:spcPct val="0"/>
                </a:spcBef>
                <a:spcAft>
                  <a:spcPct val="35000"/>
                </a:spcAft>
                <a:buNone/>
              </a:pPr>
              <a:r>
                <a:rPr lang="en-GB" sz="1500" b="1"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Implement, test, improve</a:t>
              </a:r>
            </a:p>
          </p:txBody>
        </p:sp>
      </p:grpSp>
      <p:grpSp>
        <p:nvGrpSpPr>
          <p:cNvPr id="14" name="Group 13">
            <a:extLst>
              <a:ext uri="{FF2B5EF4-FFF2-40B4-BE49-F238E27FC236}">
                <a16:creationId xmlns:a16="http://schemas.microsoft.com/office/drawing/2014/main" id="{F46685C2-3F69-EA4C-A4C2-69870CE4D89D}"/>
              </a:ext>
            </a:extLst>
          </p:cNvPr>
          <p:cNvGrpSpPr/>
          <p:nvPr/>
        </p:nvGrpSpPr>
        <p:grpSpPr>
          <a:xfrm>
            <a:off x="7106083" y="406408"/>
            <a:ext cx="1810651" cy="2808775"/>
            <a:chOff x="2418392" y="1013992"/>
            <a:chExt cx="1648597" cy="2557388"/>
          </a:xfrm>
        </p:grpSpPr>
        <p:sp>
          <p:nvSpPr>
            <p:cNvPr id="15" name="Oval 14">
              <a:extLst>
                <a:ext uri="{FF2B5EF4-FFF2-40B4-BE49-F238E27FC236}">
                  <a16:creationId xmlns:a16="http://schemas.microsoft.com/office/drawing/2014/main" id="{9B9329B8-C7BC-C344-996D-717E64FC6059}"/>
                </a:ext>
              </a:extLst>
            </p:cNvPr>
            <p:cNvSpPr/>
            <p:nvPr/>
          </p:nvSpPr>
          <p:spPr>
            <a:xfrm>
              <a:off x="2418392" y="1013992"/>
              <a:ext cx="1422006" cy="1422002"/>
            </a:xfrm>
            <a:prstGeom prst="ellipse">
              <a:avLst/>
            </a:prstGeom>
            <a:solidFill>
              <a:schemeClr val="bg1"/>
            </a:solidFill>
            <a:ln w="38100">
              <a:solidFill>
                <a:srgbClr val="8FD6F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Oval 14">
              <a:extLst>
                <a:ext uri="{FF2B5EF4-FFF2-40B4-BE49-F238E27FC236}">
                  <a16:creationId xmlns:a16="http://schemas.microsoft.com/office/drawing/2014/main" id="{D14A5F94-D892-144A-976C-AF31337FE833}"/>
                </a:ext>
              </a:extLst>
            </p:cNvPr>
            <p:cNvSpPr txBox="1"/>
            <p:nvPr/>
          </p:nvSpPr>
          <p:spPr>
            <a:xfrm>
              <a:off x="2805421" y="2565872"/>
              <a:ext cx="1261568" cy="1005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defTabSz="533400">
                <a:lnSpc>
                  <a:spcPct val="90000"/>
                </a:lnSpc>
                <a:spcBef>
                  <a:spcPct val="0"/>
                </a:spcBef>
                <a:spcAft>
                  <a:spcPct val="35000"/>
                </a:spcAft>
                <a:buNone/>
              </a:pPr>
              <a:r>
                <a:rPr lang="en-GB" sz="1500" b="1"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Assess current state</a:t>
              </a:r>
            </a:p>
          </p:txBody>
        </p:sp>
      </p:grpSp>
      <p:grpSp>
        <p:nvGrpSpPr>
          <p:cNvPr id="17" name="Group 16">
            <a:extLst>
              <a:ext uri="{FF2B5EF4-FFF2-40B4-BE49-F238E27FC236}">
                <a16:creationId xmlns:a16="http://schemas.microsoft.com/office/drawing/2014/main" id="{81FFF0B7-4264-D241-BF6D-B792D9036A49}"/>
              </a:ext>
            </a:extLst>
          </p:cNvPr>
          <p:cNvGrpSpPr/>
          <p:nvPr/>
        </p:nvGrpSpPr>
        <p:grpSpPr>
          <a:xfrm>
            <a:off x="7106081" y="3610863"/>
            <a:ext cx="1763725" cy="2693599"/>
            <a:chOff x="2418392" y="-16527"/>
            <a:chExt cx="1605871" cy="2452521"/>
          </a:xfrm>
        </p:grpSpPr>
        <p:sp>
          <p:nvSpPr>
            <p:cNvPr id="18" name="Oval 17">
              <a:extLst>
                <a:ext uri="{FF2B5EF4-FFF2-40B4-BE49-F238E27FC236}">
                  <a16:creationId xmlns:a16="http://schemas.microsoft.com/office/drawing/2014/main" id="{2843AD42-4F36-C64C-920F-400B3F8300C1}"/>
                </a:ext>
              </a:extLst>
            </p:cNvPr>
            <p:cNvSpPr/>
            <p:nvPr/>
          </p:nvSpPr>
          <p:spPr>
            <a:xfrm>
              <a:off x="2418392" y="1013992"/>
              <a:ext cx="1422006" cy="1422002"/>
            </a:xfrm>
            <a:prstGeom prst="ellipse">
              <a:avLst/>
            </a:prstGeom>
            <a:solidFill>
              <a:schemeClr val="bg1"/>
            </a:solidFill>
            <a:ln w="38100">
              <a:solidFill>
                <a:srgbClr val="1CB5F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Oval 14">
              <a:extLst>
                <a:ext uri="{FF2B5EF4-FFF2-40B4-BE49-F238E27FC236}">
                  <a16:creationId xmlns:a16="http://schemas.microsoft.com/office/drawing/2014/main" id="{8ACE670D-012E-7F4E-909A-7D1FAE55B7F3}"/>
                </a:ext>
              </a:extLst>
            </p:cNvPr>
            <p:cNvSpPr txBox="1"/>
            <p:nvPr/>
          </p:nvSpPr>
          <p:spPr>
            <a:xfrm>
              <a:off x="2848151" y="-16527"/>
              <a:ext cx="1176112" cy="1130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defTabSz="533400">
                <a:lnSpc>
                  <a:spcPct val="90000"/>
                </a:lnSpc>
                <a:spcBef>
                  <a:spcPct val="0"/>
                </a:spcBef>
                <a:spcAft>
                  <a:spcPct val="35000"/>
                </a:spcAft>
                <a:buNone/>
              </a:pPr>
              <a:r>
                <a:rPr lang="en-GB" sz="1500" b="1"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Map desired outcomes</a:t>
              </a:r>
            </a:p>
          </p:txBody>
        </p:sp>
      </p:grpSp>
      <p:pic>
        <p:nvPicPr>
          <p:cNvPr id="20" name="Graphic 19" descr="Research outline">
            <a:extLst>
              <a:ext uri="{FF2B5EF4-FFF2-40B4-BE49-F238E27FC236}">
                <a16:creationId xmlns:a16="http://schemas.microsoft.com/office/drawing/2014/main" id="{3188EA2B-7C99-794E-8DEF-FDFA8C3111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75370" y="582019"/>
            <a:ext cx="1200570" cy="1200570"/>
          </a:xfrm>
          <a:prstGeom prst="rect">
            <a:avLst/>
          </a:prstGeom>
        </p:spPr>
      </p:pic>
      <p:pic>
        <p:nvPicPr>
          <p:cNvPr id="21" name="Graphic 20" descr="Map with pin outline">
            <a:extLst>
              <a:ext uri="{FF2B5EF4-FFF2-40B4-BE49-F238E27FC236}">
                <a16:creationId xmlns:a16="http://schemas.microsoft.com/office/drawing/2014/main" id="{88D352EA-006B-2248-8496-3A6A1EF467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29795" y="4880206"/>
            <a:ext cx="1291721" cy="1291721"/>
          </a:xfrm>
          <a:prstGeom prst="rect">
            <a:avLst/>
          </a:prstGeom>
        </p:spPr>
      </p:pic>
      <p:pic>
        <p:nvPicPr>
          <p:cNvPr id="22" name="Graphic 21" descr="Gantt Chart outline">
            <a:extLst>
              <a:ext uri="{FF2B5EF4-FFF2-40B4-BE49-F238E27FC236}">
                <a16:creationId xmlns:a16="http://schemas.microsoft.com/office/drawing/2014/main" id="{5159C4B1-C1B1-DF40-93AA-D9E4A543D3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21604" y="4983756"/>
            <a:ext cx="1125635" cy="1125635"/>
          </a:xfrm>
          <a:prstGeom prst="rect">
            <a:avLst/>
          </a:prstGeom>
        </p:spPr>
      </p:pic>
      <p:pic>
        <p:nvPicPr>
          <p:cNvPr id="23" name="Graphic 22" descr="Cycle with people outline">
            <a:extLst>
              <a:ext uri="{FF2B5EF4-FFF2-40B4-BE49-F238E27FC236}">
                <a16:creationId xmlns:a16="http://schemas.microsoft.com/office/drawing/2014/main" id="{8B75ED4D-2098-FA4C-BC73-E033F7F8E3F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33033" y="536444"/>
            <a:ext cx="1291721" cy="1291721"/>
          </a:xfrm>
          <a:prstGeom prst="rect">
            <a:avLst/>
          </a:prstGeom>
        </p:spPr>
      </p:pic>
      <p:sp>
        <p:nvSpPr>
          <p:cNvPr id="24" name="TextBox 23">
            <a:extLst>
              <a:ext uri="{FF2B5EF4-FFF2-40B4-BE49-F238E27FC236}">
                <a16:creationId xmlns:a16="http://schemas.microsoft.com/office/drawing/2014/main" id="{E12D35DA-CDEE-D54D-911D-7C459DC32FCC}"/>
              </a:ext>
            </a:extLst>
          </p:cNvPr>
          <p:cNvSpPr txBox="1"/>
          <p:nvPr/>
        </p:nvSpPr>
        <p:spPr>
          <a:xfrm>
            <a:off x="5080944" y="2998190"/>
            <a:ext cx="1915064" cy="1015663"/>
          </a:xfrm>
          <a:prstGeom prst="rect">
            <a:avLst/>
          </a:prstGeom>
          <a:noFill/>
        </p:spPr>
        <p:txBody>
          <a:bodyPr wrap="square" rtlCol="0">
            <a:spAutoFit/>
          </a:bodyPr>
          <a:lstStyle/>
          <a:p>
            <a:pPr algn="ctr"/>
            <a:r>
              <a:rPr lang="en-FI" sz="2000" b="1" dirty="0">
                <a:solidFill>
                  <a:schemeClr val="bg2">
                    <a:lumMod val="50000"/>
                  </a:schemeClr>
                </a:solidFill>
              </a:rPr>
              <a:t>Simple</a:t>
            </a:r>
          </a:p>
          <a:p>
            <a:pPr algn="ctr"/>
            <a:r>
              <a:rPr lang="en-FI" sz="2000" b="1" dirty="0">
                <a:solidFill>
                  <a:schemeClr val="bg2">
                    <a:lumMod val="50000"/>
                  </a:schemeClr>
                </a:solidFill>
              </a:rPr>
              <a:t>Strategic</a:t>
            </a:r>
          </a:p>
          <a:p>
            <a:pPr algn="ctr"/>
            <a:r>
              <a:rPr lang="en-FI" sz="2000" b="1" dirty="0">
                <a:solidFill>
                  <a:schemeClr val="bg2">
                    <a:lumMod val="50000"/>
                  </a:schemeClr>
                </a:solidFill>
              </a:rPr>
              <a:t>Operational</a:t>
            </a:r>
          </a:p>
        </p:txBody>
      </p:sp>
    </p:spTree>
    <p:extLst>
      <p:ext uri="{BB962C8B-B14F-4D97-AF65-F5344CB8AC3E}">
        <p14:creationId xmlns:p14="http://schemas.microsoft.com/office/powerpoint/2010/main" val="18654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561D512-38F3-9C42-9BD7-EE1BAA8F4232}"/>
              </a:ext>
            </a:extLst>
          </p:cNvPr>
          <p:cNvGraphicFramePr>
            <a:graphicFrameLocks noGrp="1"/>
          </p:cNvGraphicFramePr>
          <p:nvPr>
            <p:extLst>
              <p:ext uri="{D42A27DB-BD31-4B8C-83A1-F6EECF244321}">
                <p14:modId xmlns:p14="http://schemas.microsoft.com/office/powerpoint/2010/main" val="2264237154"/>
              </p:ext>
            </p:extLst>
          </p:nvPr>
        </p:nvGraphicFramePr>
        <p:xfrm>
          <a:off x="1199257" y="1340768"/>
          <a:ext cx="9793088" cy="5054886"/>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3307112576"/>
                    </a:ext>
                  </a:extLst>
                </a:gridCol>
                <a:gridCol w="3816623">
                  <a:extLst>
                    <a:ext uri="{9D8B030D-6E8A-4147-A177-3AD203B41FA5}">
                      <a16:colId xmlns:a16="http://schemas.microsoft.com/office/drawing/2014/main" val="3380383689"/>
                    </a:ext>
                  </a:extLst>
                </a:gridCol>
                <a:gridCol w="2232248">
                  <a:extLst>
                    <a:ext uri="{9D8B030D-6E8A-4147-A177-3AD203B41FA5}">
                      <a16:colId xmlns:a16="http://schemas.microsoft.com/office/drawing/2014/main" val="4033203740"/>
                    </a:ext>
                  </a:extLst>
                </a:gridCol>
                <a:gridCol w="1223937">
                  <a:extLst>
                    <a:ext uri="{9D8B030D-6E8A-4147-A177-3AD203B41FA5}">
                      <a16:colId xmlns:a16="http://schemas.microsoft.com/office/drawing/2014/main" val="842196329"/>
                    </a:ext>
                  </a:extLst>
                </a:gridCol>
              </a:tblGrid>
              <a:tr h="775491">
                <a:tc>
                  <a:txBody>
                    <a:bodyPr/>
                    <a:lstStyle/>
                    <a:p>
                      <a:r>
                        <a:rPr lang="en-US" sz="1400" dirty="0"/>
                        <a:t>Step</a:t>
                      </a:r>
                    </a:p>
                  </a:txBody>
                  <a:tcPr anchor="ctr">
                    <a:lnB w="38100" cmpd="sng">
                      <a:noFill/>
                    </a:lnB>
                  </a:tcPr>
                </a:tc>
                <a:tc>
                  <a:txBody>
                    <a:bodyPr/>
                    <a:lstStyle/>
                    <a:p>
                      <a:r>
                        <a:rPr lang="en-US" sz="1400" dirty="0"/>
                        <a:t>Process</a:t>
                      </a:r>
                    </a:p>
                  </a:txBody>
                  <a:tcPr anchor="ctr">
                    <a:lnB w="38100" cmpd="sng">
                      <a:noFill/>
                    </a:lnB>
                  </a:tcPr>
                </a:tc>
                <a:tc>
                  <a:txBody>
                    <a:bodyPr/>
                    <a:lstStyle/>
                    <a:p>
                      <a:r>
                        <a:rPr lang="en-US" sz="1400" dirty="0"/>
                        <a:t>Action</a:t>
                      </a:r>
                    </a:p>
                  </a:txBody>
                  <a:tcPr anchor="ctr">
                    <a:lnB w="38100" cmpd="sng">
                      <a:noFill/>
                    </a:lnB>
                  </a:tcPr>
                </a:tc>
                <a:tc>
                  <a:txBody>
                    <a:bodyPr/>
                    <a:lstStyle/>
                    <a:p>
                      <a:r>
                        <a:rPr lang="en-US" sz="1400" dirty="0"/>
                        <a:t>Status </a:t>
                      </a:r>
                    </a:p>
                  </a:txBody>
                  <a:tcPr anchor="ctr">
                    <a:lnB w="38100" cmpd="sng">
                      <a:noFill/>
                    </a:lnB>
                  </a:tcPr>
                </a:tc>
                <a:extLst>
                  <a:ext uri="{0D108BD9-81ED-4DB2-BD59-A6C34878D82A}">
                    <a16:rowId xmlns:a16="http://schemas.microsoft.com/office/drawing/2014/main" val="106132457"/>
                  </a:ext>
                </a:extLst>
              </a:tr>
              <a:tr h="1091185">
                <a:tc>
                  <a:txBody>
                    <a:bodyPr/>
                    <a:lstStyle/>
                    <a:p>
                      <a:pPr algn="l"/>
                      <a:r>
                        <a:rPr lang="en-FI" sz="1200" b="1" dirty="0">
                          <a:solidFill>
                            <a:schemeClr val="tx2">
                              <a:lumMod val="75000"/>
                            </a:schemeClr>
                          </a:solidFill>
                        </a:rPr>
                        <a:t>Assess current state</a:t>
                      </a:r>
                    </a:p>
                  </a:txBody>
                  <a:tcPr anchor="ctr">
                    <a:lnL w="12700" cmpd="sng">
                      <a:noFill/>
                    </a:lnL>
                    <a:lnT w="38100" cmpd="sng">
                      <a:noFill/>
                    </a:lnT>
                  </a:tcPr>
                </a:tc>
                <a:tc>
                  <a:txBody>
                    <a:bodyPr/>
                    <a:lstStyle/>
                    <a:p>
                      <a:r>
                        <a:rPr lang="en-GB" sz="1200" dirty="0">
                          <a:solidFill>
                            <a:schemeClr val="tx2">
                              <a:lumMod val="75000"/>
                            </a:schemeClr>
                          </a:solidFill>
                        </a:rPr>
                        <a:t>Identify the strengths, weaknesses, opportunities and bottlenecks of current processes, products, services, etc.</a:t>
                      </a:r>
                      <a:endParaRPr lang="en-FI" sz="1200" dirty="0">
                        <a:solidFill>
                          <a:schemeClr val="tx2">
                            <a:lumMod val="75000"/>
                          </a:schemeClr>
                        </a:solidFill>
                      </a:endParaRPr>
                    </a:p>
                  </a:txBody>
                  <a:tcPr anchor="ctr">
                    <a:lnT w="38100" cmpd="sng">
                      <a:noFill/>
                    </a:lnT>
                  </a:tcPr>
                </a:tc>
                <a:tc>
                  <a:txBody>
                    <a:bodyPr/>
                    <a:lstStyle/>
                    <a:p>
                      <a:pPr algn="l"/>
                      <a:r>
                        <a:rPr lang="en-US" sz="1200" dirty="0">
                          <a:solidFill>
                            <a:schemeClr val="tx2">
                              <a:lumMod val="75000"/>
                            </a:schemeClr>
                          </a:solidFill>
                        </a:rPr>
                        <a:t>Workshop</a:t>
                      </a:r>
                    </a:p>
                    <a:p>
                      <a:pPr algn="l"/>
                      <a:r>
                        <a:rPr lang="en-US" sz="1200" dirty="0">
                          <a:solidFill>
                            <a:schemeClr val="tx2">
                              <a:lumMod val="75000"/>
                            </a:schemeClr>
                          </a:solidFill>
                        </a:rPr>
                        <a:t>Idea collection</a:t>
                      </a:r>
                    </a:p>
                    <a:p>
                      <a:pPr algn="l"/>
                      <a:r>
                        <a:rPr lang="en-US" sz="1200" dirty="0">
                          <a:solidFill>
                            <a:schemeClr val="tx2">
                              <a:lumMod val="75000"/>
                            </a:schemeClr>
                          </a:solidFill>
                        </a:rPr>
                        <a:t>Kaizen events</a:t>
                      </a:r>
                    </a:p>
                  </a:txBody>
                  <a:tcPr anchor="ctr">
                    <a:lnT w="38100" cmpd="sng">
                      <a:noFill/>
                    </a:lnT>
                  </a:tcPr>
                </a:tc>
                <a:tc>
                  <a:txBody>
                    <a:bodyPr/>
                    <a:lstStyle/>
                    <a:p>
                      <a:pPr algn="l"/>
                      <a:r>
                        <a:rPr lang="en-US" sz="1200" dirty="0">
                          <a:solidFill>
                            <a:schemeClr val="tx2">
                              <a:lumMod val="75000"/>
                            </a:schemeClr>
                          </a:solidFill>
                        </a:rPr>
                        <a:t>Done</a:t>
                      </a:r>
                    </a:p>
                  </a:txBody>
                  <a:tcPr anchor="ctr">
                    <a:lnR w="12700" cmpd="sng">
                      <a:noFill/>
                    </a:lnR>
                    <a:lnT w="38100" cmpd="sng">
                      <a:noFill/>
                    </a:lnT>
                  </a:tcPr>
                </a:tc>
                <a:extLst>
                  <a:ext uri="{0D108BD9-81ED-4DB2-BD59-A6C34878D82A}">
                    <a16:rowId xmlns:a16="http://schemas.microsoft.com/office/drawing/2014/main" val="1836282001"/>
                  </a:ext>
                </a:extLst>
              </a:tr>
              <a:tr h="775491">
                <a:tc>
                  <a:txBody>
                    <a:bodyPr/>
                    <a:lstStyle/>
                    <a:p>
                      <a:pPr algn="l"/>
                      <a:r>
                        <a:rPr lang="en-FI" sz="1200" b="1" dirty="0">
                          <a:solidFill>
                            <a:schemeClr val="tx2">
                              <a:lumMod val="75000"/>
                            </a:schemeClr>
                          </a:solidFill>
                        </a:rPr>
                        <a:t>Map desired outcomes</a:t>
                      </a:r>
                    </a:p>
                  </a:txBody>
                  <a:tcPr anchor="ctr">
                    <a:lnL w="12700" cmpd="sng">
                      <a:noFill/>
                    </a:lnL>
                  </a:tcPr>
                </a:tc>
                <a:tc>
                  <a:txBody>
                    <a:bodyPr/>
                    <a:lstStyle/>
                    <a:p>
                      <a:r>
                        <a:rPr lang="en-GB" sz="1200" dirty="0">
                          <a:solidFill>
                            <a:schemeClr val="tx2">
                              <a:lumMod val="75000"/>
                            </a:schemeClr>
                          </a:solidFill>
                        </a:rPr>
                        <a:t>Map the business integrated goals and objectives. Notice the gaps between the current state of things and the desired outcome.</a:t>
                      </a:r>
                      <a:endParaRPr lang="en-FI" sz="1200" dirty="0">
                        <a:solidFill>
                          <a:schemeClr val="tx2">
                            <a:lumMod val="75000"/>
                          </a:schemeClr>
                        </a:solidFill>
                      </a:endParaRPr>
                    </a:p>
                  </a:txBody>
                  <a:tcPr anchor="ctr"/>
                </a:tc>
                <a:tc>
                  <a:txBody>
                    <a:bodyPr/>
                    <a:lstStyle/>
                    <a:p>
                      <a:pPr algn="l"/>
                      <a:r>
                        <a:rPr lang="en-US" sz="1200" dirty="0">
                          <a:solidFill>
                            <a:schemeClr val="tx2">
                              <a:lumMod val="75000"/>
                            </a:schemeClr>
                          </a:solidFill>
                        </a:rPr>
                        <a:t>Decide the long term objectives and specific goals, timeline and resources</a:t>
                      </a:r>
                    </a:p>
                    <a:p>
                      <a:pPr algn="l"/>
                      <a:endParaRPr lang="en-US" sz="1200" dirty="0">
                        <a:solidFill>
                          <a:schemeClr val="tx2">
                            <a:lumMod val="75000"/>
                          </a:schemeClr>
                        </a:solidFill>
                      </a:endParaRPr>
                    </a:p>
                  </a:txBody>
                  <a:tcPr anchor="ctr"/>
                </a:tc>
                <a:tc>
                  <a:txBody>
                    <a:bodyPr/>
                    <a:lstStyle/>
                    <a:p>
                      <a:pPr algn="l"/>
                      <a:r>
                        <a:rPr lang="en-US" sz="1200" dirty="0">
                          <a:solidFill>
                            <a:schemeClr val="tx2">
                              <a:lumMod val="75000"/>
                            </a:schemeClr>
                          </a:solidFill>
                        </a:rPr>
                        <a:t>Doing</a:t>
                      </a:r>
                    </a:p>
                  </a:txBody>
                  <a:tcPr anchor="ctr">
                    <a:lnR w="12700" cmpd="sng">
                      <a:noFill/>
                    </a:lnR>
                  </a:tcPr>
                </a:tc>
                <a:extLst>
                  <a:ext uri="{0D108BD9-81ED-4DB2-BD59-A6C34878D82A}">
                    <a16:rowId xmlns:a16="http://schemas.microsoft.com/office/drawing/2014/main" val="3853105264"/>
                  </a:ext>
                </a:extLst>
              </a:tr>
              <a:tr h="1091185">
                <a:tc>
                  <a:txBody>
                    <a:bodyPr/>
                    <a:lstStyle/>
                    <a:p>
                      <a:pPr algn="l"/>
                      <a:r>
                        <a:rPr lang="en-FI" sz="1200" b="1" dirty="0">
                          <a:solidFill>
                            <a:schemeClr val="tx2">
                              <a:lumMod val="75000"/>
                            </a:schemeClr>
                          </a:solidFill>
                        </a:rPr>
                        <a:t>Chart improvement journey</a:t>
                      </a:r>
                    </a:p>
                  </a:txBody>
                  <a:tcPr anchor="ctr">
                    <a:lnL w="12700" cmpd="sng">
                      <a:noFill/>
                    </a:lnL>
                  </a:tcPr>
                </a:tc>
                <a:tc>
                  <a:txBody>
                    <a:bodyPr/>
                    <a:lstStyle/>
                    <a:p>
                      <a:r>
                        <a:rPr lang="en-GB" sz="1200" dirty="0">
                          <a:solidFill>
                            <a:schemeClr val="tx2">
                              <a:lumMod val="75000"/>
                            </a:schemeClr>
                          </a:solidFill>
                        </a:rPr>
                        <a:t>How you’ll address the gaps through specific actions that contribute to sustained improvements and help develop the culture to enable them.</a:t>
                      </a:r>
                      <a:endParaRPr lang="en-FI" sz="1200" dirty="0">
                        <a:solidFill>
                          <a:schemeClr val="tx2">
                            <a:lumMod val="75000"/>
                          </a:schemeClr>
                        </a:solidFill>
                      </a:endParaRPr>
                    </a:p>
                  </a:txBody>
                  <a:tcPr anchor="ctr"/>
                </a:tc>
                <a:tc>
                  <a:txBody>
                    <a:bodyPr/>
                    <a:lstStyle/>
                    <a:p>
                      <a:pPr algn="l"/>
                      <a:r>
                        <a:rPr lang="en-US" sz="1200" dirty="0">
                          <a:solidFill>
                            <a:schemeClr val="tx2">
                              <a:lumMod val="75000"/>
                            </a:schemeClr>
                          </a:solidFill>
                        </a:rPr>
                        <a:t>Define responsibilities</a:t>
                      </a:r>
                    </a:p>
                    <a:p>
                      <a:pPr algn="l"/>
                      <a:r>
                        <a:rPr lang="en-US" sz="1200" dirty="0">
                          <a:solidFill>
                            <a:schemeClr val="tx2">
                              <a:lumMod val="75000"/>
                            </a:schemeClr>
                          </a:solidFill>
                        </a:rPr>
                        <a:t>Decide the tools, methods of evaluation, and performance metrics</a:t>
                      </a:r>
                    </a:p>
                  </a:txBody>
                  <a:tcPr anchor="ctr"/>
                </a:tc>
                <a:tc>
                  <a:txBody>
                    <a:bodyPr/>
                    <a:lstStyle/>
                    <a:p>
                      <a:pPr algn="l"/>
                      <a:r>
                        <a:rPr lang="en-US" sz="1200" dirty="0">
                          <a:solidFill>
                            <a:schemeClr val="tx2">
                              <a:lumMod val="75000"/>
                            </a:schemeClr>
                          </a:solidFill>
                        </a:rPr>
                        <a:t>Doing</a:t>
                      </a:r>
                    </a:p>
                  </a:txBody>
                  <a:tcPr anchor="ctr">
                    <a:lnR w="12700" cmpd="sng">
                      <a:noFill/>
                    </a:lnR>
                  </a:tcPr>
                </a:tc>
                <a:extLst>
                  <a:ext uri="{0D108BD9-81ED-4DB2-BD59-A6C34878D82A}">
                    <a16:rowId xmlns:a16="http://schemas.microsoft.com/office/drawing/2014/main" val="1247983094"/>
                  </a:ext>
                </a:extLst>
              </a:tr>
              <a:tr h="1091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200" b="1" dirty="0">
                          <a:solidFill>
                            <a:schemeClr val="tx2">
                              <a:lumMod val="75000"/>
                            </a:schemeClr>
                          </a:solidFill>
                        </a:rPr>
                        <a:t>Implement, test, improve</a:t>
                      </a:r>
                    </a:p>
                    <a:p>
                      <a:pPr algn="l"/>
                      <a:endParaRPr lang="en-US" sz="1200" b="1" dirty="0">
                        <a:solidFill>
                          <a:schemeClr val="tx2">
                            <a:lumMod val="75000"/>
                          </a:schemeClr>
                        </a:solidFill>
                      </a:endParaRPr>
                    </a:p>
                  </a:txBody>
                  <a:tcPr anchor="ctr">
                    <a:lnL w="12700" cmpd="sng">
                      <a:noFill/>
                    </a:lnL>
                  </a:tcPr>
                </a:tc>
                <a:tc>
                  <a:txBody>
                    <a:bodyPr/>
                    <a:lstStyle/>
                    <a:p>
                      <a:r>
                        <a:rPr lang="en-GB" sz="1200" dirty="0">
                          <a:solidFill>
                            <a:schemeClr val="tx2">
                              <a:lumMod val="75000"/>
                            </a:schemeClr>
                          </a:solidFill>
                        </a:rPr>
                        <a:t>Engage the workforce at all levels of the organization. All those involved should understand the standards, procedures and best practices for continuous improvement. </a:t>
                      </a:r>
                      <a:endParaRPr lang="en-FI" sz="1200" dirty="0">
                        <a:solidFill>
                          <a:schemeClr val="tx2">
                            <a:lumMod val="75000"/>
                          </a:schemeClr>
                        </a:solidFill>
                      </a:endParaRPr>
                    </a:p>
                  </a:txBody>
                  <a:tcPr anchor="ctr"/>
                </a:tc>
                <a:tc>
                  <a:txBody>
                    <a:bodyPr/>
                    <a:lstStyle/>
                    <a:p>
                      <a:pPr algn="l"/>
                      <a:r>
                        <a:rPr lang="en-US" sz="1200" dirty="0">
                          <a:solidFill>
                            <a:schemeClr val="tx2">
                              <a:lumMod val="75000"/>
                            </a:schemeClr>
                          </a:solidFill>
                        </a:rPr>
                        <a:t>Implement improvement activities and processes</a:t>
                      </a:r>
                    </a:p>
                  </a:txBody>
                  <a:tcPr anchor="ctr"/>
                </a:tc>
                <a:tc>
                  <a:txBody>
                    <a:bodyPr/>
                    <a:lstStyle/>
                    <a:p>
                      <a:pPr algn="l"/>
                      <a:r>
                        <a:rPr lang="en-US" sz="1200" dirty="0">
                          <a:solidFill>
                            <a:schemeClr val="tx2">
                              <a:lumMod val="75000"/>
                            </a:schemeClr>
                          </a:solidFill>
                        </a:rPr>
                        <a:t>Doing</a:t>
                      </a:r>
                    </a:p>
                  </a:txBody>
                  <a:tcPr anchor="ctr">
                    <a:lnR w="12700" cmpd="sng">
                      <a:noFill/>
                    </a:lnR>
                  </a:tcPr>
                </a:tc>
                <a:extLst>
                  <a:ext uri="{0D108BD9-81ED-4DB2-BD59-A6C34878D82A}">
                    <a16:rowId xmlns:a16="http://schemas.microsoft.com/office/drawing/2014/main" val="3415780669"/>
                  </a:ext>
                </a:extLst>
              </a:tr>
            </a:tbl>
          </a:graphicData>
        </a:graphic>
      </p:graphicFrame>
      <p:sp>
        <p:nvSpPr>
          <p:cNvPr id="7" name="Title 2">
            <a:extLst>
              <a:ext uri="{FF2B5EF4-FFF2-40B4-BE49-F238E27FC236}">
                <a16:creationId xmlns:a16="http://schemas.microsoft.com/office/drawing/2014/main" id="{242127DE-FF4A-E145-9BFE-49353D64746F}"/>
              </a:ext>
            </a:extLst>
          </p:cNvPr>
          <p:cNvSpPr>
            <a:spLocks noGrp="1"/>
          </p:cNvSpPr>
          <p:nvPr>
            <p:ph type="title"/>
          </p:nvPr>
        </p:nvSpPr>
        <p:spPr>
          <a:xfrm>
            <a:off x="1199257" y="483001"/>
            <a:ext cx="9217024" cy="504058"/>
          </a:xfrm>
        </p:spPr>
        <p:txBody>
          <a:bodyPr>
            <a:noAutofit/>
          </a:bodyPr>
          <a:lstStyle/>
          <a:p>
            <a:r>
              <a:rPr lang="en-US" sz="2800" dirty="0"/>
              <a:t>Developing a continuous improvement plan</a:t>
            </a:r>
          </a:p>
        </p:txBody>
      </p:sp>
    </p:spTree>
    <p:extLst>
      <p:ext uri="{BB962C8B-B14F-4D97-AF65-F5344CB8AC3E}">
        <p14:creationId xmlns:p14="http://schemas.microsoft.com/office/powerpoint/2010/main" val="1649646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0FDE30A-AB22-0A49-9286-0FB9C64D7F65}"/>
              </a:ext>
            </a:extLst>
          </p:cNvPr>
          <p:cNvPicPr>
            <a:picLocks noChangeAspect="1"/>
          </p:cNvPicPr>
          <p:nvPr/>
        </p:nvPicPr>
        <p:blipFill>
          <a:blip r:embed="rId3">
            <a:alphaModFix amt="70000"/>
          </a:blip>
          <a:srcRect/>
          <a:stretch/>
        </p:blipFill>
        <p:spPr>
          <a:xfrm>
            <a:off x="7896304" y="16976"/>
            <a:ext cx="4286250" cy="6858000"/>
          </a:xfrm>
          <a:prstGeom prst="rect">
            <a:avLst/>
          </a:prstGeom>
          <a:solidFill>
            <a:schemeClr val="bg1"/>
          </a:solidFill>
        </p:spPr>
      </p:pic>
      <p:sp>
        <p:nvSpPr>
          <p:cNvPr id="5" name="Picture Placeholder 4">
            <a:extLst>
              <a:ext uri="{FF2B5EF4-FFF2-40B4-BE49-F238E27FC236}">
                <a16:creationId xmlns:a16="http://schemas.microsoft.com/office/drawing/2014/main" id="{F293375C-51EC-774F-A47F-A94636D6FB0C}"/>
              </a:ext>
            </a:extLst>
          </p:cNvPr>
          <p:cNvSpPr>
            <a:spLocks noGrp="1"/>
          </p:cNvSpPr>
          <p:nvPr>
            <p:ph type="pic" sz="quarter" idx="10"/>
          </p:nvPr>
        </p:nvSpPr>
        <p:spPr/>
      </p:sp>
      <p:sp>
        <p:nvSpPr>
          <p:cNvPr id="8" name="Oval 7">
            <a:extLst>
              <a:ext uri="{FF2B5EF4-FFF2-40B4-BE49-F238E27FC236}">
                <a16:creationId xmlns:a16="http://schemas.microsoft.com/office/drawing/2014/main" id="{E1F0A241-0CFA-7E43-921D-7C14C87E52F7}"/>
              </a:ext>
            </a:extLst>
          </p:cNvPr>
          <p:cNvSpPr/>
          <p:nvPr/>
        </p:nvSpPr>
        <p:spPr>
          <a:xfrm>
            <a:off x="699039" y="1340988"/>
            <a:ext cx="1008112" cy="10081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0" name="TextBox 9">
            <a:extLst>
              <a:ext uri="{FF2B5EF4-FFF2-40B4-BE49-F238E27FC236}">
                <a16:creationId xmlns:a16="http://schemas.microsoft.com/office/drawing/2014/main" id="{E8FD3E71-9907-7D45-A21A-E4AED351C519}"/>
              </a:ext>
            </a:extLst>
          </p:cNvPr>
          <p:cNvSpPr txBox="1"/>
          <p:nvPr/>
        </p:nvSpPr>
        <p:spPr>
          <a:xfrm>
            <a:off x="2157165" y="2729669"/>
            <a:ext cx="5210002" cy="707886"/>
          </a:xfrm>
          <a:prstGeom prst="rect">
            <a:avLst/>
          </a:prstGeom>
          <a:noFill/>
        </p:spPr>
        <p:txBody>
          <a:bodyPr wrap="square" rtlCol="0">
            <a:spAutoFit/>
          </a:bodyPr>
          <a:lstStyle/>
          <a:p>
            <a:r>
              <a:rPr lang="en-US" sz="2000" b="1" dirty="0">
                <a:solidFill>
                  <a:schemeClr val="tx2"/>
                </a:solidFill>
              </a:rPr>
              <a:t>Focus relentlessly on your speed of improvement, or cycle times!</a:t>
            </a:r>
          </a:p>
        </p:txBody>
      </p:sp>
      <p:sp>
        <p:nvSpPr>
          <p:cNvPr id="6" name="TextBox 5">
            <a:extLst>
              <a:ext uri="{FF2B5EF4-FFF2-40B4-BE49-F238E27FC236}">
                <a16:creationId xmlns:a16="http://schemas.microsoft.com/office/drawing/2014/main" id="{6F4AB825-015C-1F4C-AB23-04DE0ABF80FA}"/>
              </a:ext>
            </a:extLst>
          </p:cNvPr>
          <p:cNvSpPr txBox="1"/>
          <p:nvPr/>
        </p:nvSpPr>
        <p:spPr>
          <a:xfrm>
            <a:off x="2157165" y="1644691"/>
            <a:ext cx="4958998" cy="400110"/>
          </a:xfrm>
          <a:prstGeom prst="rect">
            <a:avLst/>
          </a:prstGeom>
          <a:noFill/>
        </p:spPr>
        <p:txBody>
          <a:bodyPr wrap="square" rtlCol="0">
            <a:spAutoFit/>
          </a:bodyPr>
          <a:lstStyle/>
          <a:p>
            <a:r>
              <a:rPr lang="en-US" sz="2000" b="1" dirty="0">
                <a:solidFill>
                  <a:schemeClr val="tx2"/>
                </a:solidFill>
              </a:rPr>
              <a:t>Every day, everywhere, by everyone!</a:t>
            </a:r>
          </a:p>
        </p:txBody>
      </p:sp>
      <p:sp>
        <p:nvSpPr>
          <p:cNvPr id="9" name="Oval 8">
            <a:extLst>
              <a:ext uri="{FF2B5EF4-FFF2-40B4-BE49-F238E27FC236}">
                <a16:creationId xmlns:a16="http://schemas.microsoft.com/office/drawing/2014/main" id="{89D6E12E-2E59-7848-8C5D-D4FFD6DAB0BC}"/>
              </a:ext>
            </a:extLst>
          </p:cNvPr>
          <p:cNvSpPr/>
          <p:nvPr/>
        </p:nvSpPr>
        <p:spPr>
          <a:xfrm>
            <a:off x="699039" y="2579556"/>
            <a:ext cx="1008112" cy="10081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2" name="TextBox 1">
            <a:extLst>
              <a:ext uri="{FF2B5EF4-FFF2-40B4-BE49-F238E27FC236}">
                <a16:creationId xmlns:a16="http://schemas.microsoft.com/office/drawing/2014/main" id="{3DBA1DC9-FABD-C44F-A29F-47987D77F429}"/>
              </a:ext>
            </a:extLst>
          </p:cNvPr>
          <p:cNvSpPr txBox="1"/>
          <p:nvPr/>
        </p:nvSpPr>
        <p:spPr>
          <a:xfrm>
            <a:off x="744886" y="586716"/>
            <a:ext cx="5855169" cy="523220"/>
          </a:xfrm>
          <a:prstGeom prst="rect">
            <a:avLst/>
          </a:prstGeom>
          <a:noFill/>
        </p:spPr>
        <p:txBody>
          <a:bodyPr wrap="square" rtlCol="0">
            <a:spAutoFit/>
          </a:bodyPr>
          <a:lstStyle/>
          <a:p>
            <a:r>
              <a:rPr lang="en-US" sz="2800" b="1" dirty="0"/>
              <a:t>Best Practices to Keep in Mind</a:t>
            </a:r>
          </a:p>
        </p:txBody>
      </p:sp>
      <p:sp>
        <p:nvSpPr>
          <p:cNvPr id="19" name="TextBox 18">
            <a:extLst>
              <a:ext uri="{FF2B5EF4-FFF2-40B4-BE49-F238E27FC236}">
                <a16:creationId xmlns:a16="http://schemas.microsoft.com/office/drawing/2014/main" id="{13BDDB52-416B-9242-A447-B3E9BF990E33}"/>
              </a:ext>
            </a:extLst>
          </p:cNvPr>
          <p:cNvSpPr txBox="1"/>
          <p:nvPr/>
        </p:nvSpPr>
        <p:spPr>
          <a:xfrm>
            <a:off x="2157165" y="3818124"/>
            <a:ext cx="5210002" cy="1015663"/>
          </a:xfrm>
          <a:prstGeom prst="rect">
            <a:avLst/>
          </a:prstGeom>
          <a:noFill/>
        </p:spPr>
        <p:txBody>
          <a:bodyPr wrap="square" rtlCol="0">
            <a:spAutoFit/>
          </a:bodyPr>
          <a:lstStyle/>
          <a:p>
            <a:r>
              <a:rPr lang="en-US" sz="2000" b="1" dirty="0">
                <a:solidFill>
                  <a:schemeClr val="tx2"/>
                </a:solidFill>
                <a:sym typeface="Wingdings" pitchFamily="2" charset="2"/>
              </a:rPr>
              <a:t>Embed CI in the daily processes and job descriptions of most (if not all) employees</a:t>
            </a:r>
            <a:endParaRPr lang="en-US" sz="2000" b="1" dirty="0">
              <a:solidFill>
                <a:schemeClr val="tx2"/>
              </a:solidFill>
            </a:endParaRPr>
          </a:p>
        </p:txBody>
      </p:sp>
      <p:sp>
        <p:nvSpPr>
          <p:cNvPr id="20" name="Oval 19">
            <a:extLst>
              <a:ext uri="{FF2B5EF4-FFF2-40B4-BE49-F238E27FC236}">
                <a16:creationId xmlns:a16="http://schemas.microsoft.com/office/drawing/2014/main" id="{2E872138-E1C8-C94D-8299-95D399CEE61F}"/>
              </a:ext>
            </a:extLst>
          </p:cNvPr>
          <p:cNvSpPr/>
          <p:nvPr/>
        </p:nvSpPr>
        <p:spPr>
          <a:xfrm>
            <a:off x="715130" y="3818124"/>
            <a:ext cx="1008112" cy="10081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2" name="Oval 11">
            <a:extLst>
              <a:ext uri="{FF2B5EF4-FFF2-40B4-BE49-F238E27FC236}">
                <a16:creationId xmlns:a16="http://schemas.microsoft.com/office/drawing/2014/main" id="{F3929332-B2DB-F544-A681-CE029939C420}"/>
              </a:ext>
            </a:extLst>
          </p:cNvPr>
          <p:cNvSpPr/>
          <p:nvPr/>
        </p:nvSpPr>
        <p:spPr>
          <a:xfrm>
            <a:off x="739832" y="5056692"/>
            <a:ext cx="1008112" cy="10081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3" name="TextBox 12">
            <a:extLst>
              <a:ext uri="{FF2B5EF4-FFF2-40B4-BE49-F238E27FC236}">
                <a16:creationId xmlns:a16="http://schemas.microsoft.com/office/drawing/2014/main" id="{59F1429E-196A-0D4A-BE05-C41F109BA324}"/>
              </a:ext>
            </a:extLst>
          </p:cNvPr>
          <p:cNvSpPr txBox="1"/>
          <p:nvPr/>
        </p:nvSpPr>
        <p:spPr>
          <a:xfrm>
            <a:off x="2157165" y="5206805"/>
            <a:ext cx="5210002" cy="707886"/>
          </a:xfrm>
          <a:prstGeom prst="rect">
            <a:avLst/>
          </a:prstGeom>
          <a:noFill/>
        </p:spPr>
        <p:txBody>
          <a:bodyPr wrap="square" rtlCol="0">
            <a:spAutoFit/>
          </a:bodyPr>
          <a:lstStyle/>
          <a:p>
            <a:r>
              <a:rPr lang="en-US" sz="2000" b="1" dirty="0">
                <a:solidFill>
                  <a:schemeClr val="tx2"/>
                </a:solidFill>
                <a:sym typeface="Wingdings" pitchFamily="2" charset="2"/>
              </a:rPr>
              <a:t>Continuously improve your CI process is the key to driving long-term results</a:t>
            </a:r>
            <a:endParaRPr lang="en-US" sz="2000" b="1" dirty="0">
              <a:solidFill>
                <a:schemeClr val="tx2"/>
              </a:solidFill>
            </a:endParaRPr>
          </a:p>
        </p:txBody>
      </p:sp>
    </p:spTree>
    <p:extLst>
      <p:ext uri="{BB962C8B-B14F-4D97-AF65-F5344CB8AC3E}">
        <p14:creationId xmlns:p14="http://schemas.microsoft.com/office/powerpoint/2010/main" val="1232351400"/>
      </p:ext>
    </p:extLst>
  </p:cSld>
  <p:clrMapOvr>
    <a:masterClrMapping/>
  </p:clrMapOvr>
  <mc:AlternateContent xmlns:mc="http://schemas.openxmlformats.org/markup-compatibility/2006" xmlns:p14="http://schemas.microsoft.com/office/powerpoint/2010/main">
    <mc:Choice Requires="p14">
      <p:transition spd="slow" p14:dur="2000" advTm="64651"/>
    </mc:Choice>
    <mc:Fallback xmlns="">
      <p:transition spd="slow" advTm="6465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2FA21B8-F79D-374D-B298-8D13B88A363A}"/>
              </a:ext>
            </a:extLst>
          </p:cNvPr>
          <p:cNvGraphicFramePr>
            <a:graphicFrameLocks/>
          </p:cNvGraphicFramePr>
          <p:nvPr>
            <p:extLst>
              <p:ext uri="{D42A27DB-BD31-4B8C-83A1-F6EECF244321}">
                <p14:modId xmlns:p14="http://schemas.microsoft.com/office/powerpoint/2010/main" val="4268393210"/>
              </p:ext>
            </p:extLst>
          </p:nvPr>
        </p:nvGraphicFramePr>
        <p:xfrm>
          <a:off x="2063551" y="299108"/>
          <a:ext cx="9398569" cy="561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6F33676-2AB5-3746-B357-956DE9FCBAE4}"/>
              </a:ext>
            </a:extLst>
          </p:cNvPr>
          <p:cNvSpPr txBox="1"/>
          <p:nvPr/>
        </p:nvSpPr>
        <p:spPr>
          <a:xfrm>
            <a:off x="381000" y="685800"/>
            <a:ext cx="3657600" cy="2308324"/>
          </a:xfrm>
          <a:prstGeom prst="rect">
            <a:avLst/>
          </a:prstGeom>
          <a:noFill/>
        </p:spPr>
        <p:txBody>
          <a:bodyPr wrap="square" rtlCol="0">
            <a:spAutoFit/>
          </a:bodyPr>
          <a:lstStyle/>
          <a:p>
            <a:r>
              <a:rPr lang="en-US" sz="2400" b="1" dirty="0"/>
              <a:t>Creating a positive, self-reinforcing feedback loop is the key to making CI stick, and to make a habit of it for every employee!</a:t>
            </a:r>
          </a:p>
        </p:txBody>
      </p:sp>
      <p:sp>
        <p:nvSpPr>
          <p:cNvPr id="4" name="TextBox 3">
            <a:extLst>
              <a:ext uri="{FF2B5EF4-FFF2-40B4-BE49-F238E27FC236}">
                <a16:creationId xmlns:a16="http://schemas.microsoft.com/office/drawing/2014/main" id="{214D775D-1B87-8E4A-93EE-26E3F7E832C7}"/>
              </a:ext>
            </a:extLst>
          </p:cNvPr>
          <p:cNvSpPr txBox="1"/>
          <p:nvPr/>
        </p:nvSpPr>
        <p:spPr>
          <a:xfrm>
            <a:off x="130280" y="6474745"/>
            <a:ext cx="6490879" cy="276999"/>
          </a:xfrm>
          <a:prstGeom prst="rect">
            <a:avLst/>
          </a:prstGeom>
          <a:noFill/>
        </p:spPr>
        <p:txBody>
          <a:bodyPr wrap="none" rtlCol="0">
            <a:spAutoFit/>
          </a:bodyPr>
          <a:lstStyle/>
          <a:p>
            <a:r>
              <a:rPr lang="en-US" sz="1200" dirty="0">
                <a:solidFill>
                  <a:schemeClr val="tx2"/>
                </a:solidFill>
              </a:rPr>
              <a:t>Source: </a:t>
            </a:r>
            <a:r>
              <a:rPr lang="en-GB" sz="1200" dirty="0">
                <a:solidFill>
                  <a:schemeClr val="tx2"/>
                </a:solidFill>
              </a:rPr>
              <a:t>The Power of Habit: Why We Do What We Do in Life and Business, Duhigg, 2012</a:t>
            </a:r>
            <a:endParaRPr lang="en-US" sz="1200" dirty="0">
              <a:solidFill>
                <a:schemeClr val="tx2"/>
              </a:solidFill>
            </a:endParaRPr>
          </a:p>
        </p:txBody>
      </p:sp>
    </p:spTree>
    <p:extLst>
      <p:ext uri="{BB962C8B-B14F-4D97-AF65-F5344CB8AC3E}">
        <p14:creationId xmlns:p14="http://schemas.microsoft.com/office/powerpoint/2010/main" val="35345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1C755-958F-B54A-8068-52E468D88936}"/>
              </a:ext>
            </a:extLst>
          </p:cNvPr>
          <p:cNvSpPr>
            <a:spLocks noGrp="1"/>
          </p:cNvSpPr>
          <p:nvPr>
            <p:ph type="body" sz="quarter" idx="10"/>
          </p:nvPr>
        </p:nvSpPr>
        <p:spPr/>
        <p:txBody>
          <a:bodyPr/>
          <a:lstStyle/>
          <a:p>
            <a:r>
              <a:rPr lang="en-US" dirty="0"/>
              <a:t>Introduction</a:t>
            </a:r>
          </a:p>
        </p:txBody>
      </p:sp>
    </p:spTree>
    <p:extLst>
      <p:ext uri="{BB962C8B-B14F-4D97-AF65-F5344CB8AC3E}">
        <p14:creationId xmlns:p14="http://schemas.microsoft.com/office/powerpoint/2010/main" val="1039407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2">
            <a:extLst>
              <a:ext uri="{FF2B5EF4-FFF2-40B4-BE49-F238E27FC236}">
                <a16:creationId xmlns:a16="http://schemas.microsoft.com/office/drawing/2014/main" id="{04F3C0B2-A74C-A646-889C-1F41B574D548}"/>
              </a:ext>
            </a:extLst>
          </p:cNvPr>
          <p:cNvSpPr>
            <a:spLocks noGrp="1"/>
          </p:cNvSpPr>
          <p:nvPr>
            <p:ph type="title"/>
          </p:nvPr>
        </p:nvSpPr>
        <p:spPr>
          <a:xfrm>
            <a:off x="1199456" y="404664"/>
            <a:ext cx="5033831" cy="338469"/>
          </a:xfrm>
        </p:spPr>
        <p:txBody>
          <a:bodyPr>
            <a:noAutofit/>
          </a:bodyPr>
          <a:lstStyle/>
          <a:p>
            <a:r>
              <a:rPr lang="en-US" sz="2800" dirty="0"/>
              <a:t>Setting up a CI Process</a:t>
            </a:r>
          </a:p>
        </p:txBody>
      </p:sp>
      <p:graphicFrame>
        <p:nvGraphicFramePr>
          <p:cNvPr id="3" name="Table 2">
            <a:extLst>
              <a:ext uri="{FF2B5EF4-FFF2-40B4-BE49-F238E27FC236}">
                <a16:creationId xmlns:a16="http://schemas.microsoft.com/office/drawing/2014/main" id="{0C471F6B-D9D7-4946-A3CD-A5432091C688}"/>
              </a:ext>
            </a:extLst>
          </p:cNvPr>
          <p:cNvGraphicFramePr>
            <a:graphicFrameLocks noGrp="1"/>
          </p:cNvGraphicFramePr>
          <p:nvPr>
            <p:extLst>
              <p:ext uri="{D42A27DB-BD31-4B8C-83A1-F6EECF244321}">
                <p14:modId xmlns:p14="http://schemas.microsoft.com/office/powerpoint/2010/main" val="725342873"/>
              </p:ext>
            </p:extLst>
          </p:nvPr>
        </p:nvGraphicFramePr>
        <p:xfrm>
          <a:off x="1199456" y="1582762"/>
          <a:ext cx="9793088" cy="4030945"/>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3307112576"/>
                    </a:ext>
                  </a:extLst>
                </a:gridCol>
                <a:gridCol w="3528392">
                  <a:extLst>
                    <a:ext uri="{9D8B030D-6E8A-4147-A177-3AD203B41FA5}">
                      <a16:colId xmlns:a16="http://schemas.microsoft.com/office/drawing/2014/main" val="3380383689"/>
                    </a:ext>
                  </a:extLst>
                </a:gridCol>
                <a:gridCol w="1368152">
                  <a:extLst>
                    <a:ext uri="{9D8B030D-6E8A-4147-A177-3AD203B41FA5}">
                      <a16:colId xmlns:a16="http://schemas.microsoft.com/office/drawing/2014/main" val="4033203740"/>
                    </a:ext>
                  </a:extLst>
                </a:gridCol>
                <a:gridCol w="1440160">
                  <a:extLst>
                    <a:ext uri="{9D8B030D-6E8A-4147-A177-3AD203B41FA5}">
                      <a16:colId xmlns:a16="http://schemas.microsoft.com/office/drawing/2014/main" val="842196329"/>
                    </a:ext>
                  </a:extLst>
                </a:gridCol>
              </a:tblGrid>
              <a:tr h="454897">
                <a:tc>
                  <a:txBody>
                    <a:bodyPr/>
                    <a:lstStyle/>
                    <a:p>
                      <a:r>
                        <a:rPr lang="en-US" sz="1400" dirty="0"/>
                        <a:t>Task</a:t>
                      </a:r>
                    </a:p>
                  </a:txBody>
                  <a:tcPr anchor="ctr">
                    <a:lnB w="38100" cmpd="sng">
                      <a:noFill/>
                    </a:lnB>
                  </a:tcPr>
                </a:tc>
                <a:tc>
                  <a:txBody>
                    <a:bodyPr/>
                    <a:lstStyle/>
                    <a:p>
                      <a:r>
                        <a:rPr lang="en-US" sz="1400" dirty="0"/>
                        <a:t>Goal(s)</a:t>
                      </a:r>
                    </a:p>
                  </a:txBody>
                  <a:tcPr anchor="ctr">
                    <a:lnB w="38100" cmpd="sng">
                      <a:noFill/>
                    </a:lnB>
                  </a:tcPr>
                </a:tc>
                <a:tc>
                  <a:txBody>
                    <a:bodyPr/>
                    <a:lstStyle/>
                    <a:p>
                      <a:r>
                        <a:rPr lang="en-US" sz="1400" dirty="0"/>
                        <a:t>Responsible</a:t>
                      </a:r>
                    </a:p>
                  </a:txBody>
                  <a:tcPr anchor="ctr">
                    <a:lnB w="38100" cmpd="sng">
                      <a:noFill/>
                    </a:lnB>
                  </a:tcPr>
                </a:tc>
                <a:tc>
                  <a:txBody>
                    <a:bodyPr/>
                    <a:lstStyle/>
                    <a:p>
                      <a:r>
                        <a:rPr lang="en-US" sz="1400" dirty="0"/>
                        <a:t>Status</a:t>
                      </a:r>
                    </a:p>
                  </a:txBody>
                  <a:tcPr anchor="ctr">
                    <a:lnB w="38100" cmpd="sng">
                      <a:noFill/>
                    </a:lnB>
                  </a:tcPr>
                </a:tc>
                <a:extLst>
                  <a:ext uri="{0D108BD9-81ED-4DB2-BD59-A6C34878D82A}">
                    <a16:rowId xmlns:a16="http://schemas.microsoft.com/office/drawing/2014/main" val="106132457"/>
                  </a:ext>
                </a:extLst>
              </a:tr>
              <a:tr h="560831">
                <a:tc>
                  <a:txBody>
                    <a:bodyPr/>
                    <a:lstStyle/>
                    <a:p>
                      <a:pPr algn="l"/>
                      <a:r>
                        <a:rPr lang="en-US" sz="1200" b="1" dirty="0">
                          <a:solidFill>
                            <a:schemeClr val="tx1"/>
                          </a:solidFill>
                        </a:rPr>
                        <a:t>Choose area to improve and set clear goals</a:t>
                      </a:r>
                    </a:p>
                  </a:txBody>
                  <a:tcPr anchor="ctr">
                    <a:lnL w="12700" cmpd="sng">
                      <a:noFill/>
                    </a:lnL>
                    <a:lnT w="38100" cmpd="sng">
                      <a:noFill/>
                    </a:lnT>
                  </a:tcPr>
                </a:tc>
                <a:tc>
                  <a:txBody>
                    <a:bodyPr/>
                    <a:lstStyle/>
                    <a:p>
                      <a:pPr algn="l"/>
                      <a:r>
                        <a:rPr lang="en-US" sz="1200" dirty="0">
                          <a:solidFill>
                            <a:schemeClr val="tx1"/>
                          </a:solidFill>
                        </a:rPr>
                        <a:t>Find strategically important business process or area to improve and have clear goals in place to ensure alignment</a:t>
                      </a:r>
                    </a:p>
                  </a:txBody>
                  <a:tcPr anchor="ctr">
                    <a:lnT w="38100" cmpd="sng">
                      <a:noFill/>
                    </a:lnT>
                  </a:tcPr>
                </a:tc>
                <a:tc>
                  <a:txBody>
                    <a:bodyPr/>
                    <a:lstStyle/>
                    <a:p>
                      <a:pPr algn="l"/>
                      <a:r>
                        <a:rPr lang="en-US" sz="1200" dirty="0">
                          <a:solidFill>
                            <a:schemeClr val="tx1"/>
                          </a:solidFill>
                        </a:rPr>
                        <a:t>Jane Smith</a:t>
                      </a:r>
                    </a:p>
                  </a:txBody>
                  <a:tcPr anchor="ctr">
                    <a:lnT w="38100" cmpd="sng">
                      <a:noFill/>
                    </a:lnT>
                  </a:tcPr>
                </a:tc>
                <a:tc>
                  <a:txBody>
                    <a:bodyPr/>
                    <a:lstStyle/>
                    <a:p>
                      <a:pPr algn="l"/>
                      <a:r>
                        <a:rPr lang="en-US" sz="1200" dirty="0">
                          <a:solidFill>
                            <a:schemeClr val="tx1"/>
                          </a:solidFill>
                        </a:rPr>
                        <a:t>Done</a:t>
                      </a:r>
                    </a:p>
                  </a:txBody>
                  <a:tcPr anchor="ctr">
                    <a:lnR w="12700" cmpd="sng">
                      <a:noFill/>
                    </a:lnR>
                    <a:lnT w="38100" cmpd="sng">
                      <a:noFill/>
                    </a:lnT>
                  </a:tcPr>
                </a:tc>
                <a:extLst>
                  <a:ext uri="{0D108BD9-81ED-4DB2-BD59-A6C34878D82A}">
                    <a16:rowId xmlns:a16="http://schemas.microsoft.com/office/drawing/2014/main" val="1836282001"/>
                  </a:ext>
                </a:extLst>
              </a:tr>
              <a:tr h="454897">
                <a:tc>
                  <a:txBody>
                    <a:bodyPr/>
                    <a:lstStyle/>
                    <a:p>
                      <a:pPr algn="l"/>
                      <a:r>
                        <a:rPr lang="en-US" sz="1200" b="1" dirty="0">
                          <a:solidFill>
                            <a:schemeClr val="tx1"/>
                          </a:solidFill>
                        </a:rPr>
                        <a:t>Get budget approved with CFO</a:t>
                      </a:r>
                    </a:p>
                  </a:txBody>
                  <a:tcPr anchor="ctr">
                    <a:lnL w="12700" cmpd="sng">
                      <a:noFill/>
                    </a:lnL>
                  </a:tcPr>
                </a:tc>
                <a:tc>
                  <a:txBody>
                    <a:bodyPr/>
                    <a:lstStyle/>
                    <a:p>
                      <a:pPr algn="l"/>
                      <a:r>
                        <a:rPr lang="en-US" sz="1200" dirty="0">
                          <a:solidFill>
                            <a:schemeClr val="tx1"/>
                          </a:solidFill>
                        </a:rPr>
                        <a:t>Ensure ability to execute improvements</a:t>
                      </a:r>
                    </a:p>
                  </a:txBody>
                  <a:tcPr anchor="ctr"/>
                </a:tc>
                <a:tc>
                  <a:txBody>
                    <a:bodyPr/>
                    <a:lstStyle/>
                    <a:p>
                      <a:pPr algn="l"/>
                      <a:r>
                        <a:rPr lang="en-US" sz="1200" dirty="0">
                          <a:solidFill>
                            <a:schemeClr val="tx1"/>
                          </a:solidFill>
                        </a:rPr>
                        <a:t>Rebecca Carlson</a:t>
                      </a:r>
                    </a:p>
                  </a:txBody>
                  <a:tcPr anchor="ctr"/>
                </a:tc>
                <a:tc>
                  <a:txBody>
                    <a:bodyPr/>
                    <a:lstStyle/>
                    <a:p>
                      <a:pPr algn="l"/>
                      <a:r>
                        <a:rPr lang="en-US" sz="1200" dirty="0">
                          <a:solidFill>
                            <a:schemeClr val="tx1"/>
                          </a:solidFill>
                        </a:rPr>
                        <a:t>Doing</a:t>
                      </a:r>
                    </a:p>
                  </a:txBody>
                  <a:tcPr anchor="ctr">
                    <a:lnR w="12700" cmpd="sng">
                      <a:noFill/>
                    </a:lnR>
                  </a:tcPr>
                </a:tc>
                <a:extLst>
                  <a:ext uri="{0D108BD9-81ED-4DB2-BD59-A6C34878D82A}">
                    <a16:rowId xmlns:a16="http://schemas.microsoft.com/office/drawing/2014/main" val="3853105264"/>
                  </a:ext>
                </a:extLst>
              </a:tr>
              <a:tr h="560831">
                <a:tc>
                  <a:txBody>
                    <a:bodyPr/>
                    <a:lstStyle/>
                    <a:p>
                      <a:pPr algn="l"/>
                      <a:r>
                        <a:rPr lang="en-US" sz="1200" b="1" dirty="0">
                          <a:solidFill>
                            <a:schemeClr val="tx1"/>
                          </a:solidFill>
                        </a:rPr>
                        <a:t>Find owners to make decisions and implement ideas in different categories</a:t>
                      </a:r>
                    </a:p>
                  </a:txBody>
                  <a:tcPr anchor="ctr">
                    <a:lnL w="12700" cmpd="sng">
                      <a:noFill/>
                    </a:lnL>
                  </a:tcPr>
                </a:tc>
                <a:tc>
                  <a:txBody>
                    <a:bodyPr/>
                    <a:lstStyle/>
                    <a:p>
                      <a:pPr algn="l"/>
                      <a:r>
                        <a:rPr lang="en-US" sz="1200" dirty="0">
                          <a:solidFill>
                            <a:schemeClr val="tx1"/>
                          </a:solidFill>
                        </a:rPr>
                        <a:t>Ensure decisions are made by people who know the viability of ideas, as well as that they have the resources for implementation</a:t>
                      </a:r>
                    </a:p>
                  </a:txBody>
                  <a:tcPr anchor="ctr"/>
                </a:tc>
                <a:tc>
                  <a:txBody>
                    <a:bodyPr/>
                    <a:lstStyle/>
                    <a:p>
                      <a:pPr algn="l"/>
                      <a:r>
                        <a:rPr lang="en-US" sz="1200" dirty="0">
                          <a:solidFill>
                            <a:schemeClr val="tx1"/>
                          </a:solidFill>
                        </a:rPr>
                        <a:t>Jane Smith</a:t>
                      </a:r>
                    </a:p>
                  </a:txBody>
                  <a:tcPr anchor="ctr"/>
                </a:tc>
                <a:tc>
                  <a:txBody>
                    <a:bodyPr/>
                    <a:lstStyle/>
                    <a:p>
                      <a:pPr algn="l"/>
                      <a:r>
                        <a:rPr lang="en-US" sz="1200" dirty="0">
                          <a:solidFill>
                            <a:schemeClr val="tx1"/>
                          </a:solidFill>
                        </a:rPr>
                        <a:t>Doing</a:t>
                      </a:r>
                    </a:p>
                  </a:txBody>
                  <a:tcPr anchor="ctr">
                    <a:lnR w="12700" cmpd="sng">
                      <a:noFill/>
                    </a:lnR>
                  </a:tcPr>
                </a:tc>
                <a:extLst>
                  <a:ext uri="{0D108BD9-81ED-4DB2-BD59-A6C34878D82A}">
                    <a16:rowId xmlns:a16="http://schemas.microsoft.com/office/drawing/2014/main" val="1247983094"/>
                  </a:ext>
                </a:extLst>
              </a:tr>
              <a:tr h="560831">
                <a:tc>
                  <a:txBody>
                    <a:bodyPr/>
                    <a:lstStyle/>
                    <a:p>
                      <a:pPr algn="l"/>
                      <a:r>
                        <a:rPr lang="en-US" sz="1200" b="1" dirty="0">
                          <a:solidFill>
                            <a:schemeClr val="tx1"/>
                          </a:solidFill>
                        </a:rPr>
                        <a:t>Plan the process</a:t>
                      </a:r>
                    </a:p>
                  </a:txBody>
                  <a:tcPr anchor="ctr">
                    <a:lnL w="12700" cmpd="sng">
                      <a:noFill/>
                    </a:lnL>
                  </a:tcPr>
                </a:tc>
                <a:tc>
                  <a:txBody>
                    <a:bodyPr/>
                    <a:lstStyle/>
                    <a:p>
                      <a:pPr algn="l"/>
                      <a:r>
                        <a:rPr lang="en-US" sz="1200" dirty="0">
                          <a:solidFill>
                            <a:schemeClr val="tx1"/>
                          </a:solidFill>
                        </a:rPr>
                        <a:t>Plan a clear process that makes it possible to make educated decisions quickly and transparently</a:t>
                      </a:r>
                    </a:p>
                  </a:txBody>
                  <a:tcPr anchor="ctr"/>
                </a:tc>
                <a:tc>
                  <a:txBody>
                    <a:bodyPr/>
                    <a:lstStyle/>
                    <a:p>
                      <a:pPr algn="l"/>
                      <a:r>
                        <a:rPr lang="en-US" sz="1200" dirty="0">
                          <a:solidFill>
                            <a:schemeClr val="tx1"/>
                          </a:solidFill>
                        </a:rPr>
                        <a:t>Kathy Carlyle</a:t>
                      </a:r>
                    </a:p>
                  </a:txBody>
                  <a:tcPr anchor="ctr"/>
                </a:tc>
                <a:tc>
                  <a:txBody>
                    <a:bodyPr/>
                    <a:lstStyle/>
                    <a:p>
                      <a:pPr algn="l"/>
                      <a:r>
                        <a:rPr lang="en-US" sz="1200" dirty="0">
                          <a:solidFill>
                            <a:schemeClr val="tx1"/>
                          </a:solidFill>
                        </a:rPr>
                        <a:t>Doing</a:t>
                      </a:r>
                    </a:p>
                  </a:txBody>
                  <a:tcPr anchor="ctr">
                    <a:lnR w="12700" cmpd="sng">
                      <a:noFill/>
                    </a:lnR>
                  </a:tcPr>
                </a:tc>
                <a:extLst>
                  <a:ext uri="{0D108BD9-81ED-4DB2-BD59-A6C34878D82A}">
                    <a16:rowId xmlns:a16="http://schemas.microsoft.com/office/drawing/2014/main" val="3415780669"/>
                  </a:ext>
                </a:extLst>
              </a:tr>
              <a:tr h="560831">
                <a:tc>
                  <a:txBody>
                    <a:bodyPr/>
                    <a:lstStyle/>
                    <a:p>
                      <a:pPr algn="l"/>
                      <a:r>
                        <a:rPr lang="en-US" sz="1200" b="1" dirty="0">
                          <a:solidFill>
                            <a:schemeClr val="tx1"/>
                          </a:solidFill>
                        </a:rPr>
                        <a:t>Set up tool to match the process</a:t>
                      </a:r>
                    </a:p>
                  </a:txBody>
                  <a:tcPr anchor="ctr">
                    <a:lnL w="12700" cmpd="sng">
                      <a:noFill/>
                    </a:lnL>
                  </a:tcPr>
                </a:tc>
                <a:tc>
                  <a:txBody>
                    <a:bodyPr/>
                    <a:lstStyle/>
                    <a:p>
                      <a:pPr algn="l"/>
                      <a:r>
                        <a:rPr lang="en-US" sz="1200" dirty="0">
                          <a:solidFill>
                            <a:schemeClr val="tx1"/>
                          </a:solidFill>
                        </a:rPr>
                        <a:t>Set up a digital tool to facilitate discussion and manage the entire process</a:t>
                      </a:r>
                    </a:p>
                  </a:txBody>
                  <a:tcPr anchor="ctr"/>
                </a:tc>
                <a:tc>
                  <a:txBody>
                    <a:bodyPr/>
                    <a:lstStyle/>
                    <a:p>
                      <a:pPr algn="l"/>
                      <a:r>
                        <a:rPr lang="en-US" sz="1200" dirty="0">
                          <a:solidFill>
                            <a:schemeClr val="tx1"/>
                          </a:solidFill>
                        </a:rPr>
                        <a:t>John Doe</a:t>
                      </a:r>
                    </a:p>
                  </a:txBody>
                  <a:tcPr anchor="ctr"/>
                </a:tc>
                <a:tc>
                  <a:txBody>
                    <a:bodyPr/>
                    <a:lstStyle/>
                    <a:p>
                      <a:pPr algn="l"/>
                      <a:r>
                        <a:rPr lang="en-US" sz="1200" dirty="0">
                          <a:solidFill>
                            <a:schemeClr val="tx1"/>
                          </a:solidFill>
                        </a:rPr>
                        <a:t>Doing</a:t>
                      </a:r>
                    </a:p>
                  </a:txBody>
                  <a:tcPr anchor="ctr">
                    <a:lnR w="12700" cmpd="sng">
                      <a:noFill/>
                    </a:lnR>
                  </a:tcPr>
                </a:tc>
                <a:extLst>
                  <a:ext uri="{0D108BD9-81ED-4DB2-BD59-A6C34878D82A}">
                    <a16:rowId xmlns:a16="http://schemas.microsoft.com/office/drawing/2014/main" val="3277339183"/>
                  </a:ext>
                </a:extLst>
              </a:tr>
              <a:tr h="560831">
                <a:tc>
                  <a:txBody>
                    <a:bodyPr/>
                    <a:lstStyle/>
                    <a:p>
                      <a:pPr algn="l"/>
                      <a:r>
                        <a:rPr lang="en-US" sz="1200" b="1" dirty="0">
                          <a:solidFill>
                            <a:schemeClr val="tx1"/>
                          </a:solidFill>
                        </a:rPr>
                        <a:t>Communicate to employees and facilitate discussion</a:t>
                      </a:r>
                    </a:p>
                  </a:txBody>
                  <a:tcPr anchor="ctr">
                    <a:lnL w="12700" cmpd="sng">
                      <a:noFill/>
                    </a:lnL>
                    <a:lnB w="12700" cmpd="sng">
                      <a:noFill/>
                    </a:lnB>
                  </a:tcPr>
                </a:tc>
                <a:tc>
                  <a:txBody>
                    <a:bodyPr/>
                    <a:lstStyle/>
                    <a:p>
                      <a:pPr algn="l"/>
                      <a:r>
                        <a:rPr lang="en-US" sz="1200" dirty="0">
                          <a:solidFill>
                            <a:schemeClr val="tx1"/>
                          </a:solidFill>
                        </a:rPr>
                        <a:t>Launch the process and communicate the what, why and how to employees, facilitate discussion on the digital platform</a:t>
                      </a:r>
                    </a:p>
                  </a:txBody>
                  <a:tcPr anchor="ctr">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Jane Smith</a:t>
                      </a:r>
                    </a:p>
                  </a:txBody>
                  <a:tcPr anchor="ctr">
                    <a:lnB w="12700" cmpd="sng">
                      <a:noFill/>
                    </a:lnB>
                  </a:tcPr>
                </a:tc>
                <a:tc>
                  <a:txBody>
                    <a:bodyPr/>
                    <a:lstStyle/>
                    <a:p>
                      <a:pPr algn="l"/>
                      <a:r>
                        <a:rPr lang="en-US" sz="1200" dirty="0">
                          <a:solidFill>
                            <a:schemeClr val="tx1"/>
                          </a:solidFill>
                        </a:rPr>
                        <a:t>To Do</a:t>
                      </a:r>
                    </a:p>
                  </a:txBody>
                  <a:tcPr anchor="ctr">
                    <a:lnR w="12700" cmpd="sng">
                      <a:noFill/>
                    </a:lnR>
                    <a:lnB w="12700" cmpd="sng">
                      <a:noFill/>
                    </a:lnB>
                  </a:tcPr>
                </a:tc>
                <a:extLst>
                  <a:ext uri="{0D108BD9-81ED-4DB2-BD59-A6C34878D82A}">
                    <a16:rowId xmlns:a16="http://schemas.microsoft.com/office/drawing/2014/main" val="1070747049"/>
                  </a:ext>
                </a:extLst>
              </a:tr>
            </a:tbl>
          </a:graphicData>
        </a:graphic>
      </p:graphicFrame>
      <p:sp>
        <p:nvSpPr>
          <p:cNvPr id="4" name="TextBox 3">
            <a:extLst>
              <a:ext uri="{FF2B5EF4-FFF2-40B4-BE49-F238E27FC236}">
                <a16:creationId xmlns:a16="http://schemas.microsoft.com/office/drawing/2014/main" id="{968F12D1-17D0-7F49-B3B1-15ECEC42AFE7}"/>
              </a:ext>
            </a:extLst>
          </p:cNvPr>
          <p:cNvSpPr txBox="1"/>
          <p:nvPr/>
        </p:nvSpPr>
        <p:spPr>
          <a:xfrm>
            <a:off x="911424" y="6093296"/>
            <a:ext cx="9217024" cy="523220"/>
          </a:xfrm>
          <a:prstGeom prst="rect">
            <a:avLst/>
          </a:prstGeom>
          <a:noFill/>
        </p:spPr>
        <p:txBody>
          <a:bodyPr wrap="square" rtlCol="0">
            <a:spAutoFit/>
          </a:bodyPr>
          <a:lstStyle/>
          <a:p>
            <a:r>
              <a:rPr lang="en-US" sz="1400" i="1" dirty="0">
                <a:solidFill>
                  <a:schemeClr val="tx2"/>
                </a:solidFill>
              </a:rPr>
              <a:t>Please note that data in the table is for illustrative purposes, while reflective of the common key actions, you should create your own process in this table with the help of the other tools in this framework.</a:t>
            </a:r>
          </a:p>
        </p:txBody>
      </p:sp>
      <p:sp>
        <p:nvSpPr>
          <p:cNvPr id="2" name="TextBox 1">
            <a:extLst>
              <a:ext uri="{FF2B5EF4-FFF2-40B4-BE49-F238E27FC236}">
                <a16:creationId xmlns:a16="http://schemas.microsoft.com/office/drawing/2014/main" id="{3D26304E-55FE-1946-9F6A-802A2B7272A0}"/>
              </a:ext>
            </a:extLst>
          </p:cNvPr>
          <p:cNvSpPr txBox="1"/>
          <p:nvPr/>
        </p:nvSpPr>
        <p:spPr>
          <a:xfrm>
            <a:off x="1199456" y="1160986"/>
            <a:ext cx="10487166" cy="338554"/>
          </a:xfrm>
          <a:prstGeom prst="rect">
            <a:avLst/>
          </a:prstGeom>
          <a:noFill/>
        </p:spPr>
        <p:txBody>
          <a:bodyPr wrap="none" rtlCol="0">
            <a:spAutoFit/>
          </a:bodyPr>
          <a:lstStyle/>
          <a:p>
            <a:r>
              <a:rPr lang="en-US" sz="1600" dirty="0">
                <a:solidFill>
                  <a:schemeClr val="tx2"/>
                </a:solidFill>
              </a:rPr>
              <a:t>Please use this table as a template for creating a concrete plan for setting up (or improving) a process for CI</a:t>
            </a:r>
          </a:p>
        </p:txBody>
      </p:sp>
    </p:spTree>
    <p:extLst>
      <p:ext uri="{BB962C8B-B14F-4D97-AF65-F5344CB8AC3E}">
        <p14:creationId xmlns:p14="http://schemas.microsoft.com/office/powerpoint/2010/main" val="1000383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23E5-328B-4F6A-A1EA-1F923F2BD878}"/>
              </a:ext>
            </a:extLst>
          </p:cNvPr>
          <p:cNvSpPr>
            <a:spLocks noGrp="1"/>
          </p:cNvSpPr>
          <p:nvPr>
            <p:ph type="title"/>
          </p:nvPr>
        </p:nvSpPr>
        <p:spPr>
          <a:xfrm>
            <a:off x="767408" y="426834"/>
            <a:ext cx="5791471" cy="1325563"/>
          </a:xfrm>
        </p:spPr>
        <p:txBody>
          <a:bodyPr/>
          <a:lstStyle/>
          <a:p>
            <a:r>
              <a:rPr lang="en-US" dirty="0"/>
              <a:t>About Viima</a:t>
            </a:r>
          </a:p>
        </p:txBody>
      </p:sp>
      <p:sp>
        <p:nvSpPr>
          <p:cNvPr id="3" name="Text Placeholder 2">
            <a:extLst>
              <a:ext uri="{FF2B5EF4-FFF2-40B4-BE49-F238E27FC236}">
                <a16:creationId xmlns:a16="http://schemas.microsoft.com/office/drawing/2014/main" id="{F5B1F90B-BFA4-45A7-BF40-F76FB823FC0C}"/>
              </a:ext>
            </a:extLst>
          </p:cNvPr>
          <p:cNvSpPr>
            <a:spLocks noGrp="1"/>
          </p:cNvSpPr>
          <p:nvPr>
            <p:ph type="body" sz="quarter" idx="10"/>
          </p:nvPr>
        </p:nvSpPr>
        <p:spPr>
          <a:xfrm>
            <a:off x="767408" y="1762682"/>
            <a:ext cx="5791471" cy="4402622"/>
          </a:xfrm>
        </p:spPr>
        <p:txBody>
          <a:bodyPr>
            <a:normAutofit/>
          </a:bodyPr>
          <a:lstStyle/>
          <a:p>
            <a:r>
              <a:rPr lang="en-US" sz="1600" dirty="0"/>
              <a:t>We’re on a mission to help organizations make more innovation happen.</a:t>
            </a:r>
          </a:p>
          <a:p>
            <a:r>
              <a:rPr lang="en-US" sz="1600" b="1" dirty="0"/>
              <a:t>Viima is the all-in-one innovation platform that helps you go from ideas to innovations</a:t>
            </a:r>
            <a:r>
              <a:rPr lang="en-US" sz="1600" dirty="0"/>
              <a:t>, every step of the way.</a:t>
            </a:r>
          </a:p>
          <a:p>
            <a:r>
              <a:rPr lang="en-US" sz="1600" dirty="0"/>
              <a:t>Getting started is fast and easy and the best part is that Viima is completely free for an unlimited number of users!</a:t>
            </a:r>
          </a:p>
          <a:p>
            <a:r>
              <a:rPr lang="en-US" sz="1600" dirty="0"/>
              <a:t>So, If you’re looking for a tool that can help you </a:t>
            </a:r>
            <a:r>
              <a:rPr lang="en-US" sz="1600" b="1" dirty="0"/>
              <a:t>run and manage all your continuous improvement processes with ease</a:t>
            </a:r>
            <a:r>
              <a:rPr lang="en-US" sz="1600" dirty="0"/>
              <a:t>, you can get started in as little as 5 minutes at </a:t>
            </a:r>
            <a:r>
              <a:rPr lang="en-US" sz="1600" dirty="0">
                <a:hlinkClick r:id="rId2"/>
              </a:rPr>
              <a:t>viima.com</a:t>
            </a:r>
            <a:r>
              <a:rPr lang="en-US" sz="1600" dirty="0"/>
              <a:t>.</a:t>
            </a:r>
          </a:p>
        </p:txBody>
      </p:sp>
      <p:sp>
        <p:nvSpPr>
          <p:cNvPr id="7" name="Rounded Rectangle 6">
            <a:hlinkClick r:id="rId2"/>
            <a:extLst>
              <a:ext uri="{FF2B5EF4-FFF2-40B4-BE49-F238E27FC236}">
                <a16:creationId xmlns:a16="http://schemas.microsoft.com/office/drawing/2014/main" id="{ABE7CDB6-836D-0B4D-8246-E88E186F9170}"/>
              </a:ext>
            </a:extLst>
          </p:cNvPr>
          <p:cNvSpPr/>
          <p:nvPr/>
        </p:nvSpPr>
        <p:spPr>
          <a:xfrm>
            <a:off x="767408" y="4725144"/>
            <a:ext cx="3168352" cy="7200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t>START FOR FREE</a:t>
            </a:r>
          </a:p>
        </p:txBody>
      </p:sp>
    </p:spTree>
    <p:extLst>
      <p:ext uri="{BB962C8B-B14F-4D97-AF65-F5344CB8AC3E}">
        <p14:creationId xmlns:p14="http://schemas.microsoft.com/office/powerpoint/2010/main" val="4786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D6D8B5-1D29-B44C-983A-8C02E0438633}"/>
              </a:ext>
            </a:extLst>
          </p:cNvPr>
          <p:cNvSpPr>
            <a:spLocks noGrp="1"/>
          </p:cNvSpPr>
          <p:nvPr>
            <p:ph type="title"/>
          </p:nvPr>
        </p:nvSpPr>
        <p:spPr>
          <a:xfrm>
            <a:off x="6519402" y="1844824"/>
            <a:ext cx="5448923" cy="1716695"/>
          </a:xfrm>
        </p:spPr>
        <p:txBody>
          <a:bodyPr anchor="t">
            <a:normAutofit/>
          </a:bodyPr>
          <a:lstStyle/>
          <a:p>
            <a:pPr>
              <a:lnSpc>
                <a:spcPct val="150000"/>
              </a:lnSpc>
            </a:pPr>
            <a:r>
              <a:rPr lang="en-GB" sz="2400" dirty="0"/>
              <a:t>As the name says, continuous improvement (CI) is an </a:t>
            </a:r>
            <a:r>
              <a:rPr lang="en-GB" sz="2400" i="1" dirty="0"/>
              <a:t>ongoing process</a:t>
            </a:r>
            <a:r>
              <a:rPr lang="en-GB" sz="2400" dirty="0"/>
              <a:t>, that should happen:</a:t>
            </a:r>
            <a:endParaRPr lang="en-US" sz="2400" dirty="0"/>
          </a:p>
        </p:txBody>
      </p:sp>
      <p:sp>
        <p:nvSpPr>
          <p:cNvPr id="3" name="TextBox 2">
            <a:extLst>
              <a:ext uri="{FF2B5EF4-FFF2-40B4-BE49-F238E27FC236}">
                <a16:creationId xmlns:a16="http://schemas.microsoft.com/office/drawing/2014/main" id="{8F11D88C-78F4-EF46-AD41-22CA0848CBC9}"/>
              </a:ext>
            </a:extLst>
          </p:cNvPr>
          <p:cNvSpPr txBox="1"/>
          <p:nvPr/>
        </p:nvSpPr>
        <p:spPr>
          <a:xfrm>
            <a:off x="6519402" y="3637173"/>
            <a:ext cx="2359941" cy="1200329"/>
          </a:xfrm>
          <a:prstGeom prst="rect">
            <a:avLst/>
          </a:prstGeom>
          <a:noFill/>
        </p:spPr>
        <p:txBody>
          <a:bodyPr wrap="none" rtlCol="0">
            <a:spAutoFit/>
          </a:bodyPr>
          <a:lstStyle/>
          <a:p>
            <a:pPr marL="285750" indent="-285750">
              <a:buFont typeface="Arial" panose="020B0604020202020204" pitchFamily="34" charset="0"/>
              <a:buChar char="•"/>
            </a:pPr>
            <a:r>
              <a:rPr lang="en-US" sz="2400" b="1" dirty="0">
                <a:solidFill>
                  <a:schemeClr val="tx2"/>
                </a:solidFill>
              </a:rPr>
              <a:t>Every day</a:t>
            </a:r>
          </a:p>
          <a:p>
            <a:pPr marL="285750" indent="-285750">
              <a:buFont typeface="Arial" panose="020B0604020202020204" pitchFamily="34" charset="0"/>
              <a:buChar char="•"/>
            </a:pPr>
            <a:r>
              <a:rPr lang="en-US" sz="2400" b="1" dirty="0">
                <a:solidFill>
                  <a:schemeClr val="tx2"/>
                </a:solidFill>
              </a:rPr>
              <a:t>Everywhere</a:t>
            </a:r>
          </a:p>
          <a:p>
            <a:pPr marL="285750" indent="-285750">
              <a:buFont typeface="Arial" panose="020B0604020202020204" pitchFamily="34" charset="0"/>
              <a:buChar char="•"/>
            </a:pPr>
            <a:r>
              <a:rPr lang="en-US" sz="2400" b="1" dirty="0">
                <a:solidFill>
                  <a:schemeClr val="tx2"/>
                </a:solidFill>
              </a:rPr>
              <a:t>By everyone</a:t>
            </a:r>
          </a:p>
        </p:txBody>
      </p:sp>
      <p:grpSp>
        <p:nvGrpSpPr>
          <p:cNvPr id="9" name="Group 8">
            <a:extLst>
              <a:ext uri="{FF2B5EF4-FFF2-40B4-BE49-F238E27FC236}">
                <a16:creationId xmlns:a16="http://schemas.microsoft.com/office/drawing/2014/main" id="{B7B61FE6-D5F2-5544-9438-AE39289BB7EE}"/>
              </a:ext>
            </a:extLst>
          </p:cNvPr>
          <p:cNvGrpSpPr/>
          <p:nvPr/>
        </p:nvGrpSpPr>
        <p:grpSpPr>
          <a:xfrm rot="20700861">
            <a:off x="559308" y="1958309"/>
            <a:ext cx="4959294" cy="2941383"/>
            <a:chOff x="1589888" y="1270374"/>
            <a:chExt cx="8342362" cy="4947898"/>
          </a:xfrm>
        </p:grpSpPr>
        <p:grpSp>
          <p:nvGrpSpPr>
            <p:cNvPr id="11" name="Group 10">
              <a:extLst>
                <a:ext uri="{FF2B5EF4-FFF2-40B4-BE49-F238E27FC236}">
                  <a16:creationId xmlns:a16="http://schemas.microsoft.com/office/drawing/2014/main" id="{19DE8C85-EAAE-2C46-A09B-E04B278CD484}"/>
                </a:ext>
              </a:extLst>
            </p:cNvPr>
            <p:cNvGrpSpPr/>
            <p:nvPr/>
          </p:nvGrpSpPr>
          <p:grpSpPr>
            <a:xfrm rot="19980000">
              <a:off x="1589888" y="4008472"/>
              <a:ext cx="2666999" cy="2209800"/>
              <a:chOff x="1524000" y="3810000"/>
              <a:chExt cx="2666999" cy="2209800"/>
            </a:xfrm>
            <a:solidFill>
              <a:schemeClr val="accent1">
                <a:lumMod val="50000"/>
              </a:schemeClr>
            </a:solidFill>
          </p:grpSpPr>
          <p:sp>
            <p:nvSpPr>
              <p:cNvPr id="21" name="Doughnut 20">
                <a:extLst>
                  <a:ext uri="{FF2B5EF4-FFF2-40B4-BE49-F238E27FC236}">
                    <a16:creationId xmlns:a16="http://schemas.microsoft.com/office/drawing/2014/main" id="{D2CC8865-2A43-3C45-9349-16856DCDB207}"/>
                  </a:ext>
                </a:extLst>
              </p:cNvPr>
              <p:cNvSpPr/>
              <p:nvPr/>
            </p:nvSpPr>
            <p:spPr>
              <a:xfrm>
                <a:off x="1524000" y="3810000"/>
                <a:ext cx="2057400" cy="2057400"/>
              </a:xfrm>
              <a:prstGeom prst="donut">
                <a:avLst>
                  <a:gd name="adj" fmla="val 167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ight Arrow 21">
                <a:extLst>
                  <a:ext uri="{FF2B5EF4-FFF2-40B4-BE49-F238E27FC236}">
                    <a16:creationId xmlns:a16="http://schemas.microsoft.com/office/drawing/2014/main" id="{BD9A59A4-3CFE-0C46-90A2-2CC1FFEF5E0E}"/>
                  </a:ext>
                </a:extLst>
              </p:cNvPr>
              <p:cNvSpPr/>
              <p:nvPr/>
            </p:nvSpPr>
            <p:spPr>
              <a:xfrm>
                <a:off x="2543368" y="5410200"/>
                <a:ext cx="1647631" cy="6096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0E28B78-E752-654F-A7BA-A06D57AC6518}"/>
                </a:ext>
              </a:extLst>
            </p:cNvPr>
            <p:cNvGrpSpPr/>
            <p:nvPr/>
          </p:nvGrpSpPr>
          <p:grpSpPr>
            <a:xfrm rot="19980000">
              <a:off x="3483416" y="3101608"/>
              <a:ext cx="2666999" cy="2209800"/>
              <a:chOff x="1524000" y="3810000"/>
              <a:chExt cx="2666999" cy="2209800"/>
            </a:xfrm>
            <a:solidFill>
              <a:schemeClr val="accent1">
                <a:lumMod val="75000"/>
              </a:schemeClr>
            </a:solidFill>
          </p:grpSpPr>
          <p:sp>
            <p:nvSpPr>
              <p:cNvPr id="19" name="Doughnut 18">
                <a:extLst>
                  <a:ext uri="{FF2B5EF4-FFF2-40B4-BE49-F238E27FC236}">
                    <a16:creationId xmlns:a16="http://schemas.microsoft.com/office/drawing/2014/main" id="{E47A4A6C-F448-4644-9E7C-4FF143C30F55}"/>
                  </a:ext>
                </a:extLst>
              </p:cNvPr>
              <p:cNvSpPr/>
              <p:nvPr/>
            </p:nvSpPr>
            <p:spPr>
              <a:xfrm>
                <a:off x="1524000" y="3810000"/>
                <a:ext cx="2057400" cy="2057400"/>
              </a:xfrm>
              <a:prstGeom prst="donut">
                <a:avLst>
                  <a:gd name="adj" fmla="val 167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ight Arrow 19">
                <a:extLst>
                  <a:ext uri="{FF2B5EF4-FFF2-40B4-BE49-F238E27FC236}">
                    <a16:creationId xmlns:a16="http://schemas.microsoft.com/office/drawing/2014/main" id="{9F0FC97E-D248-8740-981E-8B73773E7DC7}"/>
                  </a:ext>
                </a:extLst>
              </p:cNvPr>
              <p:cNvSpPr/>
              <p:nvPr/>
            </p:nvSpPr>
            <p:spPr>
              <a:xfrm>
                <a:off x="2543368" y="5410200"/>
                <a:ext cx="1647631" cy="6096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9B63A6C-5C6B-904F-9C05-89613050581F}"/>
                </a:ext>
              </a:extLst>
            </p:cNvPr>
            <p:cNvGrpSpPr/>
            <p:nvPr/>
          </p:nvGrpSpPr>
          <p:grpSpPr>
            <a:xfrm rot="19980000">
              <a:off x="5373244" y="2182030"/>
              <a:ext cx="2666999" cy="2209800"/>
              <a:chOff x="1524000" y="3810000"/>
              <a:chExt cx="2666999" cy="2209800"/>
            </a:xfrm>
            <a:solidFill>
              <a:schemeClr val="accent1">
                <a:lumMod val="60000"/>
                <a:lumOff val="40000"/>
              </a:schemeClr>
            </a:solidFill>
          </p:grpSpPr>
          <p:sp>
            <p:nvSpPr>
              <p:cNvPr id="17" name="Doughnut 16">
                <a:extLst>
                  <a:ext uri="{FF2B5EF4-FFF2-40B4-BE49-F238E27FC236}">
                    <a16:creationId xmlns:a16="http://schemas.microsoft.com/office/drawing/2014/main" id="{306441A4-D70B-4F43-8764-9A30D3BE4684}"/>
                  </a:ext>
                </a:extLst>
              </p:cNvPr>
              <p:cNvSpPr/>
              <p:nvPr/>
            </p:nvSpPr>
            <p:spPr>
              <a:xfrm>
                <a:off x="1524000" y="3810000"/>
                <a:ext cx="2057400" cy="2057400"/>
              </a:xfrm>
              <a:prstGeom prst="donut">
                <a:avLst>
                  <a:gd name="adj" fmla="val 167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ight Arrow 17">
                <a:extLst>
                  <a:ext uri="{FF2B5EF4-FFF2-40B4-BE49-F238E27FC236}">
                    <a16:creationId xmlns:a16="http://schemas.microsoft.com/office/drawing/2014/main" id="{24A759F5-BE3F-1E4E-9E59-82BA1663AFA5}"/>
                  </a:ext>
                </a:extLst>
              </p:cNvPr>
              <p:cNvSpPr/>
              <p:nvPr/>
            </p:nvSpPr>
            <p:spPr>
              <a:xfrm>
                <a:off x="2543368" y="5410200"/>
                <a:ext cx="1647631" cy="6096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D1644CB-39AA-4942-B28A-75A15775484E}"/>
                </a:ext>
              </a:extLst>
            </p:cNvPr>
            <p:cNvGrpSpPr/>
            <p:nvPr/>
          </p:nvGrpSpPr>
          <p:grpSpPr>
            <a:xfrm rot="19993677">
              <a:off x="7265251" y="1270374"/>
              <a:ext cx="2666999" cy="2209800"/>
              <a:chOff x="1524000" y="3810000"/>
              <a:chExt cx="2666999" cy="2209800"/>
            </a:xfrm>
            <a:solidFill>
              <a:schemeClr val="accent1"/>
            </a:solidFill>
          </p:grpSpPr>
          <p:sp>
            <p:nvSpPr>
              <p:cNvPr id="15" name="Doughnut 14">
                <a:extLst>
                  <a:ext uri="{FF2B5EF4-FFF2-40B4-BE49-F238E27FC236}">
                    <a16:creationId xmlns:a16="http://schemas.microsoft.com/office/drawing/2014/main" id="{233BBC0F-6AA2-F649-A5A0-EED7E3A4F546}"/>
                  </a:ext>
                </a:extLst>
              </p:cNvPr>
              <p:cNvSpPr/>
              <p:nvPr/>
            </p:nvSpPr>
            <p:spPr>
              <a:xfrm>
                <a:off x="1524000" y="3810000"/>
                <a:ext cx="2057400" cy="2057400"/>
              </a:xfrm>
              <a:prstGeom prst="donut">
                <a:avLst>
                  <a:gd name="adj" fmla="val 167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ight Arrow 15">
                <a:extLst>
                  <a:ext uri="{FF2B5EF4-FFF2-40B4-BE49-F238E27FC236}">
                    <a16:creationId xmlns:a16="http://schemas.microsoft.com/office/drawing/2014/main" id="{A1D49FFF-B188-4F49-8D3B-6B1C7FA7573C}"/>
                  </a:ext>
                </a:extLst>
              </p:cNvPr>
              <p:cNvSpPr/>
              <p:nvPr/>
            </p:nvSpPr>
            <p:spPr>
              <a:xfrm>
                <a:off x="2543368" y="5410200"/>
                <a:ext cx="1647631" cy="6096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4875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FAD4870-CBBB-E647-ADF0-90F0C3295B19}"/>
              </a:ext>
            </a:extLst>
          </p:cNvPr>
          <p:cNvGraphicFramePr/>
          <p:nvPr>
            <p:extLst>
              <p:ext uri="{D42A27DB-BD31-4B8C-83A1-F6EECF244321}">
                <p14:modId xmlns:p14="http://schemas.microsoft.com/office/powerpoint/2010/main" val="2005712763"/>
              </p:ext>
            </p:extLst>
          </p:nvPr>
        </p:nvGraphicFramePr>
        <p:xfrm>
          <a:off x="-250747" y="130324"/>
          <a:ext cx="12693494"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81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046C59-7031-644D-91A1-50216469D1CA}"/>
              </a:ext>
            </a:extLst>
          </p:cNvPr>
          <p:cNvGrpSpPr/>
          <p:nvPr/>
        </p:nvGrpSpPr>
        <p:grpSpPr>
          <a:xfrm>
            <a:off x="551384" y="620688"/>
            <a:ext cx="10873208" cy="5616624"/>
            <a:chOff x="551384" y="620688"/>
            <a:chExt cx="10873208" cy="5616624"/>
          </a:xfrm>
        </p:grpSpPr>
        <p:graphicFrame>
          <p:nvGraphicFramePr>
            <p:cNvPr id="7" name="Chart 6">
              <a:extLst>
                <a:ext uri="{FF2B5EF4-FFF2-40B4-BE49-F238E27FC236}">
                  <a16:creationId xmlns:a16="http://schemas.microsoft.com/office/drawing/2014/main" id="{BCFDA23E-95BA-EB41-84F7-100E2617364B}"/>
                </a:ext>
              </a:extLst>
            </p:cNvPr>
            <p:cNvGraphicFramePr/>
            <p:nvPr/>
          </p:nvGraphicFramePr>
          <p:xfrm>
            <a:off x="551384" y="620688"/>
            <a:ext cx="10873208" cy="48191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BAA1C92-734D-434C-B317-15D87350E66F}"/>
                </a:ext>
              </a:extLst>
            </p:cNvPr>
            <p:cNvSpPr txBox="1"/>
            <p:nvPr/>
          </p:nvSpPr>
          <p:spPr>
            <a:xfrm>
              <a:off x="6888088" y="5954696"/>
              <a:ext cx="1511952" cy="276999"/>
            </a:xfrm>
            <a:prstGeom prst="rect">
              <a:avLst/>
            </a:prstGeom>
            <a:noFill/>
          </p:spPr>
          <p:txBody>
            <a:bodyPr wrap="none" rtlCol="0">
              <a:spAutoFit/>
            </a:bodyPr>
            <a:lstStyle/>
            <a:p>
              <a:r>
                <a:rPr lang="en-US" sz="1200" b="1" dirty="0">
                  <a:solidFill>
                    <a:schemeClr val="tx2"/>
                  </a:solidFill>
                </a:rPr>
                <a:t>Industry average</a:t>
              </a:r>
            </a:p>
          </p:txBody>
        </p:sp>
        <p:sp>
          <p:nvSpPr>
            <p:cNvPr id="9" name="TextBox 8">
              <a:extLst>
                <a:ext uri="{FF2B5EF4-FFF2-40B4-BE49-F238E27FC236}">
                  <a16:creationId xmlns:a16="http://schemas.microsoft.com/office/drawing/2014/main" id="{B1DF034D-0110-2A4D-8D6A-B15BE134C2AB}"/>
                </a:ext>
              </a:extLst>
            </p:cNvPr>
            <p:cNvSpPr txBox="1"/>
            <p:nvPr/>
          </p:nvSpPr>
          <p:spPr>
            <a:xfrm>
              <a:off x="3530874" y="5949178"/>
              <a:ext cx="2565126" cy="276999"/>
            </a:xfrm>
            <a:prstGeom prst="rect">
              <a:avLst/>
            </a:prstGeom>
            <a:noFill/>
          </p:spPr>
          <p:txBody>
            <a:bodyPr wrap="none" rtlCol="0">
              <a:spAutoFit/>
            </a:bodyPr>
            <a:lstStyle/>
            <a:p>
              <a:r>
                <a:rPr lang="en-US" sz="1200" b="1" dirty="0">
                  <a:solidFill>
                    <a:schemeClr val="tx2"/>
                  </a:solidFill>
                </a:rPr>
                <a:t>Accelerated pace of innovation</a:t>
              </a:r>
            </a:p>
          </p:txBody>
        </p:sp>
        <p:sp>
          <p:nvSpPr>
            <p:cNvPr id="10" name="Oval 9">
              <a:extLst>
                <a:ext uri="{FF2B5EF4-FFF2-40B4-BE49-F238E27FC236}">
                  <a16:creationId xmlns:a16="http://schemas.microsoft.com/office/drawing/2014/main" id="{A7D54132-2EFF-3C41-B64B-67B0A1295279}"/>
                </a:ext>
              </a:extLst>
            </p:cNvPr>
            <p:cNvSpPr/>
            <p:nvPr/>
          </p:nvSpPr>
          <p:spPr>
            <a:xfrm>
              <a:off x="6600056" y="5946615"/>
              <a:ext cx="288032"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6B75D6F-1FDE-684A-B0FD-37E4B247AF72}"/>
                </a:ext>
              </a:extLst>
            </p:cNvPr>
            <p:cNvSpPr/>
            <p:nvPr/>
          </p:nvSpPr>
          <p:spPr>
            <a:xfrm>
              <a:off x="3238503" y="5949280"/>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F0C37AB-9292-5B4A-A7D3-A619D6BEB992}"/>
                </a:ext>
              </a:extLst>
            </p:cNvPr>
            <p:cNvSpPr txBox="1"/>
            <p:nvPr/>
          </p:nvSpPr>
          <p:spPr>
            <a:xfrm>
              <a:off x="8544272" y="980728"/>
              <a:ext cx="2093843" cy="584775"/>
            </a:xfrm>
            <a:prstGeom prst="rect">
              <a:avLst/>
            </a:prstGeom>
            <a:noFill/>
          </p:spPr>
          <p:txBody>
            <a:bodyPr wrap="none" rtlCol="0">
              <a:spAutoFit/>
            </a:bodyPr>
            <a:lstStyle/>
            <a:p>
              <a:r>
                <a:rPr lang="en-US" sz="1600" b="1" dirty="0">
                  <a:solidFill>
                    <a:schemeClr val="tx2"/>
                  </a:solidFill>
                </a:rPr>
                <a:t>4x </a:t>
              </a:r>
              <a:r>
                <a:rPr lang="en-US" sz="1600" dirty="0">
                  <a:solidFill>
                    <a:schemeClr val="tx2"/>
                  </a:solidFill>
                </a:rPr>
                <a:t>industry average</a:t>
              </a:r>
            </a:p>
            <a:p>
              <a:r>
                <a:rPr lang="en-US" sz="1600" b="1" dirty="0">
                  <a:solidFill>
                    <a:schemeClr val="tx2"/>
                  </a:solidFill>
                </a:rPr>
                <a:t>13x</a:t>
              </a:r>
              <a:r>
                <a:rPr lang="en-US" sz="1600" dirty="0">
                  <a:solidFill>
                    <a:schemeClr val="tx2"/>
                  </a:solidFill>
                </a:rPr>
                <a:t> baseline</a:t>
              </a:r>
            </a:p>
          </p:txBody>
        </p:sp>
      </p:grpSp>
      <p:sp>
        <p:nvSpPr>
          <p:cNvPr id="2" name="TextBox 1">
            <a:extLst>
              <a:ext uri="{FF2B5EF4-FFF2-40B4-BE49-F238E27FC236}">
                <a16:creationId xmlns:a16="http://schemas.microsoft.com/office/drawing/2014/main" id="{EC20894F-FA37-6240-951D-6E62F334FE1E}"/>
              </a:ext>
            </a:extLst>
          </p:cNvPr>
          <p:cNvSpPr txBox="1"/>
          <p:nvPr/>
        </p:nvSpPr>
        <p:spPr>
          <a:xfrm>
            <a:off x="952739" y="620688"/>
            <a:ext cx="5143261" cy="1200329"/>
          </a:xfrm>
          <a:prstGeom prst="rect">
            <a:avLst/>
          </a:prstGeom>
          <a:noFill/>
        </p:spPr>
        <p:txBody>
          <a:bodyPr wrap="square" rtlCol="0">
            <a:spAutoFit/>
          </a:bodyPr>
          <a:lstStyle/>
          <a:p>
            <a:r>
              <a:rPr lang="en-US" sz="2400" b="1" dirty="0"/>
              <a:t>Continuous Improvement </a:t>
            </a:r>
            <a:br>
              <a:rPr lang="en-US" sz="2400" b="1" dirty="0"/>
            </a:br>
            <a:r>
              <a:rPr lang="en-US" sz="2400" b="1" dirty="0"/>
              <a:t>leads to compounding </a:t>
            </a:r>
            <a:br>
              <a:rPr lang="en-US" sz="2400" b="1" dirty="0"/>
            </a:br>
            <a:r>
              <a:rPr lang="en-US" sz="2400" b="1" dirty="0"/>
              <a:t>returns over time!</a:t>
            </a:r>
          </a:p>
        </p:txBody>
      </p:sp>
    </p:spTree>
    <p:extLst>
      <p:ext uri="{BB962C8B-B14F-4D97-AF65-F5344CB8AC3E}">
        <p14:creationId xmlns:p14="http://schemas.microsoft.com/office/powerpoint/2010/main" val="3847490225"/>
      </p:ext>
    </p:extLst>
  </p:cSld>
  <p:clrMapOvr>
    <a:masterClrMapping/>
  </p:clrMapOvr>
  <mc:AlternateContent xmlns:mc="http://schemas.openxmlformats.org/markup-compatibility/2006" xmlns:p14="http://schemas.microsoft.com/office/powerpoint/2010/main">
    <mc:Choice Requires="p14">
      <p:transition spd="slow" p14:dur="2000" advTm="150096"/>
    </mc:Choice>
    <mc:Fallback xmlns="">
      <p:transition spd="slow" advTm="1500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1C755-958F-B54A-8068-52E468D88936}"/>
              </a:ext>
            </a:extLst>
          </p:cNvPr>
          <p:cNvSpPr>
            <a:spLocks noGrp="1"/>
          </p:cNvSpPr>
          <p:nvPr>
            <p:ph type="body" sz="quarter" idx="10"/>
          </p:nvPr>
        </p:nvSpPr>
        <p:spPr/>
        <p:txBody>
          <a:bodyPr/>
          <a:lstStyle/>
          <a:p>
            <a:r>
              <a:rPr lang="en-US" dirty="0"/>
              <a:t>TOOLS &amp; TEMPLATES</a:t>
            </a:r>
          </a:p>
        </p:txBody>
      </p:sp>
    </p:spTree>
    <p:extLst>
      <p:ext uri="{BB962C8B-B14F-4D97-AF65-F5344CB8AC3E}">
        <p14:creationId xmlns:p14="http://schemas.microsoft.com/office/powerpoint/2010/main" val="112823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3A3F42-5881-264F-98F5-BAC8026A6211}"/>
              </a:ext>
            </a:extLst>
          </p:cNvPr>
          <p:cNvSpPr txBox="1">
            <a:spLocks/>
          </p:cNvSpPr>
          <p:nvPr/>
        </p:nvSpPr>
        <p:spPr>
          <a:xfrm>
            <a:off x="7320136" y="188640"/>
            <a:ext cx="4871864" cy="12961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a:lstStyle>
          <a:p>
            <a:r>
              <a:rPr lang="en-US" sz="2800" dirty="0"/>
              <a:t>The Kaizen Cycle</a:t>
            </a:r>
          </a:p>
        </p:txBody>
      </p:sp>
      <p:sp>
        <p:nvSpPr>
          <p:cNvPr id="4" name="TextBox 3">
            <a:extLst>
              <a:ext uri="{FF2B5EF4-FFF2-40B4-BE49-F238E27FC236}">
                <a16:creationId xmlns:a16="http://schemas.microsoft.com/office/drawing/2014/main" id="{4F2E28B8-1EFD-1B45-9B50-61CA079C53CB}"/>
              </a:ext>
            </a:extLst>
          </p:cNvPr>
          <p:cNvSpPr txBox="1"/>
          <p:nvPr/>
        </p:nvSpPr>
        <p:spPr>
          <a:xfrm>
            <a:off x="7359340" y="1484783"/>
            <a:ext cx="4641316"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The Kaizen Cycle is an iterative process for improving an aspect of your operations, products or services</a:t>
            </a:r>
          </a:p>
          <a:p>
            <a:pPr marL="285750" indent="-285750">
              <a:buFont typeface="Arial" panose="020B0604020202020204" pitchFamily="34" charset="0"/>
              <a:buChar char="•"/>
            </a:pPr>
            <a:r>
              <a:rPr lang="en-US" dirty="0">
                <a:solidFill>
                  <a:schemeClr val="tx2"/>
                </a:solidFill>
              </a:rPr>
              <a:t>There are a couple of key points to focus on when using this process:</a:t>
            </a:r>
          </a:p>
          <a:p>
            <a:pPr marL="742950" lvl="1" indent="-285750">
              <a:buFont typeface="Courier New" panose="02070309020205020404" pitchFamily="49" charset="0"/>
              <a:buChar char="o"/>
            </a:pPr>
            <a:r>
              <a:rPr lang="en-US" sz="1600" dirty="0">
                <a:solidFill>
                  <a:schemeClr val="tx2"/>
                </a:solidFill>
              </a:rPr>
              <a:t>Involve everyone in the process</a:t>
            </a:r>
          </a:p>
          <a:p>
            <a:pPr marL="742950" lvl="1" indent="-285750">
              <a:buFont typeface="Courier New" panose="02070309020205020404" pitchFamily="49" charset="0"/>
              <a:buChar char="o"/>
            </a:pPr>
            <a:r>
              <a:rPr lang="en-US" sz="1600" dirty="0">
                <a:solidFill>
                  <a:schemeClr val="tx2"/>
                </a:solidFill>
              </a:rPr>
              <a:t>Test bigger changes at small scale before wider rollout</a:t>
            </a:r>
          </a:p>
          <a:p>
            <a:pPr marL="742950" lvl="1" indent="-285750">
              <a:buFont typeface="Courier New" panose="02070309020205020404" pitchFamily="49" charset="0"/>
              <a:buChar char="o"/>
            </a:pPr>
            <a:r>
              <a:rPr lang="en-US" sz="1600" dirty="0">
                <a:solidFill>
                  <a:schemeClr val="tx2"/>
                </a:solidFill>
              </a:rPr>
              <a:t>Standardize working practices to improve efficiency</a:t>
            </a:r>
          </a:p>
          <a:p>
            <a:pPr marL="742950" lvl="1" indent="-285750">
              <a:buFont typeface="Courier New" panose="02070309020205020404" pitchFamily="49" charset="0"/>
              <a:buChar char="o"/>
            </a:pPr>
            <a:r>
              <a:rPr lang="en-US" sz="1600" dirty="0">
                <a:solidFill>
                  <a:schemeClr val="tx2"/>
                </a:solidFill>
              </a:rPr>
              <a:t>Rinse &amp; Repeat</a:t>
            </a:r>
          </a:p>
          <a:p>
            <a:pPr marL="285750" indent="-285750">
              <a:buFont typeface="Arial" panose="020B0604020202020204" pitchFamily="34" charset="0"/>
              <a:buChar char="•"/>
            </a:pPr>
            <a:r>
              <a:rPr lang="en-US" sz="1600" dirty="0">
                <a:solidFill>
                  <a:schemeClr val="tx2"/>
                </a:solidFill>
              </a:rPr>
              <a:t>For succeeding in engaging employees, and to prioritize suggestions, a digital tool such as </a:t>
            </a:r>
            <a:r>
              <a:rPr lang="en-US" sz="1600" dirty="0">
                <a:solidFill>
                  <a:schemeClr val="tx2"/>
                </a:solidFill>
                <a:hlinkClick r:id="rId3"/>
              </a:rPr>
              <a:t>Viima </a:t>
            </a:r>
            <a:r>
              <a:rPr lang="en-US" sz="1600" dirty="0">
                <a:solidFill>
                  <a:schemeClr val="tx2"/>
                </a:solidFill>
              </a:rPr>
              <a:t>can be very helpful.</a:t>
            </a:r>
          </a:p>
        </p:txBody>
      </p:sp>
      <p:sp>
        <p:nvSpPr>
          <p:cNvPr id="5" name="Title 4">
            <a:extLst>
              <a:ext uri="{FF2B5EF4-FFF2-40B4-BE49-F238E27FC236}">
                <a16:creationId xmlns:a16="http://schemas.microsoft.com/office/drawing/2014/main" id="{16F365BA-8F95-7A4D-9309-716E7E1DDCE6}"/>
              </a:ext>
            </a:extLst>
          </p:cNvPr>
          <p:cNvSpPr>
            <a:spLocks noGrp="1"/>
          </p:cNvSpPr>
          <p:nvPr>
            <p:ph type="title"/>
          </p:nvPr>
        </p:nvSpPr>
        <p:spPr/>
        <p:txBody>
          <a:bodyPr/>
          <a:lstStyle/>
          <a:p>
            <a:r>
              <a:rPr lang="en-US" dirty="0"/>
              <a:t>Gemba Walk</a:t>
            </a:r>
          </a:p>
        </p:txBody>
      </p:sp>
      <p:pic>
        <p:nvPicPr>
          <p:cNvPr id="10" name="Picture Placeholder 9">
            <a:extLst>
              <a:ext uri="{FF2B5EF4-FFF2-40B4-BE49-F238E27FC236}">
                <a16:creationId xmlns:a16="http://schemas.microsoft.com/office/drawing/2014/main" id="{C3096A16-443D-B34D-A928-6678EDFA6F62}"/>
              </a:ext>
            </a:extLst>
          </p:cNvPr>
          <p:cNvPicPr>
            <a:picLocks noGrp="1" noChangeAspect="1"/>
          </p:cNvPicPr>
          <p:nvPr>
            <p:ph type="pic" idx="1"/>
          </p:nvPr>
        </p:nvPicPr>
        <p:blipFill rotWithShape="1">
          <a:blip r:embed="rId4">
            <a:alphaModFix amt="80000"/>
          </a:blip>
          <a:srcRect l="46585" r="15787"/>
          <a:stretch/>
        </p:blipFill>
        <p:spPr>
          <a:xfrm>
            <a:off x="7248128" y="0"/>
            <a:ext cx="4943872" cy="6858000"/>
          </a:xfrm>
          <a:solidFill>
            <a:schemeClr val="bg1"/>
          </a:solidFill>
        </p:spPr>
      </p:pic>
      <p:sp>
        <p:nvSpPr>
          <p:cNvPr id="7" name="Text Placeholder 6">
            <a:extLst>
              <a:ext uri="{FF2B5EF4-FFF2-40B4-BE49-F238E27FC236}">
                <a16:creationId xmlns:a16="http://schemas.microsoft.com/office/drawing/2014/main" id="{0F9AD29D-075A-3C4F-BFE1-4FAC13415F86}"/>
              </a:ext>
            </a:extLst>
          </p:cNvPr>
          <p:cNvSpPr>
            <a:spLocks noGrp="1"/>
          </p:cNvSpPr>
          <p:nvPr>
            <p:ph type="body" sz="half" idx="2"/>
          </p:nvPr>
        </p:nvSpPr>
        <p:spPr>
          <a:xfrm>
            <a:off x="191344" y="1475294"/>
            <a:ext cx="6624736" cy="4401184"/>
          </a:xfrm>
        </p:spPr>
        <p:txBody>
          <a:bodyPr>
            <a:normAutofit fontScale="92500" lnSpcReduction="10000"/>
          </a:bodyPr>
          <a:lstStyle/>
          <a:p>
            <a:pPr marL="0" indent="0">
              <a:buNone/>
            </a:pPr>
            <a:r>
              <a:rPr lang="en-US" sz="1800" dirty="0"/>
              <a:t>To do a Gemba walk, you go where the real work happens. They are a great tool for managers. Here’s how to run one:</a:t>
            </a:r>
          </a:p>
          <a:p>
            <a:r>
              <a:rPr lang="en-US" sz="1800" dirty="0"/>
              <a:t>Go meet </a:t>
            </a:r>
            <a:r>
              <a:rPr lang="en-US" sz="1800" u="sng" dirty="0"/>
              <a:t>frontline employees</a:t>
            </a:r>
            <a:r>
              <a:rPr lang="en-US" sz="1800" dirty="0"/>
              <a:t>: </a:t>
            </a:r>
            <a:r>
              <a:rPr lang="en-US" sz="1800" b="0" dirty="0"/>
              <a:t>factory floor, customer service, maintenance…</a:t>
            </a:r>
          </a:p>
          <a:p>
            <a:r>
              <a:rPr lang="en-US" sz="1800" u="sng" dirty="0"/>
              <a:t>Go unannounced </a:t>
            </a:r>
            <a:r>
              <a:rPr lang="en-US" sz="1800" b="0" dirty="0"/>
              <a:t>and don’t plan questions in advance</a:t>
            </a:r>
          </a:p>
          <a:p>
            <a:r>
              <a:rPr lang="en-US" sz="1800" u="sng" dirty="0"/>
              <a:t>Observe closely, be curious, ask questions </a:t>
            </a:r>
            <a:r>
              <a:rPr lang="en-US" sz="1800" b="0" dirty="0"/>
              <a:t>to understand a) what’s going on and b) if employees could fix one (or a few) thing, what would that be, and why</a:t>
            </a:r>
          </a:p>
          <a:p>
            <a:r>
              <a:rPr lang="en-US" sz="1800" b="0" dirty="0"/>
              <a:t>Consider using other inquisitive tools, such as the five whys to truly </a:t>
            </a:r>
            <a:r>
              <a:rPr lang="en-US" sz="1800" u="sng" dirty="0"/>
              <a:t>understand why something happens</a:t>
            </a:r>
          </a:p>
        </p:txBody>
      </p:sp>
      <p:sp>
        <p:nvSpPr>
          <p:cNvPr id="8" name="Picture Placeholder 7">
            <a:extLst>
              <a:ext uri="{FF2B5EF4-FFF2-40B4-BE49-F238E27FC236}">
                <a16:creationId xmlns:a16="http://schemas.microsoft.com/office/drawing/2014/main" id="{5C8DA026-AC49-7B48-9664-41F6F51552AF}"/>
              </a:ext>
            </a:extLst>
          </p:cNvPr>
          <p:cNvSpPr>
            <a:spLocks noGrp="1"/>
          </p:cNvSpPr>
          <p:nvPr>
            <p:ph type="pic" sz="quarter" idx="10"/>
          </p:nvPr>
        </p:nvSpPr>
        <p:spPr/>
      </p:sp>
    </p:spTree>
    <p:extLst>
      <p:ext uri="{BB962C8B-B14F-4D97-AF65-F5344CB8AC3E}">
        <p14:creationId xmlns:p14="http://schemas.microsoft.com/office/powerpoint/2010/main" val="4008618327"/>
      </p:ext>
    </p:extLst>
  </p:cSld>
  <p:clrMapOvr>
    <a:masterClrMapping/>
  </p:clrMapOvr>
</p:sld>
</file>

<file path=ppt/theme/theme1.xml><?xml version="1.0" encoding="utf-8"?>
<a:theme xmlns:a="http://schemas.openxmlformats.org/drawingml/2006/main" name="Office Theme">
  <a:themeElements>
    <a:clrScheme name="Viima Colors">
      <a:dk1>
        <a:srgbClr val="000000"/>
      </a:dk1>
      <a:lt1>
        <a:srgbClr val="FFFFFF"/>
      </a:lt1>
      <a:dk2>
        <a:srgbClr val="777777"/>
      </a:dk2>
      <a:lt2>
        <a:srgbClr val="FCFCFC"/>
      </a:lt2>
      <a:accent1>
        <a:srgbClr val="1CB5F2"/>
      </a:accent1>
      <a:accent2>
        <a:srgbClr val="33DB87"/>
      </a:accent2>
      <a:accent3>
        <a:srgbClr val="F9599A"/>
      </a:accent3>
      <a:accent4>
        <a:srgbClr val="8679D1"/>
      </a:accent4>
      <a:accent5>
        <a:srgbClr val="FC954F"/>
      </a:accent5>
      <a:accent6>
        <a:srgbClr val="FCDA4C"/>
      </a:accent6>
      <a:hlink>
        <a:srgbClr val="1CB5F2"/>
      </a:hlink>
      <a:folHlink>
        <a:srgbClr val="1C91BF"/>
      </a:folHlink>
    </a:clrScheme>
    <a:fontScheme name="Viima">
      <a:majorFont>
        <a:latin typeface="Noto Sans" panose="020B0604020202020204"/>
        <a:ea typeface=""/>
        <a:cs typeface=""/>
        <a:font script="Jpan" typeface="ＭＳ Ｐゴシック"/>
        <a:font script="Hang" typeface="굴림"/>
        <a:font script="Hans" typeface="黑体"/>
        <a:font script="Hant" typeface="微軟正黑體"/>
        <a:font script="Arab" typeface="Noto Sans"/>
        <a:font script="Hebr" typeface="No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oto Sans"/>
        <a:font script="Uigh" typeface="Microsoft Uighur"/>
        <a:font script="Geor" typeface="Sylfaen"/>
      </a:majorFont>
      <a:minorFont>
        <a:latin typeface="Noto Sans" panose="02020603050405020304"/>
        <a:ea typeface=""/>
        <a:cs typeface=""/>
        <a:font script="Jpan" typeface="ＭＳ Ｐ明朝"/>
        <a:font script="Hang" typeface="바탕"/>
        <a:font script="Hans" typeface="宋体"/>
        <a:font script="Hant" typeface="新細明體"/>
        <a:font script="Arab" typeface="Noto Sans"/>
        <a:font script="Hebr" typeface="Noto Sans"/>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o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16993</TotalTime>
  <Words>5648</Words>
  <Application>Microsoft Macintosh PowerPoint</Application>
  <PresentationFormat>Widescreen</PresentationFormat>
  <Paragraphs>740</Paragraphs>
  <Slides>41</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Assistant</vt:lpstr>
      <vt:lpstr>Calibri</vt:lpstr>
      <vt:lpstr>Courier New</vt:lpstr>
      <vt:lpstr>Noto Sans</vt:lpstr>
      <vt:lpstr>Noto Sans Adlam</vt:lpstr>
      <vt:lpstr>Wingdings</vt:lpstr>
      <vt:lpstr>Office Theme</vt:lpstr>
      <vt:lpstr>PowerPoint Presentation</vt:lpstr>
      <vt:lpstr>Table of Contents</vt:lpstr>
      <vt:lpstr>What is this Toolkit for?</vt:lpstr>
      <vt:lpstr>PowerPoint Presentation</vt:lpstr>
      <vt:lpstr>As the name says, continuous improvement (CI) is an ongoing process, that should happen:</vt:lpstr>
      <vt:lpstr>PowerPoint Presentation</vt:lpstr>
      <vt:lpstr>PowerPoint Presentation</vt:lpstr>
      <vt:lpstr>PowerPoint Presentation</vt:lpstr>
      <vt:lpstr>Gemba Walk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CI Tools</vt:lpstr>
      <vt:lpstr>PowerPoint Presentation</vt:lpstr>
      <vt:lpstr>PowerPoint Presentation</vt:lpstr>
      <vt:lpstr>What You Can Learn from These Examples</vt:lpstr>
      <vt:lpstr>The Toyota Way</vt:lpstr>
      <vt:lpstr>Cleveland Clinic</vt:lpstr>
      <vt:lpstr>Google Innovation Ecosystem</vt:lpstr>
      <vt:lpstr>Tesla</vt:lpstr>
      <vt:lpstr>PowerPoint Presentation</vt:lpstr>
      <vt:lpstr>PowerPoint Presentation</vt:lpstr>
      <vt:lpstr>Developing a continuous improvement plan</vt:lpstr>
      <vt:lpstr>PowerPoint Presentation</vt:lpstr>
      <vt:lpstr>PowerPoint Presentation</vt:lpstr>
      <vt:lpstr>Setting up a CI Process</vt:lpstr>
      <vt:lpstr>About Viima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Nieminen</dc:creator>
  <cp:lastModifiedBy>Diana Porumboiu</cp:lastModifiedBy>
  <cp:revision>738</cp:revision>
  <cp:lastPrinted>2019-03-22T11:04:22Z</cp:lastPrinted>
  <dcterms:created xsi:type="dcterms:W3CDTF">2019-03-19T11:30:33Z</dcterms:created>
  <dcterms:modified xsi:type="dcterms:W3CDTF">2022-08-31T13:22:32Z</dcterms:modified>
</cp:coreProperties>
</file>