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404" r:id="rId2"/>
    <p:sldId id="268" r:id="rId3"/>
    <p:sldId id="331" r:id="rId4"/>
    <p:sldId id="395" r:id="rId5"/>
    <p:sldId id="405" r:id="rId6"/>
    <p:sldId id="366" r:id="rId7"/>
    <p:sldId id="399" r:id="rId8"/>
    <p:sldId id="401" r:id="rId9"/>
    <p:sldId id="407" r:id="rId10"/>
    <p:sldId id="402" r:id="rId11"/>
    <p:sldId id="408" r:id="rId12"/>
    <p:sldId id="409" r:id="rId13"/>
    <p:sldId id="406" r:id="rId14"/>
    <p:sldId id="393" r:id="rId15"/>
    <p:sldId id="396" r:id="rId16"/>
    <p:sldId id="394" r:id="rId17"/>
    <p:sldId id="397" r:id="rId18"/>
    <p:sldId id="400" r:id="rId19"/>
    <p:sldId id="398" r:id="rId20"/>
    <p:sldId id="356" r:id="rId21"/>
    <p:sldId id="300" r:id="rId22"/>
    <p:sldId id="334"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yllylä" initials="JM" lastIdx="1" clrIdx="0">
    <p:extLst>
      <p:ext uri="{19B8F6BF-5375-455C-9EA6-DF929625EA0E}">
        <p15:presenceInfo xmlns:p15="http://schemas.microsoft.com/office/powerpoint/2012/main" userId="S::julia.myllyla@viima.com::15ef0949-9b6c-4ac8-b211-0d2f0469e1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DB87"/>
    <a:srgbClr val="34DA88"/>
    <a:srgbClr val="F0F0F0"/>
    <a:srgbClr val="F5F5F5"/>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04" autoAdjust="0"/>
    <p:restoredTop sz="91784" autoAdjust="0"/>
  </p:normalViewPr>
  <p:slideViewPr>
    <p:cSldViewPr snapToObjects="1" showGuides="1">
      <p:cViewPr>
        <p:scale>
          <a:sx n="89" d="100"/>
          <a:sy n="89" d="100"/>
        </p:scale>
        <p:origin x="1712" y="68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jniemi1\Dropbox%20(Viima)\Viima%20Shared\Research%20&amp;%20Theory\Innovation%20Management\Why%20innovation%20fails%20-%20metastud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35709443604317E-2"/>
          <c:y val="2.7818700787401576E-2"/>
          <c:w val="0.90736429055639567"/>
          <c:h val="0.5388366141732283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alpha val="90000"/>
                </a:schemeClr>
              </a:solidFill>
              <a:ln>
                <a:noFill/>
              </a:ln>
              <a:effectLst/>
            </c:spPr>
            <c:extLst>
              <c:ext xmlns:c16="http://schemas.microsoft.com/office/drawing/2014/chart" uri="{C3380CC4-5D6E-409C-BE32-E72D297353CC}">
                <c16:uniqueId val="{00000001-9570-CF4E-9FDD-B84A016F7F2B}"/>
              </c:ext>
            </c:extLst>
          </c:dPt>
          <c:dPt>
            <c:idx val="1"/>
            <c:invertIfNegative val="0"/>
            <c:bubble3D val="0"/>
            <c:spPr>
              <a:solidFill>
                <a:schemeClr val="accent1">
                  <a:alpha val="90000"/>
                </a:schemeClr>
              </a:solidFill>
              <a:ln>
                <a:noFill/>
              </a:ln>
              <a:effectLst/>
            </c:spPr>
            <c:extLst>
              <c:ext xmlns:c16="http://schemas.microsoft.com/office/drawing/2014/chart" uri="{C3380CC4-5D6E-409C-BE32-E72D297353CC}">
                <c16:uniqueId val="{0000000B-9570-CF4E-9FDD-B84A016F7F2B}"/>
              </c:ext>
            </c:extLst>
          </c:dPt>
          <c:dPt>
            <c:idx val="2"/>
            <c:invertIfNegative val="0"/>
            <c:bubble3D val="0"/>
            <c:spPr>
              <a:solidFill>
                <a:schemeClr val="accent2">
                  <a:alpha val="90000"/>
                </a:schemeClr>
              </a:solidFill>
              <a:ln>
                <a:noFill/>
              </a:ln>
              <a:effectLst/>
            </c:spPr>
            <c:extLst>
              <c:ext xmlns:c16="http://schemas.microsoft.com/office/drawing/2014/chart" uri="{C3380CC4-5D6E-409C-BE32-E72D297353CC}">
                <c16:uniqueId val="{0000000C-9570-CF4E-9FDD-B84A016F7F2B}"/>
              </c:ext>
            </c:extLst>
          </c:dPt>
          <c:dPt>
            <c:idx val="3"/>
            <c:invertIfNegative val="0"/>
            <c:bubble3D val="0"/>
            <c:spPr>
              <a:solidFill>
                <a:schemeClr val="accent4">
                  <a:alpha val="90000"/>
                </a:schemeClr>
              </a:solidFill>
              <a:ln>
                <a:noFill/>
              </a:ln>
              <a:effectLst/>
            </c:spPr>
            <c:extLst>
              <c:ext xmlns:c16="http://schemas.microsoft.com/office/drawing/2014/chart" uri="{C3380CC4-5D6E-409C-BE32-E72D297353CC}">
                <c16:uniqueId val="{0000000A-9570-CF4E-9FDD-B84A016F7F2B}"/>
              </c:ext>
            </c:extLst>
          </c:dPt>
          <c:dPt>
            <c:idx val="4"/>
            <c:invertIfNegative val="0"/>
            <c:bubble3D val="0"/>
            <c:spPr>
              <a:solidFill>
                <a:schemeClr val="accent2">
                  <a:alpha val="90000"/>
                </a:schemeClr>
              </a:solidFill>
              <a:ln>
                <a:noFill/>
              </a:ln>
              <a:effectLst/>
            </c:spPr>
            <c:extLst>
              <c:ext xmlns:c16="http://schemas.microsoft.com/office/drawing/2014/chart" uri="{C3380CC4-5D6E-409C-BE32-E72D297353CC}">
                <c16:uniqueId val="{00000009-9570-CF4E-9FDD-B84A016F7F2B}"/>
              </c:ext>
            </c:extLst>
          </c:dPt>
          <c:dPt>
            <c:idx val="5"/>
            <c:invertIfNegative val="0"/>
            <c:bubble3D val="0"/>
            <c:spPr>
              <a:solidFill>
                <a:schemeClr val="accent3">
                  <a:alpha val="90000"/>
                </a:schemeClr>
              </a:solidFill>
              <a:ln>
                <a:noFill/>
              </a:ln>
              <a:effectLst/>
            </c:spPr>
            <c:extLst>
              <c:ext xmlns:c16="http://schemas.microsoft.com/office/drawing/2014/chart" uri="{C3380CC4-5D6E-409C-BE32-E72D297353CC}">
                <c16:uniqueId val="{00000008-9570-CF4E-9FDD-B84A016F7F2B}"/>
              </c:ext>
            </c:extLst>
          </c:dPt>
          <c:dPt>
            <c:idx val="6"/>
            <c:invertIfNegative val="0"/>
            <c:bubble3D val="0"/>
            <c:spPr>
              <a:solidFill>
                <a:schemeClr val="accent2">
                  <a:alpha val="90000"/>
                </a:schemeClr>
              </a:solidFill>
              <a:ln>
                <a:noFill/>
              </a:ln>
              <a:effectLst/>
            </c:spPr>
            <c:extLst>
              <c:ext xmlns:c16="http://schemas.microsoft.com/office/drawing/2014/chart" uri="{C3380CC4-5D6E-409C-BE32-E72D297353CC}">
                <c16:uniqueId val="{0000000D-9570-CF4E-9FDD-B84A016F7F2B}"/>
              </c:ext>
            </c:extLst>
          </c:dPt>
          <c:dPt>
            <c:idx val="7"/>
            <c:invertIfNegative val="0"/>
            <c:bubble3D val="0"/>
            <c:spPr>
              <a:solidFill>
                <a:schemeClr val="accent2">
                  <a:alpha val="90000"/>
                </a:schemeClr>
              </a:solidFill>
              <a:ln>
                <a:noFill/>
              </a:ln>
              <a:effectLst/>
            </c:spPr>
            <c:extLst>
              <c:ext xmlns:c16="http://schemas.microsoft.com/office/drawing/2014/chart" uri="{C3380CC4-5D6E-409C-BE32-E72D297353CC}">
                <c16:uniqueId val="{00000006-9570-CF4E-9FDD-B84A016F7F2B}"/>
              </c:ext>
            </c:extLst>
          </c:dPt>
          <c:dPt>
            <c:idx val="8"/>
            <c:invertIfNegative val="0"/>
            <c:bubble3D val="0"/>
            <c:spPr>
              <a:solidFill>
                <a:schemeClr val="accent3">
                  <a:alpha val="90000"/>
                </a:schemeClr>
              </a:solidFill>
              <a:ln>
                <a:noFill/>
              </a:ln>
              <a:effectLst/>
            </c:spPr>
            <c:extLst>
              <c:ext xmlns:c16="http://schemas.microsoft.com/office/drawing/2014/chart" uri="{C3380CC4-5D6E-409C-BE32-E72D297353CC}">
                <c16:uniqueId val="{00000007-9570-CF4E-9FDD-B84A016F7F2B}"/>
              </c:ext>
            </c:extLst>
          </c:dPt>
          <c:dPt>
            <c:idx val="9"/>
            <c:invertIfNegative val="0"/>
            <c:bubble3D val="0"/>
            <c:spPr>
              <a:solidFill>
                <a:schemeClr val="accent2">
                  <a:alpha val="90000"/>
                </a:schemeClr>
              </a:solidFill>
              <a:ln>
                <a:noFill/>
              </a:ln>
              <a:effectLst/>
            </c:spPr>
            <c:extLst>
              <c:ext xmlns:c16="http://schemas.microsoft.com/office/drawing/2014/chart" uri="{C3380CC4-5D6E-409C-BE32-E72D297353CC}">
                <c16:uniqueId val="{00000005-9570-CF4E-9FDD-B84A016F7F2B}"/>
              </c:ext>
            </c:extLst>
          </c:dPt>
          <c:dPt>
            <c:idx val="10"/>
            <c:invertIfNegative val="0"/>
            <c:bubble3D val="0"/>
            <c:spPr>
              <a:solidFill>
                <a:schemeClr val="accent1">
                  <a:alpha val="90000"/>
                </a:schemeClr>
              </a:solidFill>
              <a:ln>
                <a:noFill/>
              </a:ln>
              <a:effectLst/>
            </c:spPr>
            <c:extLst>
              <c:ext xmlns:c16="http://schemas.microsoft.com/office/drawing/2014/chart" uri="{C3380CC4-5D6E-409C-BE32-E72D297353CC}">
                <c16:uniqueId val="{00000004-9570-CF4E-9FDD-B84A016F7F2B}"/>
              </c:ext>
            </c:extLst>
          </c:dPt>
          <c:dPt>
            <c:idx val="11"/>
            <c:invertIfNegative val="0"/>
            <c:bubble3D val="0"/>
            <c:spPr>
              <a:solidFill>
                <a:schemeClr val="accent2">
                  <a:alpha val="90000"/>
                </a:schemeClr>
              </a:solidFill>
              <a:ln>
                <a:noFill/>
              </a:ln>
              <a:effectLst/>
            </c:spPr>
            <c:extLst>
              <c:ext xmlns:c16="http://schemas.microsoft.com/office/drawing/2014/chart" uri="{C3380CC4-5D6E-409C-BE32-E72D297353CC}">
                <c16:uniqueId val="{00000002-9570-CF4E-9FDD-B84A016F7F2B}"/>
              </c:ext>
            </c:extLst>
          </c:dPt>
          <c:dPt>
            <c:idx val="12"/>
            <c:invertIfNegative val="0"/>
            <c:bubble3D val="0"/>
            <c:spPr>
              <a:solidFill>
                <a:schemeClr val="accent4">
                  <a:alpha val="90000"/>
                </a:schemeClr>
              </a:solidFill>
              <a:ln>
                <a:noFill/>
              </a:ln>
              <a:effectLst/>
            </c:spPr>
            <c:extLst>
              <c:ext xmlns:c16="http://schemas.microsoft.com/office/drawing/2014/chart" uri="{C3380CC4-5D6E-409C-BE32-E72D297353CC}">
                <c16:uniqueId val="{00000003-9570-CF4E-9FDD-B84A016F7F2B}"/>
              </c:ext>
            </c:extLst>
          </c:dPt>
          <c:cat>
            <c:strRef>
              <c:f>Studies!$B$2:$N$2</c:f>
              <c:strCache>
                <c:ptCount val="13"/>
                <c:pt idx="0">
                  <c:v>Not engaging customers + employees</c:v>
                </c:pt>
                <c:pt idx="1">
                  <c:v>Lack of cultural support</c:v>
                </c:pt>
                <c:pt idx="2">
                  <c:v>Lack of top leadership support</c:v>
                </c:pt>
                <c:pt idx="3">
                  <c:v>Poor/misaligned strategy</c:v>
                </c:pt>
                <c:pt idx="4">
                  <c:v>Project selection</c:v>
                </c:pt>
                <c:pt idx="5">
                  <c:v>Lack of skills/talent</c:v>
                </c:pt>
                <c:pt idx="6">
                  <c:v>Innovate like they do regular operations</c:v>
                </c:pt>
                <c:pt idx="7">
                  <c:v>Failure to integrate innovation to core</c:v>
                </c:pt>
                <c:pt idx="8">
                  <c:v>Failure to execute ideas</c:v>
                </c:pt>
                <c:pt idx="9">
                  <c:v>Poor measurement</c:v>
                </c:pt>
                <c:pt idx="10">
                  <c:v>Failure to learn</c:v>
                </c:pt>
                <c:pt idx="11">
                  <c:v>Lack of speed</c:v>
                </c:pt>
                <c:pt idx="12">
                  <c:v>Too  much risk</c:v>
                </c:pt>
              </c:strCache>
            </c:strRef>
          </c:cat>
          <c:val>
            <c:numRef>
              <c:f>Studies!$B$16:$N$16</c:f>
              <c:numCache>
                <c:formatCode>0%</c:formatCode>
                <c:ptCount val="13"/>
                <c:pt idx="0">
                  <c:v>0.63636363636363635</c:v>
                </c:pt>
                <c:pt idx="1">
                  <c:v>0.63636363636363635</c:v>
                </c:pt>
                <c:pt idx="2">
                  <c:v>0.63636363636363635</c:v>
                </c:pt>
                <c:pt idx="3">
                  <c:v>0.45454545454545453</c:v>
                </c:pt>
                <c:pt idx="4">
                  <c:v>0.45454545454545453</c:v>
                </c:pt>
                <c:pt idx="5">
                  <c:v>0.45454545454545453</c:v>
                </c:pt>
                <c:pt idx="6">
                  <c:v>0.36363636363636365</c:v>
                </c:pt>
                <c:pt idx="7">
                  <c:v>0.36363636363636365</c:v>
                </c:pt>
                <c:pt idx="8">
                  <c:v>0.27272727272727271</c:v>
                </c:pt>
                <c:pt idx="9">
                  <c:v>0.18181818181818182</c:v>
                </c:pt>
                <c:pt idx="10">
                  <c:v>9.0909090909090912E-2</c:v>
                </c:pt>
                <c:pt idx="11">
                  <c:v>9.0909090909090912E-2</c:v>
                </c:pt>
                <c:pt idx="12">
                  <c:v>9.0909090909090912E-2</c:v>
                </c:pt>
              </c:numCache>
            </c:numRef>
          </c:val>
          <c:extLst>
            <c:ext xmlns:c16="http://schemas.microsoft.com/office/drawing/2014/chart" uri="{C3380CC4-5D6E-409C-BE32-E72D297353CC}">
              <c16:uniqueId val="{00000000-9570-CF4E-9FDD-B84A016F7F2B}"/>
            </c:ext>
          </c:extLst>
        </c:ser>
        <c:dLbls>
          <c:showLegendKey val="0"/>
          <c:showVal val="0"/>
          <c:showCatName val="0"/>
          <c:showSerName val="0"/>
          <c:showPercent val="0"/>
          <c:showBubbleSize val="0"/>
        </c:dLbls>
        <c:gapWidth val="150"/>
        <c:axId val="1244579711"/>
        <c:axId val="1244581391"/>
      </c:barChart>
      <c:catAx>
        <c:axId val="1244579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FI"/>
          </a:p>
        </c:txPr>
        <c:crossAx val="1244581391"/>
        <c:crosses val="autoZero"/>
        <c:auto val="1"/>
        <c:lblAlgn val="ctr"/>
        <c:lblOffset val="50"/>
        <c:noMultiLvlLbl val="0"/>
      </c:catAx>
      <c:valAx>
        <c:axId val="124458139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lumMod val="60000"/>
                    <a:lumOff val="40000"/>
                  </a:schemeClr>
                </a:solidFill>
                <a:latin typeface="+mn-lt"/>
                <a:ea typeface="+mn-ea"/>
                <a:cs typeface="+mn-cs"/>
              </a:defRPr>
            </a:pPr>
            <a:endParaRPr lang="en-FI"/>
          </a:p>
        </c:txPr>
        <c:crossAx val="1244579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4B9CA-ADE0-304A-897A-18B07726EB75}" type="doc">
      <dgm:prSet loTypeId="urn:microsoft.com/office/officeart/2008/layout/RadialCluster" loCatId="" qsTypeId="urn:microsoft.com/office/officeart/2005/8/quickstyle/simple1" qsCatId="simple" csTypeId="urn:microsoft.com/office/officeart/2005/8/colors/colorful1" csCatId="colorful" phldr="1"/>
      <dgm:spPr/>
      <dgm:t>
        <a:bodyPr/>
        <a:lstStyle/>
        <a:p>
          <a:endParaRPr lang="en-US"/>
        </a:p>
      </dgm:t>
    </dgm:pt>
    <dgm:pt modelId="{0947E41D-3CBA-C64D-8DDD-E679BE0238F0}">
      <dgm:prSet phldrT="[Text]" custT="1"/>
      <dgm:spPr>
        <a:xfrm>
          <a:off x="5729351" y="4495785"/>
          <a:ext cx="2159999" cy="1079999"/>
        </a:xfrm>
        <a:prstGeom prst="roundRect">
          <a:avLst/>
        </a:prstGeom>
        <a:solidFill>
          <a:srgbClr val="AAAAAA"/>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COLLECTIVE VALUES</a:t>
          </a:r>
        </a:p>
      </dgm:t>
    </dgm:pt>
    <dgm:pt modelId="{9C03113F-7B67-B44B-8A78-1740CF5E3E9D}" type="parTrans" cxnId="{DD807DF0-7EE2-7742-9F87-CCEF0F50FE51}">
      <dgm:prSet/>
      <dgm:spPr>
        <a:xfrm rot="3044136">
          <a:off x="5879103" y="4264012"/>
          <a:ext cx="598716" cy="0"/>
        </a:xfrm>
        <a:custGeom>
          <a:avLst/>
          <a:gdLst/>
          <a:ahLst/>
          <a:cxnLst/>
          <a:rect l="0" t="0" r="0" b="0"/>
          <a:pathLst>
            <a:path>
              <a:moveTo>
                <a:pt x="0" y="0"/>
              </a:moveTo>
              <a:lnTo>
                <a:pt x="598716" y="0"/>
              </a:lnTo>
            </a:path>
          </a:pathLst>
        </a:custGeom>
        <a:noFill/>
        <a:ln w="38100" cap="flat" cmpd="sng" algn="ctr">
          <a:noFill/>
          <a:prstDash val="solid"/>
        </a:ln>
        <a:effectLst/>
      </dgm:spPr>
      <dgm:t>
        <a:bodyPr/>
        <a:lstStyle/>
        <a:p>
          <a:endParaRPr lang="en-US" sz="1800"/>
        </a:p>
      </dgm:t>
    </dgm:pt>
    <dgm:pt modelId="{F7AD577B-AC8F-5E42-AD85-26E75B54E74F}" type="sibTrans" cxnId="{DD807DF0-7EE2-7742-9F87-CCEF0F50FE51}">
      <dgm:prSet/>
      <dgm:spPr/>
      <dgm:t>
        <a:bodyPr/>
        <a:lstStyle/>
        <a:p>
          <a:endParaRPr lang="en-US" sz="1800"/>
        </a:p>
      </dgm:t>
    </dgm:pt>
    <dgm:pt modelId="{BCAE66DF-A625-124A-8D31-5101589925DD}">
      <dgm:prSet phldrT="[Text]" custT="1"/>
      <dgm:spPr>
        <a:xfrm>
          <a:off x="4079353" y="596400"/>
          <a:ext cx="2159999" cy="1079999"/>
        </a:xfrm>
        <a:prstGeom prst="roundRect">
          <a:avLst/>
        </a:prstGeom>
        <a:solidFill>
          <a:srgbClr val="AAAAAA"/>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PURPOSE &amp; </a:t>
          </a:r>
          <a:br>
            <a:rPr lang="en-US" sz="1400" b="1" dirty="0">
              <a:solidFill>
                <a:srgbClr val="FFFFFF"/>
              </a:solidFill>
              <a:latin typeface="Noto Sans" panose="020B0502040504020204" pitchFamily="34" charset="0"/>
              <a:ea typeface="+mn-ea"/>
              <a:cs typeface="+mn-cs"/>
            </a:rPr>
          </a:br>
          <a:r>
            <a:rPr lang="en-US" sz="1400" b="1" dirty="0">
              <a:solidFill>
                <a:srgbClr val="FFFFFF"/>
              </a:solidFill>
              <a:latin typeface="Noto Sans" panose="020B0502040504020204" pitchFamily="34" charset="0"/>
              <a:ea typeface="+mn-ea"/>
              <a:cs typeface="+mn-cs"/>
            </a:rPr>
            <a:t>MISSION</a:t>
          </a:r>
        </a:p>
      </dgm:t>
    </dgm:pt>
    <dgm:pt modelId="{96A8E437-2F8D-A040-8FEB-A46A3073AB14}" type="parTrans" cxnId="{C3C85A14-756B-B048-AAD9-F25BFAACC3E2}">
      <dgm:prSet/>
      <dgm:spPr>
        <a:xfrm rot="16169610">
          <a:off x="4982172" y="1859970"/>
          <a:ext cx="367154" cy="0"/>
        </a:xfrm>
        <a:custGeom>
          <a:avLst/>
          <a:gdLst/>
          <a:ahLst/>
          <a:cxnLst/>
          <a:rect l="0" t="0" r="0" b="0"/>
          <a:pathLst>
            <a:path>
              <a:moveTo>
                <a:pt x="0" y="0"/>
              </a:moveTo>
              <a:lnTo>
                <a:pt x="367154" y="0"/>
              </a:lnTo>
            </a:path>
          </a:pathLst>
        </a:custGeom>
        <a:noFill/>
        <a:ln w="38100" cap="flat" cmpd="sng" algn="ctr">
          <a:solidFill>
            <a:srgbClr val="AAAAAA"/>
          </a:solidFill>
          <a:prstDash val="solid"/>
        </a:ln>
        <a:effectLst/>
      </dgm:spPr>
      <dgm:t>
        <a:bodyPr/>
        <a:lstStyle/>
        <a:p>
          <a:endParaRPr lang="en-US" sz="1800"/>
        </a:p>
      </dgm:t>
    </dgm:pt>
    <dgm:pt modelId="{03E6FCEE-139E-9E49-A853-4B5EFD5024F7}" type="sibTrans" cxnId="{C3C85A14-756B-B048-AAD9-F25BFAACC3E2}">
      <dgm:prSet/>
      <dgm:spPr>
        <a:solidFill>
          <a:schemeClr val="accent3"/>
        </a:solidFill>
      </dgm:spPr>
      <dgm:t>
        <a:bodyPr/>
        <a:lstStyle/>
        <a:p>
          <a:endParaRPr lang="en-US" sz="1800"/>
        </a:p>
      </dgm:t>
    </dgm:pt>
    <dgm:pt modelId="{8A23160C-4D29-C149-9063-E0549F5FA37C}">
      <dgm:prSet phldrT="[Text]" custT="1"/>
      <dgm:spPr>
        <a:xfrm>
          <a:off x="6593965" y="2514593"/>
          <a:ext cx="2159999" cy="1079999"/>
        </a:xfrm>
        <a:prstGeom prst="roundRect">
          <a:avLst/>
        </a:prstGeom>
        <a:solidFill>
          <a:srgbClr val="AAAAAA"/>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INDIVIDUAL VALUES</a:t>
          </a:r>
        </a:p>
      </dgm:t>
    </dgm:pt>
    <dgm:pt modelId="{C03EBDF1-B475-C54A-9E24-E9740D80BE5F}" type="parTrans" cxnId="{D07CB418-D146-804D-8C48-E9A5D518591C}">
      <dgm:prSet/>
      <dgm:spPr>
        <a:xfrm rot="22989">
          <a:off x="6170507" y="3045955"/>
          <a:ext cx="423462" cy="0"/>
        </a:xfrm>
        <a:custGeom>
          <a:avLst/>
          <a:gdLst/>
          <a:ahLst/>
          <a:cxnLst/>
          <a:rect l="0" t="0" r="0" b="0"/>
          <a:pathLst>
            <a:path>
              <a:moveTo>
                <a:pt x="0" y="0"/>
              </a:moveTo>
              <a:lnTo>
                <a:pt x="423462" y="0"/>
              </a:lnTo>
            </a:path>
          </a:pathLst>
        </a:custGeom>
        <a:noFill/>
        <a:ln w="38100" cap="flat" cmpd="sng" algn="ctr">
          <a:solidFill>
            <a:srgbClr val="AAAAAA"/>
          </a:solidFill>
          <a:prstDash val="solid"/>
        </a:ln>
        <a:effectLst/>
      </dgm:spPr>
      <dgm:t>
        <a:bodyPr/>
        <a:lstStyle/>
        <a:p>
          <a:endParaRPr lang="en-US" sz="1800"/>
        </a:p>
      </dgm:t>
    </dgm:pt>
    <dgm:pt modelId="{42FB074E-2A07-FA44-B933-6F8DD69DD0E3}" type="sibTrans" cxnId="{D07CB418-D146-804D-8C48-E9A5D518591C}">
      <dgm:prSet/>
      <dgm:spPr>
        <a:solidFill>
          <a:schemeClr val="accent3"/>
        </a:solidFill>
      </dgm:spPr>
      <dgm:t>
        <a:bodyPr/>
        <a:lstStyle/>
        <a:p>
          <a:endParaRPr lang="en-US" sz="1800"/>
        </a:p>
      </dgm:t>
    </dgm:pt>
    <dgm:pt modelId="{472063DF-D378-D041-BB57-46118BD730A3}">
      <dgm:prSet phldrT="[Text]" custT="1"/>
      <dgm:spPr>
        <a:xfrm>
          <a:off x="4181813" y="2043540"/>
          <a:ext cx="1988698" cy="1988698"/>
        </a:xfrm>
        <a:prstGeom prst="roundRect">
          <a:avLst/>
        </a:prstGeom>
        <a:solidFill>
          <a:schemeClr val="accent4">
            <a:alpha val="75000"/>
          </a:schemeClr>
        </a:solidFill>
        <a:ln w="25400" cap="flat" cmpd="sng" algn="ctr">
          <a:noFill/>
          <a:prstDash val="solid"/>
        </a:ln>
        <a:effectLst/>
      </dgm:spPr>
      <dgm:t>
        <a:bodyPr/>
        <a:lstStyle/>
        <a:p>
          <a:pPr>
            <a:buNone/>
          </a:pPr>
          <a:r>
            <a:rPr lang="en-US" sz="2000" b="1" dirty="0">
              <a:solidFill>
                <a:srgbClr val="FFFFFF"/>
              </a:solidFill>
              <a:latin typeface="Noto Sans" panose="020B0502040504020204" pitchFamily="34" charset="0"/>
              <a:ea typeface="+mn-ea"/>
              <a:cs typeface="+mn-cs"/>
            </a:rPr>
            <a:t>COMPANY CULTURE</a:t>
          </a:r>
        </a:p>
      </dgm:t>
    </dgm:pt>
    <dgm:pt modelId="{4572EE69-2934-4A4C-8E12-15BE7238E6EB}" type="parTrans" cxnId="{849B8ECF-4A03-A74C-B33E-48B14E9234AA}">
      <dgm:prSet/>
      <dgm:spPr/>
      <dgm:t>
        <a:bodyPr/>
        <a:lstStyle/>
        <a:p>
          <a:endParaRPr lang="en-US"/>
        </a:p>
      </dgm:t>
    </dgm:pt>
    <dgm:pt modelId="{26F5D878-97C7-6A48-8777-CA4B8FC602EF}" type="sibTrans" cxnId="{849B8ECF-4A03-A74C-B33E-48B14E9234AA}">
      <dgm:prSet/>
      <dgm:spPr/>
      <dgm:t>
        <a:bodyPr/>
        <a:lstStyle/>
        <a:p>
          <a:endParaRPr lang="en-US"/>
        </a:p>
      </dgm:t>
    </dgm:pt>
    <dgm:pt modelId="{BDF412BB-B774-834C-AD80-7911C745BF1D}">
      <dgm:prSet phldrT="[Text]" custT="1"/>
      <dgm:spPr>
        <a:xfrm>
          <a:off x="2479156" y="4482602"/>
          <a:ext cx="2159999" cy="1079999"/>
        </a:xfrm>
        <a:prstGeom prst="roundRect">
          <a:avLst/>
        </a:prstGeom>
        <a:solidFill>
          <a:srgbClr val="AAAAAA"/>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FORMAL PROCESSES</a:t>
          </a:r>
        </a:p>
      </dgm:t>
    </dgm:pt>
    <dgm:pt modelId="{17225BAA-2B90-624F-8937-3DC97B58D4C4}" type="parTrans" cxnId="{24CD6C99-6CA3-534A-9EE0-870BF1E7030A}">
      <dgm:prSet/>
      <dgm:spPr>
        <a:xfrm rot="7750247">
          <a:off x="3892116" y="4257420"/>
          <a:ext cx="580914" cy="0"/>
        </a:xfrm>
        <a:custGeom>
          <a:avLst/>
          <a:gdLst/>
          <a:ahLst/>
          <a:cxnLst/>
          <a:rect l="0" t="0" r="0" b="0"/>
          <a:pathLst>
            <a:path>
              <a:moveTo>
                <a:pt x="0" y="0"/>
              </a:moveTo>
              <a:lnTo>
                <a:pt x="580914" y="0"/>
              </a:lnTo>
            </a:path>
          </a:pathLst>
        </a:custGeom>
        <a:noFill/>
        <a:ln w="38100" cap="flat" cmpd="sng" algn="ctr">
          <a:noFill/>
          <a:prstDash val="solid"/>
        </a:ln>
        <a:effectLst/>
      </dgm:spPr>
      <dgm:t>
        <a:bodyPr/>
        <a:lstStyle/>
        <a:p>
          <a:endParaRPr lang="en-US"/>
        </a:p>
      </dgm:t>
    </dgm:pt>
    <dgm:pt modelId="{B2E1ABE6-BF1B-8247-9390-0489B6AC8DAD}" type="sibTrans" cxnId="{24CD6C99-6CA3-534A-9EE0-870BF1E7030A}">
      <dgm:prSet/>
      <dgm:spPr/>
      <dgm:t>
        <a:bodyPr/>
        <a:lstStyle/>
        <a:p>
          <a:endParaRPr lang="en-US"/>
        </a:p>
      </dgm:t>
    </dgm:pt>
    <dgm:pt modelId="{D03E61C3-0849-724C-972D-3BF2D1988AEC}">
      <dgm:prSet phldrT="[Text]" custT="1"/>
      <dgm:spPr>
        <a:xfrm>
          <a:off x="1564759" y="2514597"/>
          <a:ext cx="2159999" cy="1079999"/>
        </a:xfrm>
        <a:prstGeom prst="roundRect">
          <a:avLst/>
        </a:prstGeom>
        <a:solidFill>
          <a:srgbClr val="AAAAAA"/>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INFORMAL WAYS OF WORKING</a:t>
          </a:r>
        </a:p>
      </dgm:t>
    </dgm:pt>
    <dgm:pt modelId="{BC84D7A1-07FE-E440-B37E-52453EA18472}" type="parTrans" cxnId="{9FD5AF7E-894E-114D-8A36-F065490CABDA}">
      <dgm:prSet/>
      <dgm:spPr>
        <a:xfrm rot="10777311">
          <a:off x="3724753" y="3045960"/>
          <a:ext cx="457065" cy="0"/>
        </a:xfrm>
        <a:custGeom>
          <a:avLst/>
          <a:gdLst/>
          <a:ahLst/>
          <a:cxnLst/>
          <a:rect l="0" t="0" r="0" b="0"/>
          <a:pathLst>
            <a:path>
              <a:moveTo>
                <a:pt x="0" y="0"/>
              </a:moveTo>
              <a:lnTo>
                <a:pt x="457065" y="0"/>
              </a:lnTo>
            </a:path>
          </a:pathLst>
        </a:custGeom>
        <a:noFill/>
        <a:ln w="38100" cap="flat" cmpd="sng" algn="ctr">
          <a:solidFill>
            <a:srgbClr val="AAAAAA"/>
          </a:solidFill>
          <a:prstDash val="solid"/>
        </a:ln>
        <a:effectLst/>
      </dgm:spPr>
      <dgm:t>
        <a:bodyPr/>
        <a:lstStyle/>
        <a:p>
          <a:endParaRPr lang="en-US"/>
        </a:p>
      </dgm:t>
    </dgm:pt>
    <dgm:pt modelId="{88C9C09F-CB10-A045-A12B-55373A4A3422}" type="sibTrans" cxnId="{9FD5AF7E-894E-114D-8A36-F065490CABDA}">
      <dgm:prSet/>
      <dgm:spPr/>
      <dgm:t>
        <a:bodyPr/>
        <a:lstStyle/>
        <a:p>
          <a:endParaRPr lang="en-US"/>
        </a:p>
      </dgm:t>
    </dgm:pt>
    <dgm:pt modelId="{A6BF0570-BA64-7E4F-A5EC-EAF7043078C7}" type="pres">
      <dgm:prSet presAssocID="{7E84B9CA-ADE0-304A-897A-18B07726EB75}" presName="Name0" presStyleCnt="0">
        <dgm:presLayoutVars>
          <dgm:chMax val="1"/>
          <dgm:chPref val="1"/>
          <dgm:dir/>
          <dgm:animOne val="branch"/>
          <dgm:animLvl val="lvl"/>
        </dgm:presLayoutVars>
      </dgm:prSet>
      <dgm:spPr/>
    </dgm:pt>
    <dgm:pt modelId="{D05AFF62-5381-AF41-83D4-8C7BB50DDD21}" type="pres">
      <dgm:prSet presAssocID="{472063DF-D378-D041-BB57-46118BD730A3}" presName="singleCycle" presStyleCnt="0"/>
      <dgm:spPr/>
    </dgm:pt>
    <dgm:pt modelId="{5518A75A-A88D-D741-B8CF-FF0F397E6019}" type="pres">
      <dgm:prSet presAssocID="{472063DF-D378-D041-BB57-46118BD730A3}" presName="singleCenter" presStyleLbl="node1" presStyleIdx="0" presStyleCnt="6" custScaleX="110000" custScaleY="110000" custLinFactNeighborY="-8942">
        <dgm:presLayoutVars>
          <dgm:chMax val="7"/>
          <dgm:chPref val="7"/>
        </dgm:presLayoutVars>
      </dgm:prSet>
      <dgm:spPr>
        <a:prstGeom prst="ellipse">
          <a:avLst/>
        </a:prstGeom>
      </dgm:spPr>
    </dgm:pt>
    <dgm:pt modelId="{09444C9C-AC94-844A-8EE7-D7E6FB703FFB}" type="pres">
      <dgm:prSet presAssocID="{96A8E437-2F8D-A040-8FEB-A46A3073AB14}" presName="Name56" presStyleLbl="parChTrans1D2" presStyleIdx="0" presStyleCnt="5"/>
      <dgm:spPr/>
    </dgm:pt>
    <dgm:pt modelId="{1A6A6043-FEC9-6843-BE16-AA28C0197E3C}" type="pres">
      <dgm:prSet presAssocID="{BCAE66DF-A625-124A-8D31-5101589925DD}" presName="text0" presStyleLbl="node1" presStyleIdx="1" presStyleCnt="6" custScaleX="162110" custScaleY="81055" custRadScaleRad="87795" custRadScaleInc="167">
        <dgm:presLayoutVars>
          <dgm:bulletEnabled val="1"/>
        </dgm:presLayoutVars>
      </dgm:prSet>
      <dgm:spPr/>
    </dgm:pt>
    <dgm:pt modelId="{5C878020-4DE8-8D49-B3E3-FC64C7062A6E}" type="pres">
      <dgm:prSet presAssocID="{C03EBDF1-B475-C54A-9E24-E9740D80BE5F}" presName="Name56" presStyleLbl="parChTrans1D2" presStyleIdx="1" presStyleCnt="5"/>
      <dgm:spPr/>
    </dgm:pt>
    <dgm:pt modelId="{8706F56D-88B4-234A-9D9B-DF973901507B}" type="pres">
      <dgm:prSet presAssocID="{8A23160C-4D29-C149-9063-E0549F5FA37C}" presName="text0" presStyleLbl="node1" presStyleIdx="2" presStyleCnt="6" custScaleX="162110" custScaleY="81055" custRadScaleRad="92378" custRadScaleInc="17231">
        <dgm:presLayoutVars>
          <dgm:bulletEnabled val="1"/>
        </dgm:presLayoutVars>
      </dgm:prSet>
      <dgm:spPr/>
    </dgm:pt>
    <dgm:pt modelId="{CCF1961A-6FB1-9D47-A388-BA1BF79B5231}" type="pres">
      <dgm:prSet presAssocID="{9C03113F-7B67-B44B-8A78-1740CF5E3E9D}" presName="Name56" presStyleLbl="parChTrans1D2" presStyleIdx="2" presStyleCnt="5"/>
      <dgm:spPr/>
    </dgm:pt>
    <dgm:pt modelId="{CC507DCC-6735-A349-9C79-B7B899C051AA}" type="pres">
      <dgm:prSet presAssocID="{0947E41D-3CBA-C64D-8DDD-E679BE0238F0}" presName="text0" presStyleLbl="node1" presStyleIdx="3" presStyleCnt="6" custScaleX="162110" custScaleY="81055" custRadScaleRad="79109" custRadScaleInc="-35079">
        <dgm:presLayoutVars>
          <dgm:bulletEnabled val="1"/>
        </dgm:presLayoutVars>
      </dgm:prSet>
      <dgm:spPr/>
    </dgm:pt>
    <dgm:pt modelId="{293E7384-ECA5-8F44-9747-FD42EF6D3D18}" type="pres">
      <dgm:prSet presAssocID="{17225BAA-2B90-624F-8937-3DC97B58D4C4}" presName="Name56" presStyleLbl="parChTrans1D2" presStyleIdx="3" presStyleCnt="5"/>
      <dgm:spPr/>
    </dgm:pt>
    <dgm:pt modelId="{A7481D0E-6C30-514B-8AA7-BB7DC987326F}" type="pres">
      <dgm:prSet presAssocID="{BDF412BB-B774-834C-AD80-7911C745BF1D}" presName="text0" presStyleLbl="node1" presStyleIdx="4" presStyleCnt="6" custScaleX="162110" custScaleY="81055" custRadScaleRad="77321" custRadScaleInc="33126">
        <dgm:presLayoutVars>
          <dgm:bulletEnabled val="1"/>
        </dgm:presLayoutVars>
      </dgm:prSet>
      <dgm:spPr/>
    </dgm:pt>
    <dgm:pt modelId="{25E229E6-3E3D-8D49-B7BB-D0C6996922CE}" type="pres">
      <dgm:prSet presAssocID="{BC84D7A1-07FE-E440-B37E-52453EA18472}" presName="Name56" presStyleLbl="parChTrans1D2" presStyleIdx="4" presStyleCnt="5"/>
      <dgm:spPr/>
    </dgm:pt>
    <dgm:pt modelId="{3CCB0BE0-ED78-4645-A1B7-D277016220CF}" type="pres">
      <dgm:prSet presAssocID="{D03E61C3-0849-724C-972D-3BF2D1988AEC}" presName="text0" presStyleLbl="node1" presStyleIdx="5" presStyleCnt="6" custScaleX="162110" custScaleY="81055" custRadScaleRad="92197" custRadScaleInc="-17166">
        <dgm:presLayoutVars>
          <dgm:bulletEnabled val="1"/>
        </dgm:presLayoutVars>
      </dgm:prSet>
      <dgm:spPr/>
    </dgm:pt>
  </dgm:ptLst>
  <dgm:cxnLst>
    <dgm:cxn modelId="{A5FFCC04-FE80-3F44-AA6D-9ACC9E97AD90}" type="presOf" srcId="{0947E41D-3CBA-C64D-8DDD-E679BE0238F0}" destId="{CC507DCC-6735-A349-9C79-B7B899C051AA}" srcOrd="0" destOrd="0" presId="urn:microsoft.com/office/officeart/2008/layout/RadialCluster"/>
    <dgm:cxn modelId="{C3C85A14-756B-B048-AAD9-F25BFAACC3E2}" srcId="{472063DF-D378-D041-BB57-46118BD730A3}" destId="{BCAE66DF-A625-124A-8D31-5101589925DD}" srcOrd="0" destOrd="0" parTransId="{96A8E437-2F8D-A040-8FEB-A46A3073AB14}" sibTransId="{03E6FCEE-139E-9E49-A853-4B5EFD5024F7}"/>
    <dgm:cxn modelId="{B35C8216-B519-0346-9F2F-FC4D0AE7E365}" type="presOf" srcId="{C03EBDF1-B475-C54A-9E24-E9740D80BE5F}" destId="{5C878020-4DE8-8D49-B3E3-FC64C7062A6E}" srcOrd="0" destOrd="0" presId="urn:microsoft.com/office/officeart/2008/layout/RadialCluster"/>
    <dgm:cxn modelId="{D07CB418-D146-804D-8C48-E9A5D518591C}" srcId="{472063DF-D378-D041-BB57-46118BD730A3}" destId="{8A23160C-4D29-C149-9063-E0549F5FA37C}" srcOrd="1" destOrd="0" parTransId="{C03EBDF1-B475-C54A-9E24-E9740D80BE5F}" sibTransId="{42FB074E-2A07-FA44-B933-6F8DD69DD0E3}"/>
    <dgm:cxn modelId="{8E7A3219-8437-294F-B673-D08A7BAA0028}" type="presOf" srcId="{96A8E437-2F8D-A040-8FEB-A46A3073AB14}" destId="{09444C9C-AC94-844A-8EE7-D7E6FB703FFB}" srcOrd="0" destOrd="0" presId="urn:microsoft.com/office/officeart/2008/layout/RadialCluster"/>
    <dgm:cxn modelId="{674D7D39-BAA1-A946-96E6-B5BC5D1183E5}" type="presOf" srcId="{BCAE66DF-A625-124A-8D31-5101589925DD}" destId="{1A6A6043-FEC9-6843-BE16-AA28C0197E3C}" srcOrd="0" destOrd="0" presId="urn:microsoft.com/office/officeart/2008/layout/RadialCluster"/>
    <dgm:cxn modelId="{57816B47-ABFC-4D46-822C-B46AD0AAB070}" type="presOf" srcId="{9C03113F-7B67-B44B-8A78-1740CF5E3E9D}" destId="{CCF1961A-6FB1-9D47-A388-BA1BF79B5231}" srcOrd="0" destOrd="0" presId="urn:microsoft.com/office/officeart/2008/layout/RadialCluster"/>
    <dgm:cxn modelId="{6FD0865F-42B0-884C-846E-67CF9AFDE739}" type="presOf" srcId="{BDF412BB-B774-834C-AD80-7911C745BF1D}" destId="{A7481D0E-6C30-514B-8AA7-BB7DC987326F}" srcOrd="0" destOrd="0" presId="urn:microsoft.com/office/officeart/2008/layout/RadialCluster"/>
    <dgm:cxn modelId="{9FD5AF7E-894E-114D-8A36-F065490CABDA}" srcId="{472063DF-D378-D041-BB57-46118BD730A3}" destId="{D03E61C3-0849-724C-972D-3BF2D1988AEC}" srcOrd="4" destOrd="0" parTransId="{BC84D7A1-07FE-E440-B37E-52453EA18472}" sibTransId="{88C9C09F-CB10-A045-A12B-55373A4A3422}"/>
    <dgm:cxn modelId="{24CD6C99-6CA3-534A-9EE0-870BF1E7030A}" srcId="{472063DF-D378-D041-BB57-46118BD730A3}" destId="{BDF412BB-B774-834C-AD80-7911C745BF1D}" srcOrd="3" destOrd="0" parTransId="{17225BAA-2B90-624F-8937-3DC97B58D4C4}" sibTransId="{B2E1ABE6-BF1B-8247-9390-0489B6AC8DAD}"/>
    <dgm:cxn modelId="{E3196EAA-5A69-0341-A7B2-25AF6363B121}" type="presOf" srcId="{D03E61C3-0849-724C-972D-3BF2D1988AEC}" destId="{3CCB0BE0-ED78-4645-A1B7-D277016220CF}" srcOrd="0" destOrd="0" presId="urn:microsoft.com/office/officeart/2008/layout/RadialCluster"/>
    <dgm:cxn modelId="{6095B3BC-EECB-D240-8673-BEA998C312C3}" type="presOf" srcId="{472063DF-D378-D041-BB57-46118BD730A3}" destId="{5518A75A-A88D-D741-B8CF-FF0F397E6019}" srcOrd="0" destOrd="0" presId="urn:microsoft.com/office/officeart/2008/layout/RadialCluster"/>
    <dgm:cxn modelId="{5C0AC7C0-9FF6-A545-A9D6-EDFB9A96E06D}" type="presOf" srcId="{7E84B9CA-ADE0-304A-897A-18B07726EB75}" destId="{A6BF0570-BA64-7E4F-A5EC-EAF7043078C7}" srcOrd="0" destOrd="0" presId="urn:microsoft.com/office/officeart/2008/layout/RadialCluster"/>
    <dgm:cxn modelId="{BDE380C3-0D89-9E43-9310-0CA07E00897A}" type="presOf" srcId="{8A23160C-4D29-C149-9063-E0549F5FA37C}" destId="{8706F56D-88B4-234A-9D9B-DF973901507B}" srcOrd="0" destOrd="0" presId="urn:microsoft.com/office/officeart/2008/layout/RadialCluster"/>
    <dgm:cxn modelId="{8B7836CF-0808-F64F-98D1-6F936AB11BDB}" type="presOf" srcId="{17225BAA-2B90-624F-8937-3DC97B58D4C4}" destId="{293E7384-ECA5-8F44-9747-FD42EF6D3D18}" srcOrd="0" destOrd="0" presId="urn:microsoft.com/office/officeart/2008/layout/RadialCluster"/>
    <dgm:cxn modelId="{849B8ECF-4A03-A74C-B33E-48B14E9234AA}" srcId="{7E84B9CA-ADE0-304A-897A-18B07726EB75}" destId="{472063DF-D378-D041-BB57-46118BD730A3}" srcOrd="0" destOrd="0" parTransId="{4572EE69-2934-4A4C-8E12-15BE7238E6EB}" sibTransId="{26F5D878-97C7-6A48-8777-CA4B8FC602EF}"/>
    <dgm:cxn modelId="{DD807DF0-7EE2-7742-9F87-CCEF0F50FE51}" srcId="{472063DF-D378-D041-BB57-46118BD730A3}" destId="{0947E41D-3CBA-C64D-8DDD-E679BE0238F0}" srcOrd="2" destOrd="0" parTransId="{9C03113F-7B67-B44B-8A78-1740CF5E3E9D}" sibTransId="{F7AD577B-AC8F-5E42-AD85-26E75B54E74F}"/>
    <dgm:cxn modelId="{E66B90F5-3C66-174A-9061-FE4ECC2765EB}" type="presOf" srcId="{BC84D7A1-07FE-E440-B37E-52453EA18472}" destId="{25E229E6-3E3D-8D49-B7BB-D0C6996922CE}" srcOrd="0" destOrd="0" presId="urn:microsoft.com/office/officeart/2008/layout/RadialCluster"/>
    <dgm:cxn modelId="{A4D443A7-A3B7-9E48-BA30-AF1C5174CB2E}" type="presParOf" srcId="{A6BF0570-BA64-7E4F-A5EC-EAF7043078C7}" destId="{D05AFF62-5381-AF41-83D4-8C7BB50DDD21}" srcOrd="0" destOrd="0" presId="urn:microsoft.com/office/officeart/2008/layout/RadialCluster"/>
    <dgm:cxn modelId="{4495D5E8-772C-7F47-9DD6-CC2B95CCFD29}" type="presParOf" srcId="{D05AFF62-5381-AF41-83D4-8C7BB50DDD21}" destId="{5518A75A-A88D-D741-B8CF-FF0F397E6019}" srcOrd="0" destOrd="0" presId="urn:microsoft.com/office/officeart/2008/layout/RadialCluster"/>
    <dgm:cxn modelId="{376511C9-1CD5-C84E-A101-8E9A5DDFCC1D}" type="presParOf" srcId="{D05AFF62-5381-AF41-83D4-8C7BB50DDD21}" destId="{09444C9C-AC94-844A-8EE7-D7E6FB703FFB}" srcOrd="1" destOrd="0" presId="urn:microsoft.com/office/officeart/2008/layout/RadialCluster"/>
    <dgm:cxn modelId="{DD65FC28-66EA-F441-8556-49C3C9F6C316}" type="presParOf" srcId="{D05AFF62-5381-AF41-83D4-8C7BB50DDD21}" destId="{1A6A6043-FEC9-6843-BE16-AA28C0197E3C}" srcOrd="2" destOrd="0" presId="urn:microsoft.com/office/officeart/2008/layout/RadialCluster"/>
    <dgm:cxn modelId="{8CB7A896-7602-0943-80F6-0758F8D983EF}" type="presParOf" srcId="{D05AFF62-5381-AF41-83D4-8C7BB50DDD21}" destId="{5C878020-4DE8-8D49-B3E3-FC64C7062A6E}" srcOrd="3" destOrd="0" presId="urn:microsoft.com/office/officeart/2008/layout/RadialCluster"/>
    <dgm:cxn modelId="{CEAAB82C-5A4D-FA42-947E-0D9A4D95C338}" type="presParOf" srcId="{D05AFF62-5381-AF41-83D4-8C7BB50DDD21}" destId="{8706F56D-88B4-234A-9D9B-DF973901507B}" srcOrd="4" destOrd="0" presId="urn:microsoft.com/office/officeart/2008/layout/RadialCluster"/>
    <dgm:cxn modelId="{7D5EEA6B-B5FC-EE4A-A6A7-986158B173AB}" type="presParOf" srcId="{D05AFF62-5381-AF41-83D4-8C7BB50DDD21}" destId="{CCF1961A-6FB1-9D47-A388-BA1BF79B5231}" srcOrd="5" destOrd="0" presId="urn:microsoft.com/office/officeart/2008/layout/RadialCluster"/>
    <dgm:cxn modelId="{098CF0FB-571B-3441-B361-62A301049250}" type="presParOf" srcId="{D05AFF62-5381-AF41-83D4-8C7BB50DDD21}" destId="{CC507DCC-6735-A349-9C79-B7B899C051AA}" srcOrd="6" destOrd="0" presId="urn:microsoft.com/office/officeart/2008/layout/RadialCluster"/>
    <dgm:cxn modelId="{EEB92A3B-31E8-9443-A4EA-AB3B58F042F2}" type="presParOf" srcId="{D05AFF62-5381-AF41-83D4-8C7BB50DDD21}" destId="{293E7384-ECA5-8F44-9747-FD42EF6D3D18}" srcOrd="7" destOrd="0" presId="urn:microsoft.com/office/officeart/2008/layout/RadialCluster"/>
    <dgm:cxn modelId="{8E74A82A-0C78-864E-A221-170658B281B4}" type="presParOf" srcId="{D05AFF62-5381-AF41-83D4-8C7BB50DDD21}" destId="{A7481D0E-6C30-514B-8AA7-BB7DC987326F}" srcOrd="8" destOrd="0" presId="urn:microsoft.com/office/officeart/2008/layout/RadialCluster"/>
    <dgm:cxn modelId="{6DB837BE-6330-1F4E-98DD-8CF52CF51C95}" type="presParOf" srcId="{D05AFF62-5381-AF41-83D4-8C7BB50DDD21}" destId="{25E229E6-3E3D-8D49-B7BB-D0C6996922CE}" srcOrd="9" destOrd="0" presId="urn:microsoft.com/office/officeart/2008/layout/RadialCluster"/>
    <dgm:cxn modelId="{6AD5C8D4-0C05-9345-ACD5-A6FBD7C01214}" type="presParOf" srcId="{D05AFF62-5381-AF41-83D4-8C7BB50DDD21}" destId="{3CCB0BE0-ED78-4645-A1B7-D277016220CF}"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E84B9CA-ADE0-304A-897A-18B07726EB75}"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0947E41D-3CBA-C64D-8DDD-E679BE0238F0}">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b="1" kern="1200" dirty="0">
              <a:solidFill>
                <a:srgbClr val="FFFFFF"/>
              </a:solidFill>
              <a:latin typeface="Noto Sans" panose="020B0502040504020204" pitchFamily="34" charset="0"/>
              <a:ea typeface="+mn-ea"/>
              <a:cs typeface="+mn-cs"/>
            </a:rPr>
            <a:t>EFFORT</a:t>
          </a:r>
        </a:p>
      </dgm:t>
    </dgm:pt>
    <dgm:pt modelId="{9C03113F-7B67-B44B-8A78-1740CF5E3E9D}" type="parTrans" cxnId="{DD807DF0-7EE2-7742-9F87-CCEF0F50FE51}">
      <dgm:prSet/>
      <dgm:spPr/>
      <dgm:t>
        <a:bodyPr/>
        <a:lstStyle/>
        <a:p>
          <a:endParaRPr lang="en-US" sz="1600"/>
        </a:p>
      </dgm:t>
    </dgm:pt>
    <dgm:pt modelId="{F7AD577B-AC8F-5E42-AD85-26E75B54E74F}" type="sibTrans" cxnId="{DD807DF0-7EE2-7742-9F87-CCEF0F50FE51}">
      <dgm:prSet custT="1"/>
      <dgm:spPr>
        <a:solidFill>
          <a:schemeClr val="bg1">
            <a:lumMod val="75000"/>
          </a:schemeClr>
        </a:solidFill>
        <a:ln>
          <a:noFill/>
        </a:ln>
      </dgm:spPr>
      <dgm:t>
        <a:bodyPr/>
        <a:lstStyle/>
        <a:p>
          <a:endParaRPr lang="en-US" sz="1600"/>
        </a:p>
      </dgm:t>
    </dgm:pt>
    <dgm:pt modelId="{1145106A-64F1-954D-8B08-FFF9C20D8593}">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b="1" kern="1200" dirty="0">
              <a:solidFill>
                <a:srgbClr val="FFFFFF"/>
              </a:solidFill>
              <a:latin typeface="Noto Sans" panose="020B0502040504020204" pitchFamily="34" charset="0"/>
              <a:ea typeface="+mn-ea"/>
              <a:cs typeface="+mn-cs"/>
            </a:rPr>
            <a:t>LEARNING</a:t>
          </a:r>
        </a:p>
      </dgm:t>
    </dgm:pt>
    <dgm:pt modelId="{C8E0933E-30EB-1E4A-BF66-0A37F1A449C7}" type="parTrans" cxnId="{762F8B03-618A-D042-A790-9AAC1897A7D3}">
      <dgm:prSet/>
      <dgm:spPr/>
      <dgm:t>
        <a:bodyPr/>
        <a:lstStyle/>
        <a:p>
          <a:endParaRPr lang="en-GB"/>
        </a:p>
      </dgm:t>
    </dgm:pt>
    <dgm:pt modelId="{3EA3F7C2-11F1-7B4D-B2A4-971AD7FFFB59}" type="sibTrans" cxnId="{762F8B03-618A-D042-A790-9AAC1897A7D3}">
      <dgm:prSet/>
      <dgm:spPr>
        <a:solidFill>
          <a:schemeClr val="bg1">
            <a:lumMod val="75000"/>
          </a:schemeClr>
        </a:solidFill>
      </dgm:spPr>
      <dgm:t>
        <a:bodyPr/>
        <a:lstStyle/>
        <a:p>
          <a:endParaRPr lang="en-GB"/>
        </a:p>
      </dgm:t>
    </dgm:pt>
    <dgm:pt modelId="{A286632E-9540-FA4A-8B1E-77F3C577CC93}">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b="1" kern="1200" dirty="0">
              <a:solidFill>
                <a:srgbClr val="FFFFFF"/>
              </a:solidFill>
              <a:latin typeface="Noto Sans" panose="020B0502040504020204" pitchFamily="34" charset="0"/>
              <a:ea typeface="+mn-ea"/>
              <a:cs typeface="+mn-cs"/>
            </a:rPr>
            <a:t>RESULTS</a:t>
          </a:r>
        </a:p>
      </dgm:t>
    </dgm:pt>
    <dgm:pt modelId="{359D24D3-4F84-3846-8C3C-0BEA26F280A0}" type="parTrans" cxnId="{11BBF557-7710-D747-9396-BD1F0F3022DF}">
      <dgm:prSet/>
      <dgm:spPr/>
      <dgm:t>
        <a:bodyPr/>
        <a:lstStyle/>
        <a:p>
          <a:endParaRPr lang="en-GB"/>
        </a:p>
      </dgm:t>
    </dgm:pt>
    <dgm:pt modelId="{A6A7256A-CECE-734E-81B4-BE93A301A3CD}" type="sibTrans" cxnId="{11BBF557-7710-D747-9396-BD1F0F3022DF}">
      <dgm:prSet/>
      <dgm:spPr>
        <a:solidFill>
          <a:schemeClr val="bg1">
            <a:lumMod val="75000"/>
          </a:schemeClr>
        </a:solidFill>
      </dgm:spPr>
      <dgm:t>
        <a:bodyPr/>
        <a:lstStyle/>
        <a:p>
          <a:endParaRPr lang="en-GB"/>
        </a:p>
      </dgm:t>
    </dgm:pt>
    <dgm:pt modelId="{437B5F4C-0E0D-6A4B-93F6-1B96BE5CC1E4}">
      <dgm:prSet phldrT="[Text]" custT="1"/>
      <dgm:spPr>
        <a:solidFill>
          <a:srgbClr val="1CB5F2">
            <a:alpha val="90000"/>
          </a:srgbClr>
        </a:solidFill>
        <a:ln w="12700" cap="flat" cmpd="sng" algn="ctr">
          <a:no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b="1" kern="1200">
              <a:solidFill>
                <a:srgbClr val="FFFFFF"/>
              </a:solidFill>
              <a:latin typeface="Noto Sans" panose="020B0502040504020204" pitchFamily="34" charset="0"/>
              <a:ea typeface="+mn-ea"/>
              <a:cs typeface="+mn-cs"/>
            </a:rPr>
            <a:t>SUPPORT</a:t>
          </a:r>
          <a:endParaRPr lang="en-US" sz="1600" b="1" kern="1200" dirty="0">
            <a:solidFill>
              <a:srgbClr val="FFFFFF"/>
            </a:solidFill>
            <a:latin typeface="Noto Sans" panose="020B0502040504020204" pitchFamily="34" charset="0"/>
            <a:ea typeface="+mn-ea"/>
            <a:cs typeface="+mn-cs"/>
          </a:endParaRPr>
        </a:p>
      </dgm:t>
    </dgm:pt>
    <dgm:pt modelId="{EED4E4EB-2BFF-9C45-BC53-F8FA07E38003}" type="parTrans" cxnId="{052807C9-C6BA-524B-BD9A-935059A8BFDC}">
      <dgm:prSet/>
      <dgm:spPr/>
      <dgm:t>
        <a:bodyPr/>
        <a:lstStyle/>
        <a:p>
          <a:endParaRPr lang="en-GB"/>
        </a:p>
      </dgm:t>
    </dgm:pt>
    <dgm:pt modelId="{313096E8-C25D-394E-B5C8-E7C653BDC805}" type="sibTrans" cxnId="{052807C9-C6BA-524B-BD9A-935059A8BFDC}">
      <dgm:prSet/>
      <dgm:spPr>
        <a:solidFill>
          <a:schemeClr val="bg1">
            <a:lumMod val="75000"/>
          </a:schemeClr>
        </a:solidFill>
      </dgm:spPr>
      <dgm:t>
        <a:bodyPr/>
        <a:lstStyle/>
        <a:p>
          <a:endParaRPr lang="en-GB"/>
        </a:p>
      </dgm:t>
    </dgm:pt>
    <dgm:pt modelId="{E3213D4D-C911-9442-939E-E964A693E79B}" type="pres">
      <dgm:prSet presAssocID="{7E84B9CA-ADE0-304A-897A-18B07726EB75}" presName="cycle" presStyleCnt="0">
        <dgm:presLayoutVars>
          <dgm:dir/>
          <dgm:resizeHandles val="exact"/>
        </dgm:presLayoutVars>
      </dgm:prSet>
      <dgm:spPr/>
    </dgm:pt>
    <dgm:pt modelId="{60B32726-B542-6449-9FAA-D7EED3559052}" type="pres">
      <dgm:prSet presAssocID="{437B5F4C-0E0D-6A4B-93F6-1B96BE5CC1E4}" presName="node" presStyleLbl="node1" presStyleIdx="0" presStyleCnt="4">
        <dgm:presLayoutVars>
          <dgm:bulletEnabled val="1"/>
        </dgm:presLayoutVars>
      </dgm:prSet>
      <dgm:spPr/>
    </dgm:pt>
    <dgm:pt modelId="{0C76859E-88CD-C04B-8F41-FB8967AB4A31}" type="pres">
      <dgm:prSet presAssocID="{313096E8-C25D-394E-B5C8-E7C653BDC805}" presName="sibTrans" presStyleLbl="sibTrans2D1" presStyleIdx="0" presStyleCnt="4"/>
      <dgm:spPr/>
    </dgm:pt>
    <dgm:pt modelId="{2A28532C-1264-E44D-93F4-495B955E5F36}" type="pres">
      <dgm:prSet presAssocID="{313096E8-C25D-394E-B5C8-E7C653BDC805}" presName="connectorText" presStyleLbl="sibTrans2D1" presStyleIdx="0" presStyleCnt="4"/>
      <dgm:spPr/>
    </dgm:pt>
    <dgm:pt modelId="{6B4D9722-DE57-784B-8176-D5BE5FCB961D}" type="pres">
      <dgm:prSet presAssocID="{0947E41D-3CBA-C64D-8DDD-E679BE0238F0}" presName="node" presStyleLbl="node1" presStyleIdx="1" presStyleCnt="4" custScaleX="103937" custScaleY="103937">
        <dgm:presLayoutVars>
          <dgm:bulletEnabled val="1"/>
        </dgm:presLayoutVars>
      </dgm:prSet>
      <dgm:spPr>
        <a:xfrm>
          <a:off x="3930351" y="-16028"/>
          <a:ext cx="1868981" cy="1868981"/>
        </a:xfrm>
        <a:prstGeom prst="ellipse">
          <a:avLst/>
        </a:prstGeom>
      </dgm:spPr>
    </dgm:pt>
    <dgm:pt modelId="{CA3FBE33-4AFF-B24F-8E94-5403662E826D}" type="pres">
      <dgm:prSet presAssocID="{F7AD577B-AC8F-5E42-AD85-26E75B54E74F}" presName="sibTrans" presStyleLbl="sibTrans2D1" presStyleIdx="1" presStyleCnt="4"/>
      <dgm:spPr/>
    </dgm:pt>
    <dgm:pt modelId="{E0ED2DE6-49F3-964E-9D70-10513ECA1DC1}" type="pres">
      <dgm:prSet presAssocID="{F7AD577B-AC8F-5E42-AD85-26E75B54E74F}" presName="connectorText" presStyleLbl="sibTrans2D1" presStyleIdx="1" presStyleCnt="4"/>
      <dgm:spPr/>
    </dgm:pt>
    <dgm:pt modelId="{74BF3BEF-F948-4744-9CBE-AE340D17413E}" type="pres">
      <dgm:prSet presAssocID="{1145106A-64F1-954D-8B08-FFF9C20D8593}" presName="node" presStyleLbl="node1" presStyleIdx="2" presStyleCnt="4">
        <dgm:presLayoutVars>
          <dgm:bulletEnabled val="1"/>
        </dgm:presLayoutVars>
      </dgm:prSet>
      <dgm:spPr/>
    </dgm:pt>
    <dgm:pt modelId="{50A7819E-7ECF-BF4C-B89E-465C53824FF6}" type="pres">
      <dgm:prSet presAssocID="{3EA3F7C2-11F1-7B4D-B2A4-971AD7FFFB59}" presName="sibTrans" presStyleLbl="sibTrans2D1" presStyleIdx="2" presStyleCnt="4"/>
      <dgm:spPr/>
    </dgm:pt>
    <dgm:pt modelId="{2C2C9A8C-517E-8F49-A7E4-DB84417291FF}" type="pres">
      <dgm:prSet presAssocID="{3EA3F7C2-11F1-7B4D-B2A4-971AD7FFFB59}" presName="connectorText" presStyleLbl="sibTrans2D1" presStyleIdx="2" presStyleCnt="4"/>
      <dgm:spPr/>
    </dgm:pt>
    <dgm:pt modelId="{A2A04629-224D-2E44-A8B5-E609CABC158C}" type="pres">
      <dgm:prSet presAssocID="{A286632E-9540-FA4A-8B1E-77F3C577CC93}" presName="node" presStyleLbl="node1" presStyleIdx="3" presStyleCnt="4">
        <dgm:presLayoutVars>
          <dgm:bulletEnabled val="1"/>
        </dgm:presLayoutVars>
      </dgm:prSet>
      <dgm:spPr/>
    </dgm:pt>
    <dgm:pt modelId="{FB80F580-E9A8-384B-A2F8-225E1AE66E16}" type="pres">
      <dgm:prSet presAssocID="{A6A7256A-CECE-734E-81B4-BE93A301A3CD}" presName="sibTrans" presStyleLbl="sibTrans2D1" presStyleIdx="3" presStyleCnt="4"/>
      <dgm:spPr/>
    </dgm:pt>
    <dgm:pt modelId="{667B8021-4594-914C-92BC-CA2D66881351}" type="pres">
      <dgm:prSet presAssocID="{A6A7256A-CECE-734E-81B4-BE93A301A3CD}" presName="connectorText" presStyleLbl="sibTrans2D1" presStyleIdx="3" presStyleCnt="4"/>
      <dgm:spPr/>
    </dgm:pt>
  </dgm:ptLst>
  <dgm:cxnLst>
    <dgm:cxn modelId="{762F8B03-618A-D042-A790-9AAC1897A7D3}" srcId="{7E84B9CA-ADE0-304A-897A-18B07726EB75}" destId="{1145106A-64F1-954D-8B08-FFF9C20D8593}" srcOrd="2" destOrd="0" parTransId="{C8E0933E-30EB-1E4A-BF66-0A37F1A449C7}" sibTransId="{3EA3F7C2-11F1-7B4D-B2A4-971AD7FFFB59}"/>
    <dgm:cxn modelId="{2DBB742D-A9BA-F44D-A3FF-7A5729859F67}" type="presOf" srcId="{313096E8-C25D-394E-B5C8-E7C653BDC805}" destId="{2A28532C-1264-E44D-93F4-495B955E5F36}" srcOrd="1" destOrd="0" presId="urn:microsoft.com/office/officeart/2005/8/layout/cycle2"/>
    <dgm:cxn modelId="{921B4A40-E8BF-BA4B-B928-DE0EAF935444}" type="presOf" srcId="{7E84B9CA-ADE0-304A-897A-18B07726EB75}" destId="{E3213D4D-C911-9442-939E-E964A693E79B}" srcOrd="0" destOrd="0" presId="urn:microsoft.com/office/officeart/2005/8/layout/cycle2"/>
    <dgm:cxn modelId="{9CF6CD4D-53E9-654F-B7BD-7522B2157A02}" type="presOf" srcId="{A6A7256A-CECE-734E-81B4-BE93A301A3CD}" destId="{667B8021-4594-914C-92BC-CA2D66881351}" srcOrd="1" destOrd="0" presId="urn:microsoft.com/office/officeart/2005/8/layout/cycle2"/>
    <dgm:cxn modelId="{11BBF557-7710-D747-9396-BD1F0F3022DF}" srcId="{7E84B9CA-ADE0-304A-897A-18B07726EB75}" destId="{A286632E-9540-FA4A-8B1E-77F3C577CC93}" srcOrd="3" destOrd="0" parTransId="{359D24D3-4F84-3846-8C3C-0BEA26F280A0}" sibTransId="{A6A7256A-CECE-734E-81B4-BE93A301A3CD}"/>
    <dgm:cxn modelId="{D3134D7D-7668-4E49-BA92-026762BFB863}" type="presOf" srcId="{A286632E-9540-FA4A-8B1E-77F3C577CC93}" destId="{A2A04629-224D-2E44-A8B5-E609CABC158C}" srcOrd="0" destOrd="0" presId="urn:microsoft.com/office/officeart/2005/8/layout/cycle2"/>
    <dgm:cxn modelId="{84FB8B7E-AA6D-324B-B725-235DA44D2ED9}" type="presOf" srcId="{3EA3F7C2-11F1-7B4D-B2A4-971AD7FFFB59}" destId="{2C2C9A8C-517E-8F49-A7E4-DB84417291FF}" srcOrd="1" destOrd="0" presId="urn:microsoft.com/office/officeart/2005/8/layout/cycle2"/>
    <dgm:cxn modelId="{9654F597-0C5B-EA4F-8BA7-8321003A4F25}" type="presOf" srcId="{313096E8-C25D-394E-B5C8-E7C653BDC805}" destId="{0C76859E-88CD-C04B-8F41-FB8967AB4A31}" srcOrd="0" destOrd="0" presId="urn:microsoft.com/office/officeart/2005/8/layout/cycle2"/>
    <dgm:cxn modelId="{107510C1-1F52-6B4F-A12F-0BFCA3C25A3D}" type="presOf" srcId="{0947E41D-3CBA-C64D-8DDD-E679BE0238F0}" destId="{6B4D9722-DE57-784B-8176-D5BE5FCB961D}" srcOrd="0" destOrd="0" presId="urn:microsoft.com/office/officeart/2005/8/layout/cycle2"/>
    <dgm:cxn modelId="{052807C9-C6BA-524B-BD9A-935059A8BFDC}" srcId="{7E84B9CA-ADE0-304A-897A-18B07726EB75}" destId="{437B5F4C-0E0D-6A4B-93F6-1B96BE5CC1E4}" srcOrd="0" destOrd="0" parTransId="{EED4E4EB-2BFF-9C45-BC53-F8FA07E38003}" sibTransId="{313096E8-C25D-394E-B5C8-E7C653BDC805}"/>
    <dgm:cxn modelId="{353DEACD-0A82-614F-A949-3381E0AB67F0}" type="presOf" srcId="{A6A7256A-CECE-734E-81B4-BE93A301A3CD}" destId="{FB80F580-E9A8-384B-A2F8-225E1AE66E16}" srcOrd="0" destOrd="0" presId="urn:microsoft.com/office/officeart/2005/8/layout/cycle2"/>
    <dgm:cxn modelId="{8DFE10DC-B032-4E41-9223-B351BA0AA98D}" type="presOf" srcId="{F7AD577B-AC8F-5E42-AD85-26E75B54E74F}" destId="{E0ED2DE6-49F3-964E-9D70-10513ECA1DC1}" srcOrd="1" destOrd="0" presId="urn:microsoft.com/office/officeart/2005/8/layout/cycle2"/>
    <dgm:cxn modelId="{014956ED-BEEB-9B44-B436-052E36077AF3}" type="presOf" srcId="{F7AD577B-AC8F-5E42-AD85-26E75B54E74F}" destId="{CA3FBE33-4AFF-B24F-8E94-5403662E826D}" srcOrd="0" destOrd="0" presId="urn:microsoft.com/office/officeart/2005/8/layout/cycle2"/>
    <dgm:cxn modelId="{DD807DF0-7EE2-7742-9F87-CCEF0F50FE51}" srcId="{7E84B9CA-ADE0-304A-897A-18B07726EB75}" destId="{0947E41D-3CBA-C64D-8DDD-E679BE0238F0}" srcOrd="1" destOrd="0" parTransId="{9C03113F-7B67-B44B-8A78-1740CF5E3E9D}" sibTransId="{F7AD577B-AC8F-5E42-AD85-26E75B54E74F}"/>
    <dgm:cxn modelId="{C872A6F1-ED0F-A844-A3A7-748B67EF9531}" type="presOf" srcId="{3EA3F7C2-11F1-7B4D-B2A4-971AD7FFFB59}" destId="{50A7819E-7ECF-BF4C-B89E-465C53824FF6}" srcOrd="0" destOrd="0" presId="urn:microsoft.com/office/officeart/2005/8/layout/cycle2"/>
    <dgm:cxn modelId="{67B38AF6-686E-5641-9CAC-EA1093B32644}" type="presOf" srcId="{1145106A-64F1-954D-8B08-FFF9C20D8593}" destId="{74BF3BEF-F948-4744-9CBE-AE340D17413E}" srcOrd="0" destOrd="0" presId="urn:microsoft.com/office/officeart/2005/8/layout/cycle2"/>
    <dgm:cxn modelId="{EAD3D8F7-8653-F248-9295-684D745C7B69}" type="presOf" srcId="{437B5F4C-0E0D-6A4B-93F6-1B96BE5CC1E4}" destId="{60B32726-B542-6449-9FAA-D7EED3559052}" srcOrd="0" destOrd="0" presId="urn:microsoft.com/office/officeart/2005/8/layout/cycle2"/>
    <dgm:cxn modelId="{F6FA6D7F-50ED-B64F-B418-3C4A9DB3A160}" type="presParOf" srcId="{E3213D4D-C911-9442-939E-E964A693E79B}" destId="{60B32726-B542-6449-9FAA-D7EED3559052}" srcOrd="0" destOrd="0" presId="urn:microsoft.com/office/officeart/2005/8/layout/cycle2"/>
    <dgm:cxn modelId="{F8A18364-F752-624E-8DAA-30257A81B272}" type="presParOf" srcId="{E3213D4D-C911-9442-939E-E964A693E79B}" destId="{0C76859E-88CD-C04B-8F41-FB8967AB4A31}" srcOrd="1" destOrd="0" presId="urn:microsoft.com/office/officeart/2005/8/layout/cycle2"/>
    <dgm:cxn modelId="{F82105FB-A565-D142-A422-40C80757C4DC}" type="presParOf" srcId="{0C76859E-88CD-C04B-8F41-FB8967AB4A31}" destId="{2A28532C-1264-E44D-93F4-495B955E5F36}" srcOrd="0" destOrd="0" presId="urn:microsoft.com/office/officeart/2005/8/layout/cycle2"/>
    <dgm:cxn modelId="{1FCF4815-6AE4-0949-B379-4D96AC54A6BF}" type="presParOf" srcId="{E3213D4D-C911-9442-939E-E964A693E79B}" destId="{6B4D9722-DE57-784B-8176-D5BE5FCB961D}" srcOrd="2" destOrd="0" presId="urn:microsoft.com/office/officeart/2005/8/layout/cycle2"/>
    <dgm:cxn modelId="{A58B3B08-D862-B647-8FD2-EF334E357B88}" type="presParOf" srcId="{E3213D4D-C911-9442-939E-E964A693E79B}" destId="{CA3FBE33-4AFF-B24F-8E94-5403662E826D}" srcOrd="3" destOrd="0" presId="urn:microsoft.com/office/officeart/2005/8/layout/cycle2"/>
    <dgm:cxn modelId="{562C5D43-2A41-C941-9142-AFFFBC5E3538}" type="presParOf" srcId="{CA3FBE33-4AFF-B24F-8E94-5403662E826D}" destId="{E0ED2DE6-49F3-964E-9D70-10513ECA1DC1}" srcOrd="0" destOrd="0" presId="urn:microsoft.com/office/officeart/2005/8/layout/cycle2"/>
    <dgm:cxn modelId="{FCA6BC17-EA97-CA43-BBE4-4CF3C08FF6E6}" type="presParOf" srcId="{E3213D4D-C911-9442-939E-E964A693E79B}" destId="{74BF3BEF-F948-4744-9CBE-AE340D17413E}" srcOrd="4" destOrd="0" presId="urn:microsoft.com/office/officeart/2005/8/layout/cycle2"/>
    <dgm:cxn modelId="{A41D6D44-29D4-924C-A89E-39F03508801A}" type="presParOf" srcId="{E3213D4D-C911-9442-939E-E964A693E79B}" destId="{50A7819E-7ECF-BF4C-B89E-465C53824FF6}" srcOrd="5" destOrd="0" presId="urn:microsoft.com/office/officeart/2005/8/layout/cycle2"/>
    <dgm:cxn modelId="{646021E6-8E17-CB41-A35C-AF28138B1269}" type="presParOf" srcId="{50A7819E-7ECF-BF4C-B89E-465C53824FF6}" destId="{2C2C9A8C-517E-8F49-A7E4-DB84417291FF}" srcOrd="0" destOrd="0" presId="urn:microsoft.com/office/officeart/2005/8/layout/cycle2"/>
    <dgm:cxn modelId="{9DC2574F-D69D-D949-BF3B-1232BE3D9B68}" type="presParOf" srcId="{E3213D4D-C911-9442-939E-E964A693E79B}" destId="{A2A04629-224D-2E44-A8B5-E609CABC158C}" srcOrd="6" destOrd="0" presId="urn:microsoft.com/office/officeart/2005/8/layout/cycle2"/>
    <dgm:cxn modelId="{4F951EF0-6CA1-8547-ACFB-A65035B0E496}" type="presParOf" srcId="{E3213D4D-C911-9442-939E-E964A693E79B}" destId="{FB80F580-E9A8-384B-A2F8-225E1AE66E16}" srcOrd="7" destOrd="0" presId="urn:microsoft.com/office/officeart/2005/8/layout/cycle2"/>
    <dgm:cxn modelId="{1F06BA16-B2C5-D24C-8774-E9038942F16D}" type="presParOf" srcId="{FB80F580-E9A8-384B-A2F8-225E1AE66E16}" destId="{667B8021-4594-914C-92BC-CA2D66881351}"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E84B9CA-ADE0-304A-897A-18B07726EB75}" type="doc">
      <dgm:prSet loTypeId="urn:microsoft.com/office/officeart/2005/8/layout/hProcess6" loCatId="" qsTypeId="urn:microsoft.com/office/officeart/2005/8/quickstyle/simple1" qsCatId="simple" csTypeId="urn:microsoft.com/office/officeart/2005/8/colors/colorful1" csCatId="colorful" phldr="1"/>
      <dgm:spPr/>
      <dgm:t>
        <a:bodyPr/>
        <a:lstStyle/>
        <a:p>
          <a:endParaRPr lang="en-US"/>
        </a:p>
      </dgm:t>
    </dgm:pt>
    <dgm:pt modelId="{0947E41D-3CBA-C64D-8DDD-E679BE0238F0}">
      <dgm:prSet phldrT="[Text]" custT="1"/>
      <dgm:spPr>
        <a:xfrm>
          <a:off x="2401181" y="2292794"/>
          <a:ext cx="1919200" cy="1871721"/>
        </a:xfrm>
        <a:prstGeom prst="ellipse">
          <a:avLst/>
        </a:prstGeom>
        <a:solidFill>
          <a:schemeClr val="accent2">
            <a:alpha val="89804"/>
          </a:schemeClr>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2. </a:t>
          </a:r>
          <a:br>
            <a:rPr lang="en-US" sz="1400" b="1" dirty="0">
              <a:solidFill>
                <a:srgbClr val="FFFFFF"/>
              </a:solidFill>
              <a:latin typeface="Noto Sans" panose="020B0502040504020204" pitchFamily="34" charset="0"/>
              <a:ea typeface="+mn-ea"/>
              <a:cs typeface="+mn-cs"/>
            </a:rPr>
          </a:br>
          <a:r>
            <a:rPr lang="en-US" sz="1400" b="1" dirty="0">
              <a:solidFill>
                <a:srgbClr val="FFFFFF"/>
              </a:solidFill>
              <a:latin typeface="Noto Sans" panose="020B0502040504020204" pitchFamily="34" charset="0"/>
              <a:ea typeface="+mn-ea"/>
              <a:cs typeface="+mn-cs"/>
            </a:rPr>
            <a:t>CHOOSE PRACTICES &amp; ACTIONS</a:t>
          </a:r>
        </a:p>
      </dgm:t>
    </dgm:pt>
    <dgm:pt modelId="{9C03113F-7B67-B44B-8A78-1740CF5E3E9D}" type="parTrans" cxnId="{DD807DF0-7EE2-7742-9F87-CCEF0F50FE51}">
      <dgm:prSet/>
      <dgm:spPr/>
      <dgm:t>
        <a:bodyPr/>
        <a:lstStyle/>
        <a:p>
          <a:endParaRPr lang="en-US" sz="1800"/>
        </a:p>
      </dgm:t>
    </dgm:pt>
    <dgm:pt modelId="{F7AD577B-AC8F-5E42-AD85-26E75B54E74F}" type="sibTrans" cxnId="{DD807DF0-7EE2-7742-9F87-CCEF0F50FE51}">
      <dgm:prSet/>
      <dgm:spPr/>
      <dgm:t>
        <a:bodyPr/>
        <a:lstStyle/>
        <a:p>
          <a:endParaRPr lang="en-US" sz="1800"/>
        </a:p>
      </dgm:t>
    </dgm:pt>
    <dgm:pt modelId="{BCAE66DF-A625-124A-8D31-5101589925DD}">
      <dgm:prSet phldrT="[Text]" custT="1"/>
      <dgm:spPr>
        <a:xfrm>
          <a:off x="92" y="2269054"/>
          <a:ext cx="1980000" cy="1919200"/>
        </a:xfrm>
        <a:prstGeom prst="ellipse">
          <a:avLst/>
        </a:prstGeom>
        <a:solidFill>
          <a:schemeClr val="accent5">
            <a:alpha val="89804"/>
          </a:schemeClr>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1. </a:t>
          </a:r>
          <a:br>
            <a:rPr lang="en-US" sz="1400" b="1" dirty="0">
              <a:solidFill>
                <a:srgbClr val="FFFFFF"/>
              </a:solidFill>
              <a:latin typeface="Noto Sans" panose="020B0502040504020204" pitchFamily="34" charset="0"/>
              <a:ea typeface="+mn-ea"/>
              <a:cs typeface="+mn-cs"/>
            </a:rPr>
          </a:br>
          <a:r>
            <a:rPr lang="en-US" sz="1400" b="1" dirty="0">
              <a:solidFill>
                <a:srgbClr val="FFFFFF"/>
              </a:solidFill>
              <a:latin typeface="Noto Sans" panose="020B0502040504020204" pitchFamily="34" charset="0"/>
              <a:ea typeface="+mn-ea"/>
              <a:cs typeface="+mn-cs"/>
            </a:rPr>
            <a:t>WHY INNOVATE</a:t>
          </a:r>
        </a:p>
      </dgm:t>
    </dgm:pt>
    <dgm:pt modelId="{96A8E437-2F8D-A040-8FEB-A46A3073AB14}" type="parTrans" cxnId="{C3C85A14-756B-B048-AAD9-F25BFAACC3E2}">
      <dgm:prSet/>
      <dgm:spPr/>
      <dgm:t>
        <a:bodyPr/>
        <a:lstStyle/>
        <a:p>
          <a:endParaRPr lang="en-US" sz="1800"/>
        </a:p>
      </dgm:t>
    </dgm:pt>
    <dgm:pt modelId="{03E6FCEE-139E-9E49-A853-4B5EFD5024F7}" type="sibTrans" cxnId="{C3C85A14-756B-B048-AAD9-F25BFAACC3E2}">
      <dgm:prSet/>
      <dgm:spPr/>
      <dgm:t>
        <a:bodyPr/>
        <a:lstStyle/>
        <a:p>
          <a:endParaRPr lang="en-US" sz="1800"/>
        </a:p>
      </dgm:t>
    </dgm:pt>
    <dgm:pt modelId="{BCF71282-F282-3D41-8DD9-7233EC42E826}">
      <dgm:prSet phldrT="[Text]" custT="1"/>
      <dgm:spPr>
        <a:xfrm>
          <a:off x="7118821" y="2370968"/>
          <a:ext cx="1838207" cy="1715373"/>
        </a:xfrm>
        <a:prstGeom prst="ellipse">
          <a:avLst/>
        </a:prstGeom>
        <a:solidFill>
          <a:schemeClr val="accent1">
            <a:alpha val="89804"/>
          </a:schemeClr>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4. </a:t>
          </a:r>
          <a:br>
            <a:rPr lang="en-US" sz="1400" b="1" dirty="0">
              <a:solidFill>
                <a:srgbClr val="FFFFFF"/>
              </a:solidFill>
              <a:latin typeface="Noto Sans" panose="020B0502040504020204" pitchFamily="34" charset="0"/>
              <a:ea typeface="+mn-ea"/>
              <a:cs typeface="+mn-cs"/>
            </a:rPr>
          </a:br>
          <a:r>
            <a:rPr lang="en-US" sz="1400" b="1" dirty="0">
              <a:solidFill>
                <a:srgbClr val="FFFFFF"/>
              </a:solidFill>
              <a:latin typeface="Noto Sans" panose="020B0502040504020204" pitchFamily="34" charset="0"/>
              <a:ea typeface="+mn-ea"/>
              <a:cs typeface="+mn-cs"/>
            </a:rPr>
            <a:t>PATH OF LEAST RESISTANCE</a:t>
          </a:r>
        </a:p>
      </dgm:t>
    </dgm:pt>
    <dgm:pt modelId="{C0551ACB-8BE2-7F4F-B064-AFE80206D206}" type="parTrans" cxnId="{C2C9E357-F140-3E44-9024-9B5A56CF47FF}">
      <dgm:prSet/>
      <dgm:spPr/>
      <dgm:t>
        <a:bodyPr/>
        <a:lstStyle/>
        <a:p>
          <a:endParaRPr lang="en-US" sz="1800"/>
        </a:p>
      </dgm:t>
    </dgm:pt>
    <dgm:pt modelId="{526FDB6C-DE21-2A42-AD40-0A40951B9F40}" type="sibTrans" cxnId="{C2C9E357-F140-3E44-9024-9B5A56CF47FF}">
      <dgm:prSet/>
      <dgm:spPr/>
      <dgm:t>
        <a:bodyPr/>
        <a:lstStyle/>
        <a:p>
          <a:endParaRPr lang="en-US" sz="1800"/>
        </a:p>
      </dgm:t>
    </dgm:pt>
    <dgm:pt modelId="{8A23160C-4D29-C149-9063-E0549F5FA37C}">
      <dgm:prSet phldrT="[Text]" custT="1"/>
      <dgm:spPr>
        <a:xfrm>
          <a:off x="4771871" y="2309551"/>
          <a:ext cx="1871721" cy="1838207"/>
        </a:xfrm>
        <a:prstGeom prst="ellipse">
          <a:avLst/>
        </a:prstGeom>
        <a:solidFill>
          <a:schemeClr val="accent4">
            <a:alpha val="89804"/>
          </a:schemeClr>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3. </a:t>
          </a:r>
          <a:br>
            <a:rPr lang="en-US" sz="1400" b="1" dirty="0">
              <a:solidFill>
                <a:srgbClr val="FFFFFF"/>
              </a:solidFill>
              <a:latin typeface="Noto Sans" panose="020B0502040504020204" pitchFamily="34" charset="0"/>
              <a:ea typeface="+mn-ea"/>
              <a:cs typeface="+mn-cs"/>
            </a:rPr>
          </a:br>
          <a:r>
            <a:rPr lang="en-US" sz="1400" b="1" dirty="0">
              <a:solidFill>
                <a:srgbClr val="FFFFFF"/>
              </a:solidFill>
              <a:latin typeface="Noto Sans" panose="020B0502040504020204" pitchFamily="34" charset="0"/>
              <a:ea typeface="+mn-ea"/>
              <a:cs typeface="+mn-cs"/>
            </a:rPr>
            <a:t>MGMT. STRUCTURE</a:t>
          </a:r>
        </a:p>
      </dgm:t>
    </dgm:pt>
    <dgm:pt modelId="{C03EBDF1-B475-C54A-9E24-E9740D80BE5F}" type="parTrans" cxnId="{D07CB418-D146-804D-8C48-E9A5D518591C}">
      <dgm:prSet/>
      <dgm:spPr/>
      <dgm:t>
        <a:bodyPr/>
        <a:lstStyle/>
        <a:p>
          <a:endParaRPr lang="en-US" sz="1800"/>
        </a:p>
      </dgm:t>
    </dgm:pt>
    <dgm:pt modelId="{42FB074E-2A07-FA44-B933-6F8DD69DD0E3}" type="sibTrans" cxnId="{D07CB418-D146-804D-8C48-E9A5D518591C}">
      <dgm:prSet/>
      <dgm:spPr/>
      <dgm:t>
        <a:bodyPr/>
        <a:lstStyle/>
        <a:p>
          <a:endParaRPr lang="en-US" sz="1800"/>
        </a:p>
      </dgm:t>
    </dgm:pt>
    <dgm:pt modelId="{80110276-7C9A-471F-8CE0-57DD6D81F621}">
      <dgm:prSet phldrT="[Text]" custT="1"/>
      <dgm:spPr>
        <a:xfrm>
          <a:off x="7118821" y="2370968"/>
          <a:ext cx="1838207" cy="1715373"/>
        </a:xfrm>
        <a:solidFill>
          <a:schemeClr val="tx2">
            <a:alpha val="89804"/>
          </a:schemeClr>
        </a:solidFill>
        <a:ln w="25400" cap="flat" cmpd="sng" algn="ctr">
          <a:noFill/>
          <a:prstDash val="solid"/>
        </a:ln>
        <a:effectLst/>
      </dgm:spPr>
      <dgm:t>
        <a:bodyPr/>
        <a:lstStyle/>
        <a:p>
          <a:pPr>
            <a:buNone/>
          </a:pPr>
          <a:r>
            <a:rPr lang="en-US" sz="1400" b="1" dirty="0">
              <a:solidFill>
                <a:srgbClr val="FFFFFF"/>
              </a:solidFill>
              <a:latin typeface="Noto Sans" panose="020B0502040504020204" pitchFamily="34" charset="0"/>
              <a:ea typeface="+mn-ea"/>
              <a:cs typeface="+mn-cs"/>
            </a:rPr>
            <a:t>5. </a:t>
          </a:r>
          <a:br>
            <a:rPr lang="en-US" sz="1400" b="1" dirty="0">
              <a:solidFill>
                <a:srgbClr val="FFFFFF"/>
              </a:solidFill>
              <a:latin typeface="Noto Sans" panose="020B0502040504020204" pitchFamily="34" charset="0"/>
              <a:ea typeface="+mn-ea"/>
              <a:cs typeface="+mn-cs"/>
            </a:rPr>
          </a:br>
          <a:r>
            <a:rPr lang="en-US" sz="1400" b="1" dirty="0">
              <a:solidFill>
                <a:srgbClr val="FFFFFF"/>
              </a:solidFill>
              <a:latin typeface="Noto Sans" panose="020B0502040504020204" pitchFamily="34" charset="0"/>
              <a:ea typeface="+mn-ea"/>
              <a:cs typeface="+mn-cs"/>
            </a:rPr>
            <a:t>CONCRETE RESULTS</a:t>
          </a:r>
        </a:p>
      </dgm:t>
    </dgm:pt>
    <dgm:pt modelId="{92A5CAF9-89B7-407B-B3F3-FBFDC7A39707}" type="parTrans" cxnId="{33CEFE2D-273F-4A6A-AD6D-F114ECAF29BB}">
      <dgm:prSet/>
      <dgm:spPr/>
      <dgm:t>
        <a:bodyPr/>
        <a:lstStyle/>
        <a:p>
          <a:endParaRPr lang="en-US"/>
        </a:p>
      </dgm:t>
    </dgm:pt>
    <dgm:pt modelId="{680D305D-1226-4653-9C73-FF2203E0A417}" type="sibTrans" cxnId="{33CEFE2D-273F-4A6A-AD6D-F114ECAF29BB}">
      <dgm:prSet/>
      <dgm:spPr/>
      <dgm:t>
        <a:bodyPr/>
        <a:lstStyle/>
        <a:p>
          <a:endParaRPr lang="en-US"/>
        </a:p>
      </dgm:t>
    </dgm:pt>
    <dgm:pt modelId="{DA10A9A8-A5DC-D647-85A8-99697624107B}" type="pres">
      <dgm:prSet presAssocID="{7E84B9CA-ADE0-304A-897A-18B07726EB75}" presName="theList" presStyleCnt="0">
        <dgm:presLayoutVars>
          <dgm:dir/>
          <dgm:animLvl val="lvl"/>
          <dgm:resizeHandles val="exact"/>
        </dgm:presLayoutVars>
      </dgm:prSet>
      <dgm:spPr/>
    </dgm:pt>
    <dgm:pt modelId="{96D7D79F-0D01-394D-ADD3-AED256159C48}" type="pres">
      <dgm:prSet presAssocID="{BCAE66DF-A625-124A-8D31-5101589925DD}" presName="compNode" presStyleCnt="0"/>
      <dgm:spPr/>
    </dgm:pt>
    <dgm:pt modelId="{B1B533F3-89BD-CB45-9097-35897DBBA9C7}" type="pres">
      <dgm:prSet presAssocID="{BCAE66DF-A625-124A-8D31-5101589925DD}" presName="noGeometry" presStyleCnt="0"/>
      <dgm:spPr/>
    </dgm:pt>
    <dgm:pt modelId="{9176C2D2-C0CE-CC4E-B5F6-10F3890FE0A0}" type="pres">
      <dgm:prSet presAssocID="{BCAE66DF-A625-124A-8D31-5101589925DD}" presName="childTextVisible" presStyleLbl="bgAccFollowNode1" presStyleIdx="0" presStyleCnt="5" custScaleY="76947" custLinFactNeighborX="5215">
        <dgm:presLayoutVars>
          <dgm:bulletEnabled val="1"/>
        </dgm:presLayoutVars>
      </dgm:prSet>
      <dgm:spPr>
        <a:xfrm>
          <a:off x="1059352" y="2782011"/>
          <a:ext cx="1328083" cy="893287"/>
        </a:xfrm>
        <a:prstGeom prst="rightArrow">
          <a:avLst>
            <a:gd name="adj1" fmla="val 70000"/>
            <a:gd name="adj2" fmla="val 50000"/>
          </a:avLst>
        </a:prstGeom>
        <a:solidFill>
          <a:schemeClr val="accent5">
            <a:lumMod val="20000"/>
            <a:lumOff val="80000"/>
            <a:alpha val="90000"/>
          </a:schemeClr>
        </a:solidFill>
        <a:ln w="25400" cap="flat" cmpd="sng" algn="ctr">
          <a:noFill/>
          <a:prstDash val="solid"/>
        </a:ln>
        <a:effectLst/>
      </dgm:spPr>
    </dgm:pt>
    <dgm:pt modelId="{2CACAD97-224E-FB45-AC05-E632C886070C}" type="pres">
      <dgm:prSet presAssocID="{BCAE66DF-A625-124A-8D31-5101589925DD}" presName="childTextHidden" presStyleLbl="bgAccFollowNode1" presStyleIdx="0" presStyleCnt="5"/>
      <dgm:spPr/>
    </dgm:pt>
    <dgm:pt modelId="{AEEC940B-7359-A046-B11A-C930A9DC68AB}" type="pres">
      <dgm:prSet presAssocID="{BCAE66DF-A625-124A-8D31-5101589925DD}" presName="parentText" presStyleLbl="node1" presStyleIdx="0" presStyleCnt="5" custScaleX="279657" custScaleY="279657">
        <dgm:presLayoutVars>
          <dgm:chMax val="1"/>
          <dgm:bulletEnabled val="1"/>
        </dgm:presLayoutVars>
      </dgm:prSet>
      <dgm:spPr/>
    </dgm:pt>
    <dgm:pt modelId="{0CC33E47-6C4C-BE49-B548-230BCA6504C2}" type="pres">
      <dgm:prSet presAssocID="{BCAE66DF-A625-124A-8D31-5101589925DD}" presName="aSpace" presStyleCnt="0"/>
      <dgm:spPr/>
    </dgm:pt>
    <dgm:pt modelId="{C31476FF-38D5-9241-BFC5-74253DF28056}" type="pres">
      <dgm:prSet presAssocID="{0947E41D-3CBA-C64D-8DDD-E679BE0238F0}" presName="compNode" presStyleCnt="0"/>
      <dgm:spPr/>
    </dgm:pt>
    <dgm:pt modelId="{864BE693-0E02-A640-956D-043B4D88417C}" type="pres">
      <dgm:prSet presAssocID="{0947E41D-3CBA-C64D-8DDD-E679BE0238F0}" presName="noGeometry" presStyleCnt="0"/>
      <dgm:spPr/>
    </dgm:pt>
    <dgm:pt modelId="{E321AD57-BE9B-7846-8B9D-7B69D860A1AB}" type="pres">
      <dgm:prSet presAssocID="{0947E41D-3CBA-C64D-8DDD-E679BE0238F0}" presName="childTextVisible" presStyleLbl="bgAccFollowNode1" presStyleIdx="1" presStyleCnt="5" custScaleY="77175" custLinFactNeighborX="6258">
        <dgm:presLayoutVars>
          <dgm:bulletEnabled val="1"/>
        </dgm:presLayoutVars>
      </dgm:prSet>
      <dgm:spPr>
        <a:xfrm>
          <a:off x="3443893" y="2780687"/>
          <a:ext cx="1328083" cy="895934"/>
        </a:xfrm>
        <a:prstGeom prst="rightArrow">
          <a:avLst>
            <a:gd name="adj1" fmla="val 70000"/>
            <a:gd name="adj2" fmla="val 50000"/>
          </a:avLst>
        </a:prstGeom>
        <a:solidFill>
          <a:schemeClr val="accent2">
            <a:lumMod val="20000"/>
            <a:lumOff val="80000"/>
            <a:alpha val="90000"/>
          </a:schemeClr>
        </a:solidFill>
        <a:ln w="25400" cap="flat" cmpd="sng" algn="ctr">
          <a:noFill/>
          <a:prstDash val="solid"/>
        </a:ln>
        <a:effectLst/>
      </dgm:spPr>
    </dgm:pt>
    <dgm:pt modelId="{A44ED320-8721-9544-9D4B-497D979DC97A}" type="pres">
      <dgm:prSet presAssocID="{0947E41D-3CBA-C64D-8DDD-E679BE0238F0}" presName="childTextHidden" presStyleLbl="bgAccFollowNode1" presStyleIdx="1" presStyleCnt="5"/>
      <dgm:spPr/>
    </dgm:pt>
    <dgm:pt modelId="{0BB81BEA-249E-CB48-A0ED-A9F8899779BF}" type="pres">
      <dgm:prSet presAssocID="{0947E41D-3CBA-C64D-8DDD-E679BE0238F0}" presName="parentText" presStyleLbl="node1" presStyleIdx="1" presStyleCnt="5" custScaleX="279657" custScaleY="279657">
        <dgm:presLayoutVars>
          <dgm:chMax val="1"/>
          <dgm:bulletEnabled val="1"/>
        </dgm:presLayoutVars>
      </dgm:prSet>
      <dgm:spPr/>
    </dgm:pt>
    <dgm:pt modelId="{8BDCEAB0-E964-2041-8C5E-E5E23A425533}" type="pres">
      <dgm:prSet presAssocID="{0947E41D-3CBA-C64D-8DDD-E679BE0238F0}" presName="aSpace" presStyleCnt="0"/>
      <dgm:spPr/>
    </dgm:pt>
    <dgm:pt modelId="{A33FC27D-A59B-8C40-80BD-F601A4478B4E}" type="pres">
      <dgm:prSet presAssocID="{8A23160C-4D29-C149-9063-E0549F5FA37C}" presName="compNode" presStyleCnt="0"/>
      <dgm:spPr/>
    </dgm:pt>
    <dgm:pt modelId="{10D38ABA-D56F-6E4E-8643-4A0473E00045}" type="pres">
      <dgm:prSet presAssocID="{8A23160C-4D29-C149-9063-E0549F5FA37C}" presName="noGeometry" presStyleCnt="0"/>
      <dgm:spPr/>
    </dgm:pt>
    <dgm:pt modelId="{E920B883-2352-8A4F-AB99-AC4670DE4F26}" type="pres">
      <dgm:prSet presAssocID="{8A23160C-4D29-C149-9063-E0549F5FA37C}" presName="childTextVisible" presStyleLbl="bgAccFollowNode1" presStyleIdx="2" presStyleCnt="5" custScaleY="77175" custLinFactNeighborX="5215">
        <dgm:presLayoutVars>
          <dgm:bulletEnabled val="1"/>
        </dgm:presLayoutVars>
      </dgm:prSet>
      <dgm:spPr>
        <a:xfrm>
          <a:off x="5776992" y="2780687"/>
          <a:ext cx="1328083" cy="895934"/>
        </a:xfrm>
        <a:prstGeom prst="rightArrow">
          <a:avLst>
            <a:gd name="adj1" fmla="val 70000"/>
            <a:gd name="adj2" fmla="val 50000"/>
          </a:avLst>
        </a:prstGeom>
        <a:solidFill>
          <a:schemeClr val="accent4">
            <a:lumMod val="20000"/>
            <a:lumOff val="80000"/>
            <a:alpha val="90000"/>
          </a:schemeClr>
        </a:solidFill>
        <a:ln w="25400" cap="flat" cmpd="sng" algn="ctr">
          <a:noFill/>
          <a:prstDash val="solid"/>
        </a:ln>
        <a:effectLst/>
      </dgm:spPr>
    </dgm:pt>
    <dgm:pt modelId="{5439C5B4-FE03-6948-9B8C-AA82FBA97363}" type="pres">
      <dgm:prSet presAssocID="{8A23160C-4D29-C149-9063-E0549F5FA37C}" presName="childTextHidden" presStyleLbl="bgAccFollowNode1" presStyleIdx="2" presStyleCnt="5"/>
      <dgm:spPr/>
    </dgm:pt>
    <dgm:pt modelId="{591F4216-B149-1E4D-BF7B-F98FBE6819EB}" type="pres">
      <dgm:prSet presAssocID="{8A23160C-4D29-C149-9063-E0549F5FA37C}" presName="parentText" presStyleLbl="node1" presStyleIdx="2" presStyleCnt="5" custScaleX="279657" custScaleY="279657">
        <dgm:presLayoutVars>
          <dgm:chMax val="1"/>
          <dgm:bulletEnabled val="1"/>
        </dgm:presLayoutVars>
      </dgm:prSet>
      <dgm:spPr/>
    </dgm:pt>
    <dgm:pt modelId="{857F24B8-2C2A-4446-959F-E509A001BE2F}" type="pres">
      <dgm:prSet presAssocID="{8A23160C-4D29-C149-9063-E0549F5FA37C}" presName="aSpace" presStyleCnt="0"/>
      <dgm:spPr/>
    </dgm:pt>
    <dgm:pt modelId="{B541647B-E431-2F4B-BAA8-1B43DBC2CC7A}" type="pres">
      <dgm:prSet presAssocID="{BCF71282-F282-3D41-8DD9-7233EC42E826}" presName="compNode" presStyleCnt="0"/>
      <dgm:spPr/>
    </dgm:pt>
    <dgm:pt modelId="{5BAB1BB2-256E-0145-BA20-7FE4228A9316}" type="pres">
      <dgm:prSet presAssocID="{BCF71282-F282-3D41-8DD9-7233EC42E826}" presName="noGeometry" presStyleCnt="0"/>
      <dgm:spPr/>
    </dgm:pt>
    <dgm:pt modelId="{3AE41B44-7B7F-FF4B-8D93-A4F3738E8C36}" type="pres">
      <dgm:prSet presAssocID="{BCF71282-F282-3D41-8DD9-7233EC42E826}" presName="childTextVisible" presStyleLbl="bgAccFollowNode1" presStyleIdx="3" presStyleCnt="5" custScaleY="77175">
        <dgm:presLayoutVars>
          <dgm:bulletEnabled val="1"/>
        </dgm:presLayoutVars>
      </dgm:prSet>
      <dgm:spPr>
        <a:xfrm>
          <a:off x="8037925" y="2780687"/>
          <a:ext cx="1328083" cy="895934"/>
        </a:xfrm>
        <a:prstGeom prst="rightArrow">
          <a:avLst>
            <a:gd name="adj1" fmla="val 70000"/>
            <a:gd name="adj2" fmla="val 50000"/>
          </a:avLst>
        </a:prstGeom>
        <a:solidFill>
          <a:schemeClr val="accent1">
            <a:lumMod val="20000"/>
            <a:lumOff val="80000"/>
          </a:schemeClr>
        </a:solidFill>
        <a:ln w="25400" cap="flat" cmpd="sng" algn="ctr">
          <a:noFill/>
          <a:prstDash val="solid"/>
        </a:ln>
        <a:effectLst/>
      </dgm:spPr>
    </dgm:pt>
    <dgm:pt modelId="{14C4EA95-78CF-204D-914E-9A0B359187C9}" type="pres">
      <dgm:prSet presAssocID="{BCF71282-F282-3D41-8DD9-7233EC42E826}" presName="childTextHidden" presStyleLbl="bgAccFollowNode1" presStyleIdx="3" presStyleCnt="5"/>
      <dgm:spPr/>
    </dgm:pt>
    <dgm:pt modelId="{0968E3F7-F50D-644F-9645-5FECC5240D8C}" type="pres">
      <dgm:prSet presAssocID="{BCF71282-F282-3D41-8DD9-7233EC42E826}" presName="parentText" presStyleLbl="node1" presStyleIdx="3" presStyleCnt="5" custScaleX="279657" custScaleY="279657">
        <dgm:presLayoutVars>
          <dgm:chMax val="1"/>
          <dgm:bulletEnabled val="1"/>
        </dgm:presLayoutVars>
      </dgm:prSet>
      <dgm:spPr/>
    </dgm:pt>
    <dgm:pt modelId="{1523B785-3794-42B5-BCAB-2E2553C93086}" type="pres">
      <dgm:prSet presAssocID="{BCF71282-F282-3D41-8DD9-7233EC42E826}" presName="aSpace" presStyleCnt="0"/>
      <dgm:spPr/>
    </dgm:pt>
    <dgm:pt modelId="{9C3BFC83-5B9A-46E5-B18F-44FF10C2A7B3}" type="pres">
      <dgm:prSet presAssocID="{80110276-7C9A-471F-8CE0-57DD6D81F621}" presName="compNode" presStyleCnt="0"/>
      <dgm:spPr/>
    </dgm:pt>
    <dgm:pt modelId="{90B073E8-27FC-4248-BA90-CE1BA07CB10E}" type="pres">
      <dgm:prSet presAssocID="{80110276-7C9A-471F-8CE0-57DD6D81F621}" presName="noGeometry" presStyleCnt="0"/>
      <dgm:spPr/>
    </dgm:pt>
    <dgm:pt modelId="{2D47692E-3236-4627-9102-447F1357ADD8}" type="pres">
      <dgm:prSet presAssocID="{80110276-7C9A-471F-8CE0-57DD6D81F621}" presName="childTextVisible" presStyleLbl="bgAccFollowNode1" presStyleIdx="4" presStyleCnt="5">
        <dgm:presLayoutVars>
          <dgm:bulletEnabled val="1"/>
        </dgm:presLayoutVars>
      </dgm:prSet>
      <dgm:spPr>
        <a:solidFill>
          <a:schemeClr val="bg1">
            <a:alpha val="90000"/>
          </a:schemeClr>
        </a:solidFill>
        <a:ln>
          <a:noFill/>
        </a:ln>
      </dgm:spPr>
    </dgm:pt>
    <dgm:pt modelId="{FDC650A9-CA4A-4F2F-9644-0C78ECB0C65C}" type="pres">
      <dgm:prSet presAssocID="{80110276-7C9A-471F-8CE0-57DD6D81F621}" presName="childTextHidden" presStyleLbl="bgAccFollowNode1" presStyleIdx="4" presStyleCnt="5"/>
      <dgm:spPr/>
    </dgm:pt>
    <dgm:pt modelId="{8FBEDED1-3521-4117-B108-19A7CC36F65A}" type="pres">
      <dgm:prSet presAssocID="{80110276-7C9A-471F-8CE0-57DD6D81F621}" presName="parentText" presStyleLbl="node1" presStyleIdx="4" presStyleCnt="5" custScaleX="279657" custScaleY="279657">
        <dgm:presLayoutVars>
          <dgm:chMax val="1"/>
          <dgm:bulletEnabled val="1"/>
        </dgm:presLayoutVars>
      </dgm:prSet>
      <dgm:spPr>
        <a:prstGeom prst="ellipse">
          <a:avLst/>
        </a:prstGeom>
      </dgm:spPr>
    </dgm:pt>
  </dgm:ptLst>
  <dgm:cxnLst>
    <dgm:cxn modelId="{C3C85A14-756B-B048-AAD9-F25BFAACC3E2}" srcId="{7E84B9CA-ADE0-304A-897A-18B07726EB75}" destId="{BCAE66DF-A625-124A-8D31-5101589925DD}" srcOrd="0" destOrd="0" parTransId="{96A8E437-2F8D-A040-8FEB-A46A3073AB14}" sibTransId="{03E6FCEE-139E-9E49-A853-4B5EFD5024F7}"/>
    <dgm:cxn modelId="{D07CB418-D146-804D-8C48-E9A5D518591C}" srcId="{7E84B9CA-ADE0-304A-897A-18B07726EB75}" destId="{8A23160C-4D29-C149-9063-E0549F5FA37C}" srcOrd="2" destOrd="0" parTransId="{C03EBDF1-B475-C54A-9E24-E9740D80BE5F}" sibTransId="{42FB074E-2A07-FA44-B933-6F8DD69DD0E3}"/>
    <dgm:cxn modelId="{33CEFE2D-273F-4A6A-AD6D-F114ECAF29BB}" srcId="{7E84B9CA-ADE0-304A-897A-18B07726EB75}" destId="{80110276-7C9A-471F-8CE0-57DD6D81F621}" srcOrd="4" destOrd="0" parTransId="{92A5CAF9-89B7-407B-B3F3-FBFDC7A39707}" sibTransId="{680D305D-1226-4653-9C73-FF2203E0A417}"/>
    <dgm:cxn modelId="{0B3B1E41-C838-4611-BB24-C917313B2D8D}" type="presOf" srcId="{80110276-7C9A-471F-8CE0-57DD6D81F621}" destId="{8FBEDED1-3521-4117-B108-19A7CC36F65A}" srcOrd="0" destOrd="0" presId="urn:microsoft.com/office/officeart/2005/8/layout/hProcess6"/>
    <dgm:cxn modelId="{C2C9E357-F140-3E44-9024-9B5A56CF47FF}" srcId="{7E84B9CA-ADE0-304A-897A-18B07726EB75}" destId="{BCF71282-F282-3D41-8DD9-7233EC42E826}" srcOrd="3" destOrd="0" parTransId="{C0551ACB-8BE2-7F4F-B064-AFE80206D206}" sibTransId="{526FDB6C-DE21-2A42-AD40-0A40951B9F40}"/>
    <dgm:cxn modelId="{9E1AA372-B7F4-2346-9C98-85E73E2DE514}" type="presOf" srcId="{BCAE66DF-A625-124A-8D31-5101589925DD}" destId="{AEEC940B-7359-A046-B11A-C930A9DC68AB}" srcOrd="0" destOrd="0" presId="urn:microsoft.com/office/officeart/2005/8/layout/hProcess6"/>
    <dgm:cxn modelId="{5EB18298-540E-7348-9FBE-A8F099B1274E}" type="presOf" srcId="{8A23160C-4D29-C149-9063-E0549F5FA37C}" destId="{591F4216-B149-1E4D-BF7B-F98FBE6819EB}" srcOrd="0" destOrd="0" presId="urn:microsoft.com/office/officeart/2005/8/layout/hProcess6"/>
    <dgm:cxn modelId="{5CE34BD7-6561-0945-95CE-8CD8926F6BEA}" type="presOf" srcId="{7E84B9CA-ADE0-304A-897A-18B07726EB75}" destId="{DA10A9A8-A5DC-D647-85A8-99697624107B}" srcOrd="0" destOrd="0" presId="urn:microsoft.com/office/officeart/2005/8/layout/hProcess6"/>
    <dgm:cxn modelId="{973A16DB-D651-F546-AA02-DCCE83942A47}" type="presOf" srcId="{BCF71282-F282-3D41-8DD9-7233EC42E826}" destId="{0968E3F7-F50D-644F-9645-5FECC5240D8C}" srcOrd="0" destOrd="0" presId="urn:microsoft.com/office/officeart/2005/8/layout/hProcess6"/>
    <dgm:cxn modelId="{3C42CBDB-A716-8D4C-BA60-B1FB30BCB6B6}" type="presOf" srcId="{0947E41D-3CBA-C64D-8DDD-E679BE0238F0}" destId="{0BB81BEA-249E-CB48-A0ED-A9F8899779BF}" srcOrd="0" destOrd="0" presId="urn:microsoft.com/office/officeart/2005/8/layout/hProcess6"/>
    <dgm:cxn modelId="{DD807DF0-7EE2-7742-9F87-CCEF0F50FE51}" srcId="{7E84B9CA-ADE0-304A-897A-18B07726EB75}" destId="{0947E41D-3CBA-C64D-8DDD-E679BE0238F0}" srcOrd="1" destOrd="0" parTransId="{9C03113F-7B67-B44B-8A78-1740CF5E3E9D}" sibTransId="{F7AD577B-AC8F-5E42-AD85-26E75B54E74F}"/>
    <dgm:cxn modelId="{BB44AC32-C384-C64F-BCA1-29DEC595B711}" type="presParOf" srcId="{DA10A9A8-A5DC-D647-85A8-99697624107B}" destId="{96D7D79F-0D01-394D-ADD3-AED256159C48}" srcOrd="0" destOrd="0" presId="urn:microsoft.com/office/officeart/2005/8/layout/hProcess6"/>
    <dgm:cxn modelId="{961AA537-4609-F442-9302-0656D940E0AC}" type="presParOf" srcId="{96D7D79F-0D01-394D-ADD3-AED256159C48}" destId="{B1B533F3-89BD-CB45-9097-35897DBBA9C7}" srcOrd="0" destOrd="0" presId="urn:microsoft.com/office/officeart/2005/8/layout/hProcess6"/>
    <dgm:cxn modelId="{7C451F2C-D515-8142-9D0D-F2D7CA17066E}" type="presParOf" srcId="{96D7D79F-0D01-394D-ADD3-AED256159C48}" destId="{9176C2D2-C0CE-CC4E-B5F6-10F3890FE0A0}" srcOrd="1" destOrd="0" presId="urn:microsoft.com/office/officeart/2005/8/layout/hProcess6"/>
    <dgm:cxn modelId="{8D6D6C24-C433-0F46-A87A-2EAD2BDC0F87}" type="presParOf" srcId="{96D7D79F-0D01-394D-ADD3-AED256159C48}" destId="{2CACAD97-224E-FB45-AC05-E632C886070C}" srcOrd="2" destOrd="0" presId="urn:microsoft.com/office/officeart/2005/8/layout/hProcess6"/>
    <dgm:cxn modelId="{044D42E5-121D-894B-8945-B2553BE84451}" type="presParOf" srcId="{96D7D79F-0D01-394D-ADD3-AED256159C48}" destId="{AEEC940B-7359-A046-B11A-C930A9DC68AB}" srcOrd="3" destOrd="0" presId="urn:microsoft.com/office/officeart/2005/8/layout/hProcess6"/>
    <dgm:cxn modelId="{04CB0091-211C-BB41-B02A-7E78411BDF50}" type="presParOf" srcId="{DA10A9A8-A5DC-D647-85A8-99697624107B}" destId="{0CC33E47-6C4C-BE49-B548-230BCA6504C2}" srcOrd="1" destOrd="0" presId="urn:microsoft.com/office/officeart/2005/8/layout/hProcess6"/>
    <dgm:cxn modelId="{494FFD37-B6B5-E544-B888-CA69D633A705}" type="presParOf" srcId="{DA10A9A8-A5DC-D647-85A8-99697624107B}" destId="{C31476FF-38D5-9241-BFC5-74253DF28056}" srcOrd="2" destOrd="0" presId="urn:microsoft.com/office/officeart/2005/8/layout/hProcess6"/>
    <dgm:cxn modelId="{AA8AF4FC-CCB1-7145-9C75-09D3A8470A52}" type="presParOf" srcId="{C31476FF-38D5-9241-BFC5-74253DF28056}" destId="{864BE693-0E02-A640-956D-043B4D88417C}" srcOrd="0" destOrd="0" presId="urn:microsoft.com/office/officeart/2005/8/layout/hProcess6"/>
    <dgm:cxn modelId="{8D7346CE-CBF2-B348-8254-1E2B04E3735B}" type="presParOf" srcId="{C31476FF-38D5-9241-BFC5-74253DF28056}" destId="{E321AD57-BE9B-7846-8B9D-7B69D860A1AB}" srcOrd="1" destOrd="0" presId="urn:microsoft.com/office/officeart/2005/8/layout/hProcess6"/>
    <dgm:cxn modelId="{9AE9F8A0-C349-264F-863D-169FB193FBE2}" type="presParOf" srcId="{C31476FF-38D5-9241-BFC5-74253DF28056}" destId="{A44ED320-8721-9544-9D4B-497D979DC97A}" srcOrd="2" destOrd="0" presId="urn:microsoft.com/office/officeart/2005/8/layout/hProcess6"/>
    <dgm:cxn modelId="{C5B5262B-4A53-4043-A80F-B420E6BA0B81}" type="presParOf" srcId="{C31476FF-38D5-9241-BFC5-74253DF28056}" destId="{0BB81BEA-249E-CB48-A0ED-A9F8899779BF}" srcOrd="3" destOrd="0" presId="urn:microsoft.com/office/officeart/2005/8/layout/hProcess6"/>
    <dgm:cxn modelId="{F82805E8-24CC-7342-9C4A-771ABD1ABCCD}" type="presParOf" srcId="{DA10A9A8-A5DC-D647-85A8-99697624107B}" destId="{8BDCEAB0-E964-2041-8C5E-E5E23A425533}" srcOrd="3" destOrd="0" presId="urn:microsoft.com/office/officeart/2005/8/layout/hProcess6"/>
    <dgm:cxn modelId="{CCC39A97-5EFD-0C4E-B8A4-52C6CD04616F}" type="presParOf" srcId="{DA10A9A8-A5DC-D647-85A8-99697624107B}" destId="{A33FC27D-A59B-8C40-80BD-F601A4478B4E}" srcOrd="4" destOrd="0" presId="urn:microsoft.com/office/officeart/2005/8/layout/hProcess6"/>
    <dgm:cxn modelId="{CA38FF3B-FAD1-EF43-88BB-97F99FBD78B0}" type="presParOf" srcId="{A33FC27D-A59B-8C40-80BD-F601A4478B4E}" destId="{10D38ABA-D56F-6E4E-8643-4A0473E00045}" srcOrd="0" destOrd="0" presId="urn:microsoft.com/office/officeart/2005/8/layout/hProcess6"/>
    <dgm:cxn modelId="{642C306E-6E26-2A4A-83EC-230F452C4F56}" type="presParOf" srcId="{A33FC27D-A59B-8C40-80BD-F601A4478B4E}" destId="{E920B883-2352-8A4F-AB99-AC4670DE4F26}" srcOrd="1" destOrd="0" presId="urn:microsoft.com/office/officeart/2005/8/layout/hProcess6"/>
    <dgm:cxn modelId="{251B68C8-44FD-974F-B118-1C9ACBB6164C}" type="presParOf" srcId="{A33FC27D-A59B-8C40-80BD-F601A4478B4E}" destId="{5439C5B4-FE03-6948-9B8C-AA82FBA97363}" srcOrd="2" destOrd="0" presId="urn:microsoft.com/office/officeart/2005/8/layout/hProcess6"/>
    <dgm:cxn modelId="{37FA1079-1B20-F64B-AFFD-FBE319166457}" type="presParOf" srcId="{A33FC27D-A59B-8C40-80BD-F601A4478B4E}" destId="{591F4216-B149-1E4D-BF7B-F98FBE6819EB}" srcOrd="3" destOrd="0" presId="urn:microsoft.com/office/officeart/2005/8/layout/hProcess6"/>
    <dgm:cxn modelId="{DE8B3A9E-06DC-9B46-85A8-E5E51F537B91}" type="presParOf" srcId="{DA10A9A8-A5DC-D647-85A8-99697624107B}" destId="{857F24B8-2C2A-4446-959F-E509A001BE2F}" srcOrd="5" destOrd="0" presId="urn:microsoft.com/office/officeart/2005/8/layout/hProcess6"/>
    <dgm:cxn modelId="{8803285D-9B17-B44E-91A5-45665C368628}" type="presParOf" srcId="{DA10A9A8-A5DC-D647-85A8-99697624107B}" destId="{B541647B-E431-2F4B-BAA8-1B43DBC2CC7A}" srcOrd="6" destOrd="0" presId="urn:microsoft.com/office/officeart/2005/8/layout/hProcess6"/>
    <dgm:cxn modelId="{6AF49704-0E3A-2146-85A1-C189163A930B}" type="presParOf" srcId="{B541647B-E431-2F4B-BAA8-1B43DBC2CC7A}" destId="{5BAB1BB2-256E-0145-BA20-7FE4228A9316}" srcOrd="0" destOrd="0" presId="urn:microsoft.com/office/officeart/2005/8/layout/hProcess6"/>
    <dgm:cxn modelId="{89DB2D4B-06F5-CF46-B06E-5DCF03B66AE2}" type="presParOf" srcId="{B541647B-E431-2F4B-BAA8-1B43DBC2CC7A}" destId="{3AE41B44-7B7F-FF4B-8D93-A4F3738E8C36}" srcOrd="1" destOrd="0" presId="urn:microsoft.com/office/officeart/2005/8/layout/hProcess6"/>
    <dgm:cxn modelId="{CC821B7C-F684-1A49-BF88-F99F19182137}" type="presParOf" srcId="{B541647B-E431-2F4B-BAA8-1B43DBC2CC7A}" destId="{14C4EA95-78CF-204D-914E-9A0B359187C9}" srcOrd="2" destOrd="0" presId="urn:microsoft.com/office/officeart/2005/8/layout/hProcess6"/>
    <dgm:cxn modelId="{BA2E5A5B-E034-0F49-9B8A-A8B82A3C96CC}" type="presParOf" srcId="{B541647B-E431-2F4B-BAA8-1B43DBC2CC7A}" destId="{0968E3F7-F50D-644F-9645-5FECC5240D8C}" srcOrd="3" destOrd="0" presId="urn:microsoft.com/office/officeart/2005/8/layout/hProcess6"/>
    <dgm:cxn modelId="{F611007A-5300-4328-BF99-9C3A701EFEBC}" type="presParOf" srcId="{DA10A9A8-A5DC-D647-85A8-99697624107B}" destId="{1523B785-3794-42B5-BCAB-2E2553C93086}" srcOrd="7" destOrd="0" presId="urn:microsoft.com/office/officeart/2005/8/layout/hProcess6"/>
    <dgm:cxn modelId="{A2A43205-FF4E-4A41-BE5B-B0CBCE0C1AE1}" type="presParOf" srcId="{DA10A9A8-A5DC-D647-85A8-99697624107B}" destId="{9C3BFC83-5B9A-46E5-B18F-44FF10C2A7B3}" srcOrd="8" destOrd="0" presId="urn:microsoft.com/office/officeart/2005/8/layout/hProcess6"/>
    <dgm:cxn modelId="{D6A22673-58DD-4A88-9756-0ACA69285637}" type="presParOf" srcId="{9C3BFC83-5B9A-46E5-B18F-44FF10C2A7B3}" destId="{90B073E8-27FC-4248-BA90-CE1BA07CB10E}" srcOrd="0" destOrd="0" presId="urn:microsoft.com/office/officeart/2005/8/layout/hProcess6"/>
    <dgm:cxn modelId="{586B9504-DBDE-4921-9D8A-DC6E4662B5B0}" type="presParOf" srcId="{9C3BFC83-5B9A-46E5-B18F-44FF10C2A7B3}" destId="{2D47692E-3236-4627-9102-447F1357ADD8}" srcOrd="1" destOrd="0" presId="urn:microsoft.com/office/officeart/2005/8/layout/hProcess6"/>
    <dgm:cxn modelId="{D8819D5D-2907-41AE-AE80-B03EFE7CA11C}" type="presParOf" srcId="{9C3BFC83-5B9A-46E5-B18F-44FF10C2A7B3}" destId="{FDC650A9-CA4A-4F2F-9644-0C78ECB0C65C}" srcOrd="2" destOrd="0" presId="urn:microsoft.com/office/officeart/2005/8/layout/hProcess6"/>
    <dgm:cxn modelId="{6F1EB121-3DA7-4BEC-8738-E388541DEFA7}" type="presParOf" srcId="{9C3BFC83-5B9A-46E5-B18F-44FF10C2A7B3}" destId="{8FBEDED1-3521-4117-B108-19A7CC36F65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0CEA468-196B-4745-91B8-0EE076B2CA7C}"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262A983F-7765-2640-80E7-62F069CE209F}">
      <dgm:prSet phldrT="[Text]" custT="1"/>
      <dgm:spPr/>
      <dgm:t>
        <a:bodyPr lIns="0" rIns="0"/>
        <a:lstStyle/>
        <a:p>
          <a:r>
            <a:rPr lang="en-GB" sz="1800" b="1" dirty="0"/>
            <a:t>1. Assess</a:t>
          </a:r>
        </a:p>
      </dgm:t>
    </dgm:pt>
    <dgm:pt modelId="{A89DF6BB-F6AA-C045-AA11-43AE461DD30B}" type="parTrans" cxnId="{FD6A1EEE-F60B-AA4E-87BF-8CC3134FF28A}">
      <dgm:prSet/>
      <dgm:spPr/>
      <dgm:t>
        <a:bodyPr/>
        <a:lstStyle/>
        <a:p>
          <a:endParaRPr lang="en-GB" sz="1800" b="1"/>
        </a:p>
      </dgm:t>
    </dgm:pt>
    <dgm:pt modelId="{0C45DB91-DF60-DD4B-9141-2F87A40DA21D}" type="sibTrans" cxnId="{FD6A1EEE-F60B-AA4E-87BF-8CC3134FF28A}">
      <dgm:prSet custT="1"/>
      <dgm:spPr/>
      <dgm:t>
        <a:bodyPr/>
        <a:lstStyle/>
        <a:p>
          <a:endParaRPr lang="en-GB" sz="1800" b="1"/>
        </a:p>
      </dgm:t>
    </dgm:pt>
    <dgm:pt modelId="{ABE3BCFC-D2CB-4149-A8E9-1968195DD5B9}">
      <dgm:prSet phldrT="[Text]" custT="1"/>
      <dgm:spPr/>
      <dgm:t>
        <a:bodyPr lIns="0" rIns="0"/>
        <a:lstStyle/>
        <a:p>
          <a:r>
            <a:rPr lang="en-GB" sz="1800" b="1" dirty="0"/>
            <a:t>2. Identify bottlenecks</a:t>
          </a:r>
        </a:p>
      </dgm:t>
    </dgm:pt>
    <dgm:pt modelId="{343CC1F5-1AB3-A840-806A-DB36411FCB37}" type="parTrans" cxnId="{F4B435B5-159D-DB4B-907B-A5E2408168A2}">
      <dgm:prSet/>
      <dgm:spPr/>
      <dgm:t>
        <a:bodyPr/>
        <a:lstStyle/>
        <a:p>
          <a:endParaRPr lang="en-GB" sz="1800" b="1"/>
        </a:p>
      </dgm:t>
    </dgm:pt>
    <dgm:pt modelId="{680DFD7D-F147-6E42-B12B-0929336077B1}" type="sibTrans" cxnId="{F4B435B5-159D-DB4B-907B-A5E2408168A2}">
      <dgm:prSet custT="1"/>
      <dgm:spPr/>
      <dgm:t>
        <a:bodyPr/>
        <a:lstStyle/>
        <a:p>
          <a:endParaRPr lang="en-GB" sz="1800" b="1"/>
        </a:p>
      </dgm:t>
    </dgm:pt>
    <dgm:pt modelId="{20F9C27F-A99E-9B43-AC42-8BC1E23328C7}">
      <dgm:prSet phldrT="[Text]" custT="1"/>
      <dgm:spPr/>
      <dgm:t>
        <a:bodyPr lIns="0" rIns="0"/>
        <a:lstStyle/>
        <a:p>
          <a:r>
            <a:rPr lang="en-GB" sz="1800" b="1" dirty="0"/>
            <a:t>3. Choose focus areas</a:t>
          </a:r>
        </a:p>
      </dgm:t>
    </dgm:pt>
    <dgm:pt modelId="{1AB369B3-C738-014B-8D8A-7484D9164422}" type="parTrans" cxnId="{E785CA2F-2ABA-284A-90EA-EDE3A51AAE21}">
      <dgm:prSet/>
      <dgm:spPr/>
      <dgm:t>
        <a:bodyPr/>
        <a:lstStyle/>
        <a:p>
          <a:endParaRPr lang="en-GB" sz="1800" b="1"/>
        </a:p>
      </dgm:t>
    </dgm:pt>
    <dgm:pt modelId="{59439CE2-9407-3146-90DD-F7AFB245A8AC}" type="sibTrans" cxnId="{E785CA2F-2ABA-284A-90EA-EDE3A51AAE21}">
      <dgm:prSet custT="1"/>
      <dgm:spPr/>
      <dgm:t>
        <a:bodyPr/>
        <a:lstStyle/>
        <a:p>
          <a:endParaRPr lang="en-GB" sz="1800" b="1"/>
        </a:p>
      </dgm:t>
    </dgm:pt>
    <dgm:pt modelId="{F9D78499-CBB0-F34C-B1A6-2DAF46E38612}">
      <dgm:prSet phldrT="[Text]" custT="1"/>
      <dgm:spPr/>
      <dgm:t>
        <a:bodyPr lIns="0" rIns="0"/>
        <a:lstStyle/>
        <a:p>
          <a:r>
            <a:rPr lang="en-GB" sz="1800" b="1" dirty="0"/>
            <a:t>4. Plan actions</a:t>
          </a:r>
        </a:p>
      </dgm:t>
    </dgm:pt>
    <dgm:pt modelId="{BF778D8A-534B-F349-B70D-335671CAB29A}" type="parTrans" cxnId="{0DBEF691-8C07-7A4A-B710-57984546E791}">
      <dgm:prSet/>
      <dgm:spPr/>
      <dgm:t>
        <a:bodyPr/>
        <a:lstStyle/>
        <a:p>
          <a:endParaRPr lang="en-GB" sz="1800" b="1"/>
        </a:p>
      </dgm:t>
    </dgm:pt>
    <dgm:pt modelId="{0D803086-6F28-924A-9DE2-AD90F8C6EECC}" type="sibTrans" cxnId="{0DBEF691-8C07-7A4A-B710-57984546E791}">
      <dgm:prSet custT="1"/>
      <dgm:spPr/>
      <dgm:t>
        <a:bodyPr/>
        <a:lstStyle/>
        <a:p>
          <a:endParaRPr lang="en-GB" sz="1800" b="1"/>
        </a:p>
      </dgm:t>
    </dgm:pt>
    <dgm:pt modelId="{25B2AC60-39B7-464B-9BEE-2CC0347DED43}">
      <dgm:prSet phldrT="[Text]" custT="1"/>
      <dgm:spPr/>
      <dgm:t>
        <a:bodyPr lIns="0" rIns="0"/>
        <a:lstStyle/>
        <a:p>
          <a:r>
            <a:rPr lang="en-GB" sz="1800" b="1" dirty="0"/>
            <a:t>5. Execute actions</a:t>
          </a:r>
        </a:p>
      </dgm:t>
    </dgm:pt>
    <dgm:pt modelId="{04C0B6C7-C2BE-6643-89D5-A69B4039D248}" type="parTrans" cxnId="{4AB1059F-FB06-F64C-BD6C-B3AC39AE365F}">
      <dgm:prSet/>
      <dgm:spPr/>
      <dgm:t>
        <a:bodyPr/>
        <a:lstStyle/>
        <a:p>
          <a:endParaRPr lang="en-GB" sz="1800" b="1"/>
        </a:p>
      </dgm:t>
    </dgm:pt>
    <dgm:pt modelId="{898DE745-FBDF-3F4D-8590-3B5345BF8531}" type="sibTrans" cxnId="{4AB1059F-FB06-F64C-BD6C-B3AC39AE365F}">
      <dgm:prSet custT="1"/>
      <dgm:spPr/>
      <dgm:t>
        <a:bodyPr/>
        <a:lstStyle/>
        <a:p>
          <a:endParaRPr lang="en-GB" sz="1800" b="1"/>
        </a:p>
      </dgm:t>
    </dgm:pt>
    <dgm:pt modelId="{BB6B88BC-620C-2D49-9C23-D5C79BE20F9A}" type="pres">
      <dgm:prSet presAssocID="{B0CEA468-196B-4745-91B8-0EE076B2CA7C}" presName="cycle" presStyleCnt="0">
        <dgm:presLayoutVars>
          <dgm:dir/>
          <dgm:resizeHandles val="exact"/>
        </dgm:presLayoutVars>
      </dgm:prSet>
      <dgm:spPr/>
    </dgm:pt>
    <dgm:pt modelId="{5D888447-23AB-7E4F-BAB5-28A82417FE09}" type="pres">
      <dgm:prSet presAssocID="{262A983F-7765-2640-80E7-62F069CE209F}" presName="node" presStyleLbl="node1" presStyleIdx="0" presStyleCnt="5" custScaleX="106267" custScaleY="106267">
        <dgm:presLayoutVars>
          <dgm:bulletEnabled val="1"/>
        </dgm:presLayoutVars>
      </dgm:prSet>
      <dgm:spPr/>
    </dgm:pt>
    <dgm:pt modelId="{0AD71E5F-B215-C045-8ED8-BBF9C25184C1}" type="pres">
      <dgm:prSet presAssocID="{0C45DB91-DF60-DD4B-9141-2F87A40DA21D}" presName="sibTrans" presStyleLbl="sibTrans2D1" presStyleIdx="0" presStyleCnt="5"/>
      <dgm:spPr/>
    </dgm:pt>
    <dgm:pt modelId="{C9F06E5B-BFBA-BF49-A4F3-7D06AF6542C5}" type="pres">
      <dgm:prSet presAssocID="{0C45DB91-DF60-DD4B-9141-2F87A40DA21D}" presName="connectorText" presStyleLbl="sibTrans2D1" presStyleIdx="0" presStyleCnt="5"/>
      <dgm:spPr/>
    </dgm:pt>
    <dgm:pt modelId="{70B38BD4-115B-3748-921E-73F3E711740A}" type="pres">
      <dgm:prSet presAssocID="{ABE3BCFC-D2CB-4149-A8E9-1968195DD5B9}" presName="node" presStyleLbl="node1" presStyleIdx="1" presStyleCnt="5" custScaleX="106267" custScaleY="106267">
        <dgm:presLayoutVars>
          <dgm:bulletEnabled val="1"/>
        </dgm:presLayoutVars>
      </dgm:prSet>
      <dgm:spPr/>
    </dgm:pt>
    <dgm:pt modelId="{16AB3252-66D9-5F47-842B-C59A9AFC4B3A}" type="pres">
      <dgm:prSet presAssocID="{680DFD7D-F147-6E42-B12B-0929336077B1}" presName="sibTrans" presStyleLbl="sibTrans2D1" presStyleIdx="1" presStyleCnt="5"/>
      <dgm:spPr/>
    </dgm:pt>
    <dgm:pt modelId="{7C588AF6-227F-9145-8027-51E9AD2DD8BA}" type="pres">
      <dgm:prSet presAssocID="{680DFD7D-F147-6E42-B12B-0929336077B1}" presName="connectorText" presStyleLbl="sibTrans2D1" presStyleIdx="1" presStyleCnt="5"/>
      <dgm:spPr/>
    </dgm:pt>
    <dgm:pt modelId="{C703FD64-6249-D943-864D-7CB84B527EA5}" type="pres">
      <dgm:prSet presAssocID="{20F9C27F-A99E-9B43-AC42-8BC1E23328C7}" presName="node" presStyleLbl="node1" presStyleIdx="2" presStyleCnt="5" custScaleX="106267" custScaleY="106267">
        <dgm:presLayoutVars>
          <dgm:bulletEnabled val="1"/>
        </dgm:presLayoutVars>
      </dgm:prSet>
      <dgm:spPr/>
    </dgm:pt>
    <dgm:pt modelId="{953606E0-A2EF-4346-962D-1E308A8FD9F7}" type="pres">
      <dgm:prSet presAssocID="{59439CE2-9407-3146-90DD-F7AFB245A8AC}" presName="sibTrans" presStyleLbl="sibTrans2D1" presStyleIdx="2" presStyleCnt="5"/>
      <dgm:spPr/>
    </dgm:pt>
    <dgm:pt modelId="{10B0FA15-1C89-594A-A7C1-0A2B020C2AD8}" type="pres">
      <dgm:prSet presAssocID="{59439CE2-9407-3146-90DD-F7AFB245A8AC}" presName="connectorText" presStyleLbl="sibTrans2D1" presStyleIdx="2" presStyleCnt="5"/>
      <dgm:spPr/>
    </dgm:pt>
    <dgm:pt modelId="{EF4BB3F6-28F1-CC4A-B473-AA3042D087F5}" type="pres">
      <dgm:prSet presAssocID="{F9D78499-CBB0-F34C-B1A6-2DAF46E38612}" presName="node" presStyleLbl="node1" presStyleIdx="3" presStyleCnt="5" custScaleX="106267" custScaleY="106267">
        <dgm:presLayoutVars>
          <dgm:bulletEnabled val="1"/>
        </dgm:presLayoutVars>
      </dgm:prSet>
      <dgm:spPr/>
    </dgm:pt>
    <dgm:pt modelId="{10946263-EDCB-3941-AC4C-AC9D1CCA8DEC}" type="pres">
      <dgm:prSet presAssocID="{0D803086-6F28-924A-9DE2-AD90F8C6EECC}" presName="sibTrans" presStyleLbl="sibTrans2D1" presStyleIdx="3" presStyleCnt="5"/>
      <dgm:spPr/>
    </dgm:pt>
    <dgm:pt modelId="{74A1F9CA-7362-DE43-8F6B-1ACB012E85C7}" type="pres">
      <dgm:prSet presAssocID="{0D803086-6F28-924A-9DE2-AD90F8C6EECC}" presName="connectorText" presStyleLbl="sibTrans2D1" presStyleIdx="3" presStyleCnt="5"/>
      <dgm:spPr/>
    </dgm:pt>
    <dgm:pt modelId="{D9295979-752F-7848-967C-BA4AEBA38BC0}" type="pres">
      <dgm:prSet presAssocID="{25B2AC60-39B7-464B-9BEE-2CC0347DED43}" presName="node" presStyleLbl="node1" presStyleIdx="4" presStyleCnt="5" custScaleX="106267" custScaleY="106267">
        <dgm:presLayoutVars>
          <dgm:bulletEnabled val="1"/>
        </dgm:presLayoutVars>
      </dgm:prSet>
      <dgm:spPr/>
    </dgm:pt>
    <dgm:pt modelId="{509D5D44-A988-294D-BC2D-F3133A688F1E}" type="pres">
      <dgm:prSet presAssocID="{898DE745-FBDF-3F4D-8590-3B5345BF8531}" presName="sibTrans" presStyleLbl="sibTrans2D1" presStyleIdx="4" presStyleCnt="5"/>
      <dgm:spPr/>
    </dgm:pt>
    <dgm:pt modelId="{8BFE1D50-6051-B64E-8192-71581DC2AA2E}" type="pres">
      <dgm:prSet presAssocID="{898DE745-FBDF-3F4D-8590-3B5345BF8531}" presName="connectorText" presStyleLbl="sibTrans2D1" presStyleIdx="4" presStyleCnt="5"/>
      <dgm:spPr/>
    </dgm:pt>
  </dgm:ptLst>
  <dgm:cxnLst>
    <dgm:cxn modelId="{7696AA00-05A5-CE42-89C2-68BB2695ACAC}" type="presOf" srcId="{0C45DB91-DF60-DD4B-9141-2F87A40DA21D}" destId="{0AD71E5F-B215-C045-8ED8-BBF9C25184C1}" srcOrd="0" destOrd="0" presId="urn:microsoft.com/office/officeart/2005/8/layout/cycle2"/>
    <dgm:cxn modelId="{E7B05706-5486-0646-BDCF-CC9D7265AFC3}" type="presOf" srcId="{0D803086-6F28-924A-9DE2-AD90F8C6EECC}" destId="{74A1F9CA-7362-DE43-8F6B-1ACB012E85C7}" srcOrd="1" destOrd="0" presId="urn:microsoft.com/office/officeart/2005/8/layout/cycle2"/>
    <dgm:cxn modelId="{E785CA2F-2ABA-284A-90EA-EDE3A51AAE21}" srcId="{B0CEA468-196B-4745-91B8-0EE076B2CA7C}" destId="{20F9C27F-A99E-9B43-AC42-8BC1E23328C7}" srcOrd="2" destOrd="0" parTransId="{1AB369B3-C738-014B-8D8A-7484D9164422}" sibTransId="{59439CE2-9407-3146-90DD-F7AFB245A8AC}"/>
    <dgm:cxn modelId="{BA0F5B35-F292-AD4F-AD13-51C4C7B617BF}" type="presOf" srcId="{59439CE2-9407-3146-90DD-F7AFB245A8AC}" destId="{10B0FA15-1C89-594A-A7C1-0A2B020C2AD8}" srcOrd="1" destOrd="0" presId="urn:microsoft.com/office/officeart/2005/8/layout/cycle2"/>
    <dgm:cxn modelId="{E615114A-5089-814E-9230-0AC8A37941A7}" type="presOf" srcId="{0C45DB91-DF60-DD4B-9141-2F87A40DA21D}" destId="{C9F06E5B-BFBA-BF49-A4F3-7D06AF6542C5}" srcOrd="1" destOrd="0" presId="urn:microsoft.com/office/officeart/2005/8/layout/cycle2"/>
    <dgm:cxn modelId="{94757067-887B-D34E-8690-3E646BE8272A}" type="presOf" srcId="{F9D78499-CBB0-F34C-B1A6-2DAF46E38612}" destId="{EF4BB3F6-28F1-CC4A-B473-AA3042D087F5}" srcOrd="0" destOrd="0" presId="urn:microsoft.com/office/officeart/2005/8/layout/cycle2"/>
    <dgm:cxn modelId="{9E53056F-D24B-4B4E-8A07-139A1E0777B1}" type="presOf" srcId="{0D803086-6F28-924A-9DE2-AD90F8C6EECC}" destId="{10946263-EDCB-3941-AC4C-AC9D1CCA8DEC}" srcOrd="0" destOrd="0" presId="urn:microsoft.com/office/officeart/2005/8/layout/cycle2"/>
    <dgm:cxn modelId="{287D0780-B17E-384A-A5C1-CD4265609585}" type="presOf" srcId="{898DE745-FBDF-3F4D-8590-3B5345BF8531}" destId="{8BFE1D50-6051-B64E-8192-71581DC2AA2E}" srcOrd="1" destOrd="0" presId="urn:microsoft.com/office/officeart/2005/8/layout/cycle2"/>
    <dgm:cxn modelId="{FE0D1B87-D574-7E44-B9C0-CA4267DA6C52}" type="presOf" srcId="{262A983F-7765-2640-80E7-62F069CE209F}" destId="{5D888447-23AB-7E4F-BAB5-28A82417FE09}" srcOrd="0" destOrd="0" presId="urn:microsoft.com/office/officeart/2005/8/layout/cycle2"/>
    <dgm:cxn modelId="{0DBEF691-8C07-7A4A-B710-57984546E791}" srcId="{B0CEA468-196B-4745-91B8-0EE076B2CA7C}" destId="{F9D78499-CBB0-F34C-B1A6-2DAF46E38612}" srcOrd="3" destOrd="0" parTransId="{BF778D8A-534B-F349-B70D-335671CAB29A}" sibTransId="{0D803086-6F28-924A-9DE2-AD90F8C6EECC}"/>
    <dgm:cxn modelId="{02A4AF92-913F-2548-9B9D-FE6A04F24A57}" type="presOf" srcId="{680DFD7D-F147-6E42-B12B-0929336077B1}" destId="{16AB3252-66D9-5F47-842B-C59A9AFC4B3A}" srcOrd="0" destOrd="0" presId="urn:microsoft.com/office/officeart/2005/8/layout/cycle2"/>
    <dgm:cxn modelId="{90331296-6B39-5741-A3E2-E134001116FA}" type="presOf" srcId="{680DFD7D-F147-6E42-B12B-0929336077B1}" destId="{7C588AF6-227F-9145-8027-51E9AD2DD8BA}" srcOrd="1" destOrd="0" presId="urn:microsoft.com/office/officeart/2005/8/layout/cycle2"/>
    <dgm:cxn modelId="{4AB1059F-FB06-F64C-BD6C-B3AC39AE365F}" srcId="{B0CEA468-196B-4745-91B8-0EE076B2CA7C}" destId="{25B2AC60-39B7-464B-9BEE-2CC0347DED43}" srcOrd="4" destOrd="0" parTransId="{04C0B6C7-C2BE-6643-89D5-A69B4039D248}" sibTransId="{898DE745-FBDF-3F4D-8590-3B5345BF8531}"/>
    <dgm:cxn modelId="{C98B90A4-9BBC-8843-A335-ECDA66B1085C}" type="presOf" srcId="{59439CE2-9407-3146-90DD-F7AFB245A8AC}" destId="{953606E0-A2EF-4346-962D-1E308A8FD9F7}" srcOrd="0" destOrd="0" presId="urn:microsoft.com/office/officeart/2005/8/layout/cycle2"/>
    <dgm:cxn modelId="{F4B435B5-159D-DB4B-907B-A5E2408168A2}" srcId="{B0CEA468-196B-4745-91B8-0EE076B2CA7C}" destId="{ABE3BCFC-D2CB-4149-A8E9-1968195DD5B9}" srcOrd="1" destOrd="0" parTransId="{343CC1F5-1AB3-A840-806A-DB36411FCB37}" sibTransId="{680DFD7D-F147-6E42-B12B-0929336077B1}"/>
    <dgm:cxn modelId="{F90462BE-0B14-2842-9476-9BD75C6CEAEC}" type="presOf" srcId="{B0CEA468-196B-4745-91B8-0EE076B2CA7C}" destId="{BB6B88BC-620C-2D49-9C23-D5C79BE20F9A}" srcOrd="0" destOrd="0" presId="urn:microsoft.com/office/officeart/2005/8/layout/cycle2"/>
    <dgm:cxn modelId="{A8C4D7D5-C5EF-FC42-ADB4-6D96B9D86FE9}" type="presOf" srcId="{25B2AC60-39B7-464B-9BEE-2CC0347DED43}" destId="{D9295979-752F-7848-967C-BA4AEBA38BC0}" srcOrd="0" destOrd="0" presId="urn:microsoft.com/office/officeart/2005/8/layout/cycle2"/>
    <dgm:cxn modelId="{981F5EE3-8707-064B-9B41-9EC92280D3E5}" type="presOf" srcId="{898DE745-FBDF-3F4D-8590-3B5345BF8531}" destId="{509D5D44-A988-294D-BC2D-F3133A688F1E}" srcOrd="0" destOrd="0" presId="urn:microsoft.com/office/officeart/2005/8/layout/cycle2"/>
    <dgm:cxn modelId="{D67378EB-1D7C-D249-9891-DB4344A33B1F}" type="presOf" srcId="{ABE3BCFC-D2CB-4149-A8E9-1968195DD5B9}" destId="{70B38BD4-115B-3748-921E-73F3E711740A}" srcOrd="0" destOrd="0" presId="urn:microsoft.com/office/officeart/2005/8/layout/cycle2"/>
    <dgm:cxn modelId="{FD6A1EEE-F60B-AA4E-87BF-8CC3134FF28A}" srcId="{B0CEA468-196B-4745-91B8-0EE076B2CA7C}" destId="{262A983F-7765-2640-80E7-62F069CE209F}" srcOrd="0" destOrd="0" parTransId="{A89DF6BB-F6AA-C045-AA11-43AE461DD30B}" sibTransId="{0C45DB91-DF60-DD4B-9141-2F87A40DA21D}"/>
    <dgm:cxn modelId="{EBF393FE-EB4F-E84C-9AA8-23F7D9D27321}" type="presOf" srcId="{20F9C27F-A99E-9B43-AC42-8BC1E23328C7}" destId="{C703FD64-6249-D943-864D-7CB84B527EA5}" srcOrd="0" destOrd="0" presId="urn:microsoft.com/office/officeart/2005/8/layout/cycle2"/>
    <dgm:cxn modelId="{40E600FC-F523-C840-92BE-59D9991A20C0}" type="presParOf" srcId="{BB6B88BC-620C-2D49-9C23-D5C79BE20F9A}" destId="{5D888447-23AB-7E4F-BAB5-28A82417FE09}" srcOrd="0" destOrd="0" presId="urn:microsoft.com/office/officeart/2005/8/layout/cycle2"/>
    <dgm:cxn modelId="{B8A5F5DE-3A18-9840-A3C0-1360C3A971D4}" type="presParOf" srcId="{BB6B88BC-620C-2D49-9C23-D5C79BE20F9A}" destId="{0AD71E5F-B215-C045-8ED8-BBF9C25184C1}" srcOrd="1" destOrd="0" presId="urn:microsoft.com/office/officeart/2005/8/layout/cycle2"/>
    <dgm:cxn modelId="{7EA3D0F4-83DD-AA49-865A-A03ADCF50449}" type="presParOf" srcId="{0AD71E5F-B215-C045-8ED8-BBF9C25184C1}" destId="{C9F06E5B-BFBA-BF49-A4F3-7D06AF6542C5}" srcOrd="0" destOrd="0" presId="urn:microsoft.com/office/officeart/2005/8/layout/cycle2"/>
    <dgm:cxn modelId="{134362C8-E6E7-8542-BC14-8FD72B8D6794}" type="presParOf" srcId="{BB6B88BC-620C-2D49-9C23-D5C79BE20F9A}" destId="{70B38BD4-115B-3748-921E-73F3E711740A}" srcOrd="2" destOrd="0" presId="urn:microsoft.com/office/officeart/2005/8/layout/cycle2"/>
    <dgm:cxn modelId="{78BCCF18-08A2-5A4A-A077-8D6B099FE395}" type="presParOf" srcId="{BB6B88BC-620C-2D49-9C23-D5C79BE20F9A}" destId="{16AB3252-66D9-5F47-842B-C59A9AFC4B3A}" srcOrd="3" destOrd="0" presId="urn:microsoft.com/office/officeart/2005/8/layout/cycle2"/>
    <dgm:cxn modelId="{0A90A363-1ADF-6948-A172-C99393FED6B4}" type="presParOf" srcId="{16AB3252-66D9-5F47-842B-C59A9AFC4B3A}" destId="{7C588AF6-227F-9145-8027-51E9AD2DD8BA}" srcOrd="0" destOrd="0" presId="urn:microsoft.com/office/officeart/2005/8/layout/cycle2"/>
    <dgm:cxn modelId="{5B6D7C0B-F474-0648-BBE3-EA709ED39AC2}" type="presParOf" srcId="{BB6B88BC-620C-2D49-9C23-D5C79BE20F9A}" destId="{C703FD64-6249-D943-864D-7CB84B527EA5}" srcOrd="4" destOrd="0" presId="urn:microsoft.com/office/officeart/2005/8/layout/cycle2"/>
    <dgm:cxn modelId="{F7CEC04D-86CF-EE4F-890B-E5B00FFEF1E1}" type="presParOf" srcId="{BB6B88BC-620C-2D49-9C23-D5C79BE20F9A}" destId="{953606E0-A2EF-4346-962D-1E308A8FD9F7}" srcOrd="5" destOrd="0" presId="urn:microsoft.com/office/officeart/2005/8/layout/cycle2"/>
    <dgm:cxn modelId="{D0A65651-86E6-ED49-881B-1C2F2358724A}" type="presParOf" srcId="{953606E0-A2EF-4346-962D-1E308A8FD9F7}" destId="{10B0FA15-1C89-594A-A7C1-0A2B020C2AD8}" srcOrd="0" destOrd="0" presId="urn:microsoft.com/office/officeart/2005/8/layout/cycle2"/>
    <dgm:cxn modelId="{8508F5A8-34E3-5443-96DB-3C540BB94FE0}" type="presParOf" srcId="{BB6B88BC-620C-2D49-9C23-D5C79BE20F9A}" destId="{EF4BB3F6-28F1-CC4A-B473-AA3042D087F5}" srcOrd="6" destOrd="0" presId="urn:microsoft.com/office/officeart/2005/8/layout/cycle2"/>
    <dgm:cxn modelId="{C2D35578-330C-3544-9947-62C00B93C007}" type="presParOf" srcId="{BB6B88BC-620C-2D49-9C23-D5C79BE20F9A}" destId="{10946263-EDCB-3941-AC4C-AC9D1CCA8DEC}" srcOrd="7" destOrd="0" presId="urn:microsoft.com/office/officeart/2005/8/layout/cycle2"/>
    <dgm:cxn modelId="{2B683238-C74C-4043-8615-2BCD0FF2A83E}" type="presParOf" srcId="{10946263-EDCB-3941-AC4C-AC9D1CCA8DEC}" destId="{74A1F9CA-7362-DE43-8F6B-1ACB012E85C7}" srcOrd="0" destOrd="0" presId="urn:microsoft.com/office/officeart/2005/8/layout/cycle2"/>
    <dgm:cxn modelId="{8E96CDF1-4AA2-CC4B-9291-8295852873B4}" type="presParOf" srcId="{BB6B88BC-620C-2D49-9C23-D5C79BE20F9A}" destId="{D9295979-752F-7848-967C-BA4AEBA38BC0}" srcOrd="8" destOrd="0" presId="urn:microsoft.com/office/officeart/2005/8/layout/cycle2"/>
    <dgm:cxn modelId="{05B51E77-A80D-AC46-8CD0-5D5A4F1FAB5A}" type="presParOf" srcId="{BB6B88BC-620C-2D49-9C23-D5C79BE20F9A}" destId="{509D5D44-A988-294D-BC2D-F3133A688F1E}" srcOrd="9" destOrd="0" presId="urn:microsoft.com/office/officeart/2005/8/layout/cycle2"/>
    <dgm:cxn modelId="{7898E8A9-57A1-AA43-A8F7-B189F076F8ED}" type="presParOf" srcId="{509D5D44-A988-294D-BC2D-F3133A688F1E}" destId="{8BFE1D50-6051-B64E-8192-71581DC2AA2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8A75A-A88D-D741-B8CF-FF0F397E6019}">
      <dsp:nvSpPr>
        <dsp:cNvPr id="0" name=""/>
        <dsp:cNvSpPr/>
      </dsp:nvSpPr>
      <dsp:spPr>
        <a:xfrm>
          <a:off x="4964430" y="2057400"/>
          <a:ext cx="2263140" cy="2263140"/>
        </a:xfrm>
        <a:prstGeom prst="ellipse">
          <a:avLst/>
        </a:prstGeom>
        <a:solidFill>
          <a:schemeClr val="accent4">
            <a:alpha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FF"/>
              </a:solidFill>
              <a:latin typeface="Noto Sans" panose="020B0502040504020204" pitchFamily="34" charset="0"/>
              <a:ea typeface="+mn-ea"/>
              <a:cs typeface="+mn-cs"/>
            </a:rPr>
            <a:t>COMPANY CULTURE</a:t>
          </a:r>
        </a:p>
      </dsp:txBody>
      <dsp:txXfrm>
        <a:off x="5295859" y="2388829"/>
        <a:ext cx="1600282" cy="1600282"/>
      </dsp:txXfrm>
    </dsp:sp>
    <dsp:sp modelId="{09444C9C-AC94-844A-8EE7-D7E6FB703FFB}">
      <dsp:nvSpPr>
        <dsp:cNvPr id="0" name=""/>
        <dsp:cNvSpPr/>
      </dsp:nvSpPr>
      <dsp:spPr>
        <a:xfrm rot="16204530">
          <a:off x="5936159" y="1895857"/>
          <a:ext cx="323088" cy="0"/>
        </a:xfrm>
        <a:custGeom>
          <a:avLst/>
          <a:gdLst/>
          <a:ahLst/>
          <a:cxnLst/>
          <a:rect l="0" t="0" r="0" b="0"/>
          <a:pathLst>
            <a:path>
              <a:moveTo>
                <a:pt x="0" y="0"/>
              </a:moveTo>
              <a:lnTo>
                <a:pt x="367154" y="0"/>
              </a:lnTo>
            </a:path>
          </a:pathLst>
        </a:custGeom>
        <a:noFill/>
        <a:ln w="38100" cap="flat" cmpd="sng" algn="ctr">
          <a:solidFill>
            <a:srgbClr val="AAAAAA"/>
          </a:solidFill>
          <a:prstDash val="solid"/>
          <a:miter lim="800000"/>
        </a:ln>
        <a:effectLst/>
      </dsp:spPr>
      <dsp:style>
        <a:lnRef idx="2">
          <a:scrgbClr r="0" g="0" b="0"/>
        </a:lnRef>
        <a:fillRef idx="0">
          <a:scrgbClr r="0" g="0" b="0"/>
        </a:fillRef>
        <a:effectRef idx="0">
          <a:scrgbClr r="0" g="0" b="0"/>
        </a:effectRef>
        <a:fontRef idx="minor"/>
      </dsp:style>
    </dsp:sp>
    <dsp:sp modelId="{1A6A6043-FEC9-6843-BE16-AA28C0197E3C}">
      <dsp:nvSpPr>
        <dsp:cNvPr id="0" name=""/>
        <dsp:cNvSpPr/>
      </dsp:nvSpPr>
      <dsp:spPr>
        <a:xfrm>
          <a:off x="4981343" y="617003"/>
          <a:ext cx="2234618" cy="1117309"/>
        </a:xfrm>
        <a:prstGeom prst="roundRect">
          <a:avLst/>
        </a:prstGeom>
        <a:solidFill>
          <a:srgbClr val="AAAAAA"/>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PURPOSE &amp; </a:t>
          </a:r>
          <a:br>
            <a:rPr lang="en-US" sz="1400" b="1" kern="1200" dirty="0">
              <a:solidFill>
                <a:srgbClr val="FFFFFF"/>
              </a:solidFill>
              <a:latin typeface="Noto Sans" panose="020B0502040504020204" pitchFamily="34" charset="0"/>
              <a:ea typeface="+mn-ea"/>
              <a:cs typeface="+mn-cs"/>
            </a:rPr>
          </a:br>
          <a:r>
            <a:rPr lang="en-US" sz="1400" b="1" kern="1200" dirty="0">
              <a:solidFill>
                <a:srgbClr val="FFFFFF"/>
              </a:solidFill>
              <a:latin typeface="Noto Sans" panose="020B0502040504020204" pitchFamily="34" charset="0"/>
              <a:ea typeface="+mn-ea"/>
              <a:cs typeface="+mn-cs"/>
            </a:rPr>
            <a:t>MISSION</a:t>
          </a:r>
        </a:p>
      </dsp:txBody>
      <dsp:txXfrm>
        <a:off x="5035886" y="671546"/>
        <a:ext cx="2125532" cy="1008223"/>
      </dsp:txXfrm>
    </dsp:sp>
    <dsp:sp modelId="{5C878020-4DE8-8D49-B3E3-FC64C7062A6E}">
      <dsp:nvSpPr>
        <dsp:cNvPr id="0" name=""/>
        <dsp:cNvSpPr/>
      </dsp:nvSpPr>
      <dsp:spPr>
        <a:xfrm rot="21561911">
          <a:off x="7227559" y="3174464"/>
          <a:ext cx="355277" cy="0"/>
        </a:xfrm>
        <a:custGeom>
          <a:avLst/>
          <a:gdLst/>
          <a:ahLst/>
          <a:cxnLst/>
          <a:rect l="0" t="0" r="0" b="0"/>
          <a:pathLst>
            <a:path>
              <a:moveTo>
                <a:pt x="0" y="0"/>
              </a:moveTo>
              <a:lnTo>
                <a:pt x="423462" y="0"/>
              </a:lnTo>
            </a:path>
          </a:pathLst>
        </a:custGeom>
        <a:noFill/>
        <a:ln w="38100" cap="flat" cmpd="sng" algn="ctr">
          <a:solidFill>
            <a:srgbClr val="AAAAAA"/>
          </a:solidFill>
          <a:prstDash val="solid"/>
          <a:miter lim="800000"/>
        </a:ln>
        <a:effectLst/>
      </dsp:spPr>
      <dsp:style>
        <a:lnRef idx="2">
          <a:scrgbClr r="0" g="0" b="0"/>
        </a:lnRef>
        <a:fillRef idx="0">
          <a:scrgbClr r="0" g="0" b="0"/>
        </a:fillRef>
        <a:effectRef idx="0">
          <a:scrgbClr r="0" g="0" b="0"/>
        </a:effectRef>
        <a:fontRef idx="minor"/>
      </dsp:style>
    </dsp:sp>
    <dsp:sp modelId="{8706F56D-88B4-234A-9D9B-DF973901507B}">
      <dsp:nvSpPr>
        <dsp:cNvPr id="0" name=""/>
        <dsp:cNvSpPr/>
      </dsp:nvSpPr>
      <dsp:spPr>
        <a:xfrm>
          <a:off x="7582825" y="2601462"/>
          <a:ext cx="2234618" cy="1117309"/>
        </a:xfrm>
        <a:prstGeom prst="roundRect">
          <a:avLst/>
        </a:prstGeom>
        <a:solidFill>
          <a:srgbClr val="AAAAAA"/>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INDIVIDUAL VALUES</a:t>
          </a:r>
        </a:p>
      </dsp:txBody>
      <dsp:txXfrm>
        <a:off x="7637368" y="2656005"/>
        <a:ext cx="2125532" cy="1008223"/>
      </dsp:txXfrm>
    </dsp:sp>
    <dsp:sp modelId="{CCF1961A-6FB1-9D47-A388-BA1BF79B5231}">
      <dsp:nvSpPr>
        <dsp:cNvPr id="0" name=""/>
        <dsp:cNvSpPr/>
      </dsp:nvSpPr>
      <dsp:spPr>
        <a:xfrm rot="2986057">
          <a:off x="6976685" y="4485818"/>
          <a:ext cx="432986" cy="0"/>
        </a:xfrm>
        <a:custGeom>
          <a:avLst/>
          <a:gdLst/>
          <a:ahLst/>
          <a:cxnLst/>
          <a:rect l="0" t="0" r="0" b="0"/>
          <a:pathLst>
            <a:path>
              <a:moveTo>
                <a:pt x="0" y="0"/>
              </a:moveTo>
              <a:lnTo>
                <a:pt x="598716" y="0"/>
              </a:lnTo>
            </a:path>
          </a:pathLst>
        </a:custGeom>
        <a:noFill/>
        <a:ln w="38100" cap="flat" cmpd="sng" algn="ctr">
          <a:noFill/>
          <a:prstDash val="solid"/>
          <a:miter lim="800000"/>
        </a:ln>
        <a:effectLst/>
      </dsp:spPr>
      <dsp:style>
        <a:lnRef idx="2">
          <a:scrgbClr r="0" g="0" b="0"/>
        </a:lnRef>
        <a:fillRef idx="0">
          <a:scrgbClr r="0" g="0" b="0"/>
        </a:fillRef>
        <a:effectRef idx="0">
          <a:scrgbClr r="0" g="0" b="0"/>
        </a:effectRef>
        <a:fontRef idx="minor"/>
      </dsp:style>
    </dsp:sp>
    <dsp:sp modelId="{CC507DCC-6735-A349-9C79-B7B899C051AA}">
      <dsp:nvSpPr>
        <dsp:cNvPr id="0" name=""/>
        <dsp:cNvSpPr/>
      </dsp:nvSpPr>
      <dsp:spPr>
        <a:xfrm>
          <a:off x="6688341" y="4651096"/>
          <a:ext cx="2234618" cy="1117309"/>
        </a:xfrm>
        <a:prstGeom prst="roundRect">
          <a:avLst/>
        </a:prstGeom>
        <a:solidFill>
          <a:srgbClr val="AAAAAA"/>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COLLECTIVE VALUES</a:t>
          </a:r>
        </a:p>
      </dsp:txBody>
      <dsp:txXfrm>
        <a:off x="6742884" y="4705639"/>
        <a:ext cx="2125532" cy="1008223"/>
      </dsp:txXfrm>
    </dsp:sp>
    <dsp:sp modelId="{293E7384-ECA5-8F44-9747-FD42EF6D3D18}">
      <dsp:nvSpPr>
        <dsp:cNvPr id="0" name=""/>
        <dsp:cNvSpPr/>
      </dsp:nvSpPr>
      <dsp:spPr>
        <a:xfrm rot="7768230">
          <a:off x="4828427" y="4478999"/>
          <a:ext cx="410539" cy="0"/>
        </a:xfrm>
        <a:custGeom>
          <a:avLst/>
          <a:gdLst/>
          <a:ahLst/>
          <a:cxnLst/>
          <a:rect l="0" t="0" r="0" b="0"/>
          <a:pathLst>
            <a:path>
              <a:moveTo>
                <a:pt x="0" y="0"/>
              </a:moveTo>
              <a:lnTo>
                <a:pt x="580914" y="0"/>
              </a:lnTo>
            </a:path>
          </a:pathLst>
        </a:custGeom>
        <a:noFill/>
        <a:ln w="38100" cap="flat" cmpd="sng" algn="ctr">
          <a:noFill/>
          <a:prstDash val="solid"/>
          <a:miter lim="800000"/>
        </a:ln>
        <a:effectLst/>
      </dsp:spPr>
      <dsp:style>
        <a:lnRef idx="2">
          <a:scrgbClr r="0" g="0" b="0"/>
        </a:lnRef>
        <a:fillRef idx="0">
          <a:scrgbClr r="0" g="0" b="0"/>
        </a:fillRef>
        <a:effectRef idx="0">
          <a:scrgbClr r="0" g="0" b="0"/>
        </a:effectRef>
        <a:fontRef idx="minor"/>
      </dsp:style>
    </dsp:sp>
    <dsp:sp modelId="{A7481D0E-6C30-514B-8AA7-BB7DC987326F}">
      <dsp:nvSpPr>
        <dsp:cNvPr id="0" name=""/>
        <dsp:cNvSpPr/>
      </dsp:nvSpPr>
      <dsp:spPr>
        <a:xfrm>
          <a:off x="3325866" y="4637457"/>
          <a:ext cx="2234618" cy="1117309"/>
        </a:xfrm>
        <a:prstGeom prst="roundRect">
          <a:avLst/>
        </a:prstGeom>
        <a:solidFill>
          <a:srgbClr val="AAAAAA"/>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FORMAL PROCESSES</a:t>
          </a:r>
        </a:p>
      </dsp:txBody>
      <dsp:txXfrm>
        <a:off x="3380409" y="4692000"/>
        <a:ext cx="2125532" cy="1008223"/>
      </dsp:txXfrm>
    </dsp:sp>
    <dsp:sp modelId="{25E229E6-3E3D-8D49-B7BB-D0C6996922CE}">
      <dsp:nvSpPr>
        <dsp:cNvPr id="0" name=""/>
        <dsp:cNvSpPr/>
      </dsp:nvSpPr>
      <dsp:spPr>
        <a:xfrm rot="10838162">
          <a:off x="4614488" y="3174466"/>
          <a:ext cx="349952" cy="0"/>
        </a:xfrm>
        <a:custGeom>
          <a:avLst/>
          <a:gdLst/>
          <a:ahLst/>
          <a:cxnLst/>
          <a:rect l="0" t="0" r="0" b="0"/>
          <a:pathLst>
            <a:path>
              <a:moveTo>
                <a:pt x="0" y="0"/>
              </a:moveTo>
              <a:lnTo>
                <a:pt x="457065" y="0"/>
              </a:lnTo>
            </a:path>
          </a:pathLst>
        </a:custGeom>
        <a:noFill/>
        <a:ln w="38100" cap="flat" cmpd="sng" algn="ctr">
          <a:solidFill>
            <a:srgbClr val="AAAAAA"/>
          </a:solidFill>
          <a:prstDash val="solid"/>
          <a:miter lim="800000"/>
        </a:ln>
        <a:effectLst/>
      </dsp:spPr>
      <dsp:style>
        <a:lnRef idx="2">
          <a:scrgbClr r="0" g="0" b="0"/>
        </a:lnRef>
        <a:fillRef idx="0">
          <a:scrgbClr r="0" g="0" b="0"/>
        </a:fillRef>
        <a:effectRef idx="0">
          <a:scrgbClr r="0" g="0" b="0"/>
        </a:effectRef>
        <a:fontRef idx="minor"/>
      </dsp:style>
    </dsp:sp>
    <dsp:sp modelId="{3CCB0BE0-ED78-4645-A1B7-D277016220CF}">
      <dsp:nvSpPr>
        <dsp:cNvPr id="0" name=""/>
        <dsp:cNvSpPr/>
      </dsp:nvSpPr>
      <dsp:spPr>
        <a:xfrm>
          <a:off x="2379880" y="2601466"/>
          <a:ext cx="2234618" cy="1117309"/>
        </a:xfrm>
        <a:prstGeom prst="roundRect">
          <a:avLst/>
        </a:prstGeom>
        <a:solidFill>
          <a:srgbClr val="AAAAAA"/>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INFORMAL WAYS OF WORKING</a:t>
          </a:r>
        </a:p>
      </dsp:txBody>
      <dsp:txXfrm>
        <a:off x="2434423" y="2656009"/>
        <a:ext cx="2125532" cy="1008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32726-B542-6449-9FAA-D7EED3559052}">
      <dsp:nvSpPr>
        <dsp:cNvPr id="0" name=""/>
        <dsp:cNvSpPr/>
      </dsp:nvSpPr>
      <dsp:spPr>
        <a:xfrm>
          <a:off x="3201512" y="944"/>
          <a:ext cx="1566471" cy="1566471"/>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Noto Sans" panose="020B0502040504020204" pitchFamily="34" charset="0"/>
              <a:ea typeface="+mn-ea"/>
              <a:cs typeface="+mn-cs"/>
            </a:rPr>
            <a:t>SUPPORT</a:t>
          </a:r>
          <a:endParaRPr lang="en-US" sz="1600" b="1" kern="1200" dirty="0">
            <a:solidFill>
              <a:srgbClr val="FFFFFF"/>
            </a:solidFill>
            <a:latin typeface="Noto Sans" panose="020B0502040504020204" pitchFamily="34" charset="0"/>
            <a:ea typeface="+mn-ea"/>
            <a:cs typeface="+mn-cs"/>
          </a:endParaRPr>
        </a:p>
      </dsp:txBody>
      <dsp:txXfrm>
        <a:off x="3430916" y="230348"/>
        <a:ext cx="1107663" cy="1107663"/>
      </dsp:txXfrm>
    </dsp:sp>
    <dsp:sp modelId="{0C76859E-88CD-C04B-8F41-FB8967AB4A31}">
      <dsp:nvSpPr>
        <dsp:cNvPr id="0" name=""/>
        <dsp:cNvSpPr/>
      </dsp:nvSpPr>
      <dsp:spPr>
        <a:xfrm rot="2700000">
          <a:off x="4597513" y="1332962"/>
          <a:ext cx="400719" cy="528684"/>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615118" y="1396196"/>
        <a:ext cx="280503" cy="317210"/>
      </dsp:txXfrm>
    </dsp:sp>
    <dsp:sp modelId="{6B4D9722-DE57-784B-8176-D5BE5FCB961D}">
      <dsp:nvSpPr>
        <dsp:cNvPr id="0" name=""/>
        <dsp:cNvSpPr/>
      </dsp:nvSpPr>
      <dsp:spPr>
        <a:xfrm>
          <a:off x="4834769" y="1634200"/>
          <a:ext cx="1628143" cy="1628143"/>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Noto Sans" panose="020B0502040504020204" pitchFamily="34" charset="0"/>
              <a:ea typeface="+mn-ea"/>
              <a:cs typeface="+mn-cs"/>
            </a:rPr>
            <a:t>EFFORT</a:t>
          </a:r>
        </a:p>
      </dsp:txBody>
      <dsp:txXfrm>
        <a:off x="5073205" y="1872636"/>
        <a:ext cx="1151271" cy="1151271"/>
      </dsp:txXfrm>
    </dsp:sp>
    <dsp:sp modelId="{CA3FBE33-4AFF-B24F-8E94-5403662E826D}">
      <dsp:nvSpPr>
        <dsp:cNvPr id="0" name=""/>
        <dsp:cNvSpPr/>
      </dsp:nvSpPr>
      <dsp:spPr>
        <a:xfrm rot="8100000">
          <a:off x="4613552" y="3018858"/>
          <a:ext cx="400719" cy="528684"/>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716163" y="3082092"/>
        <a:ext cx="280503" cy="317210"/>
      </dsp:txXfrm>
    </dsp:sp>
    <dsp:sp modelId="{74BF3BEF-F948-4744-9CBE-AE340D17413E}">
      <dsp:nvSpPr>
        <dsp:cNvPr id="0" name=""/>
        <dsp:cNvSpPr/>
      </dsp:nvSpPr>
      <dsp:spPr>
        <a:xfrm>
          <a:off x="3201512" y="3329128"/>
          <a:ext cx="1566471" cy="1566471"/>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Noto Sans" panose="020B0502040504020204" pitchFamily="34" charset="0"/>
              <a:ea typeface="+mn-ea"/>
              <a:cs typeface="+mn-cs"/>
            </a:rPr>
            <a:t>LEARNING</a:t>
          </a:r>
        </a:p>
      </dsp:txBody>
      <dsp:txXfrm>
        <a:off x="3430916" y="3558532"/>
        <a:ext cx="1107663" cy="1107663"/>
      </dsp:txXfrm>
    </dsp:sp>
    <dsp:sp modelId="{50A7819E-7ECF-BF4C-B89E-465C53824FF6}">
      <dsp:nvSpPr>
        <dsp:cNvPr id="0" name=""/>
        <dsp:cNvSpPr/>
      </dsp:nvSpPr>
      <dsp:spPr>
        <a:xfrm rot="13500000">
          <a:off x="2952517" y="3024322"/>
          <a:ext cx="417062" cy="528684"/>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3059313" y="3174295"/>
        <a:ext cx="291943" cy="317210"/>
      </dsp:txXfrm>
    </dsp:sp>
    <dsp:sp modelId="{A2A04629-224D-2E44-A8B5-E609CABC158C}">
      <dsp:nvSpPr>
        <dsp:cNvPr id="0" name=""/>
        <dsp:cNvSpPr/>
      </dsp:nvSpPr>
      <dsp:spPr>
        <a:xfrm>
          <a:off x="1537420" y="1665036"/>
          <a:ext cx="1566471" cy="1566471"/>
        </a:xfrm>
        <a:prstGeom prst="ellipse">
          <a:avLst/>
        </a:prstGeom>
        <a:solidFill>
          <a:srgbClr val="1CB5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Noto Sans" panose="020B0502040504020204" pitchFamily="34" charset="0"/>
              <a:ea typeface="+mn-ea"/>
              <a:cs typeface="+mn-cs"/>
            </a:rPr>
            <a:t>RESULTS</a:t>
          </a:r>
        </a:p>
      </dsp:txBody>
      <dsp:txXfrm>
        <a:off x="1766824" y="1894440"/>
        <a:ext cx="1107663" cy="1107663"/>
      </dsp:txXfrm>
    </dsp:sp>
    <dsp:sp modelId="{FB80F580-E9A8-384B-A2F8-225E1AE66E16}">
      <dsp:nvSpPr>
        <dsp:cNvPr id="0" name=""/>
        <dsp:cNvSpPr/>
      </dsp:nvSpPr>
      <dsp:spPr>
        <a:xfrm rot="18900000">
          <a:off x="2935824" y="1360230"/>
          <a:ext cx="417062" cy="528684"/>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954147" y="1510203"/>
        <a:ext cx="291943" cy="317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6C2D2-C0CE-CC4E-B5F6-10F3890FE0A0}">
      <dsp:nvSpPr>
        <dsp:cNvPr id="0" name=""/>
        <dsp:cNvSpPr/>
      </dsp:nvSpPr>
      <dsp:spPr>
        <a:xfrm>
          <a:off x="937467" y="3274153"/>
          <a:ext cx="1242493" cy="835718"/>
        </a:xfrm>
        <a:prstGeom prst="rightArrow">
          <a:avLst>
            <a:gd name="adj1" fmla="val 70000"/>
            <a:gd name="adj2" fmla="val 50000"/>
          </a:avLst>
        </a:prstGeom>
        <a:solidFill>
          <a:schemeClr val="accent5">
            <a:lumMod val="20000"/>
            <a:lumOff val="80000"/>
            <a:alpha val="90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AEEC940B-7359-A046-B11A-C930A9DC68AB}">
      <dsp:nvSpPr>
        <dsp:cNvPr id="0" name=""/>
        <dsp:cNvSpPr/>
      </dsp:nvSpPr>
      <dsp:spPr>
        <a:xfrm>
          <a:off x="3991" y="2823332"/>
          <a:ext cx="1737360" cy="1737360"/>
        </a:xfrm>
        <a:prstGeom prst="ellipse">
          <a:avLst/>
        </a:prstGeom>
        <a:solidFill>
          <a:schemeClr val="accent5">
            <a:alpha val="89804"/>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1. </a:t>
          </a:r>
          <a:br>
            <a:rPr lang="en-US" sz="1400" b="1" kern="1200" dirty="0">
              <a:solidFill>
                <a:srgbClr val="FFFFFF"/>
              </a:solidFill>
              <a:latin typeface="Noto Sans" panose="020B0502040504020204" pitchFamily="34" charset="0"/>
              <a:ea typeface="+mn-ea"/>
              <a:cs typeface="+mn-cs"/>
            </a:rPr>
          </a:br>
          <a:r>
            <a:rPr lang="en-US" sz="1400" b="1" kern="1200" dirty="0">
              <a:solidFill>
                <a:srgbClr val="FFFFFF"/>
              </a:solidFill>
              <a:latin typeface="Noto Sans" panose="020B0502040504020204" pitchFamily="34" charset="0"/>
              <a:ea typeface="+mn-ea"/>
              <a:cs typeface="+mn-cs"/>
            </a:rPr>
            <a:t>WHY INNOVATE</a:t>
          </a:r>
        </a:p>
      </dsp:txBody>
      <dsp:txXfrm>
        <a:off x="258421" y="3077762"/>
        <a:ext cx="1228500" cy="1228500"/>
      </dsp:txXfrm>
    </dsp:sp>
    <dsp:sp modelId="{E321AD57-BE9B-7846-8B9D-7B69D860A1AB}">
      <dsp:nvSpPr>
        <dsp:cNvPr id="0" name=""/>
        <dsp:cNvSpPr/>
      </dsp:nvSpPr>
      <dsp:spPr>
        <a:xfrm>
          <a:off x="3139256" y="3272915"/>
          <a:ext cx="1242493" cy="838194"/>
        </a:xfrm>
        <a:prstGeom prst="rightArrow">
          <a:avLst>
            <a:gd name="adj1" fmla="val 70000"/>
            <a:gd name="adj2" fmla="val 50000"/>
          </a:avLst>
        </a:prstGeom>
        <a:solidFill>
          <a:schemeClr val="accent2">
            <a:lumMod val="20000"/>
            <a:lumOff val="80000"/>
            <a:alpha val="90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0BB81BEA-249E-CB48-A0ED-A9F8899779BF}">
      <dsp:nvSpPr>
        <dsp:cNvPr id="0" name=""/>
        <dsp:cNvSpPr/>
      </dsp:nvSpPr>
      <dsp:spPr>
        <a:xfrm>
          <a:off x="2192821" y="2823332"/>
          <a:ext cx="1737360" cy="1737360"/>
        </a:xfrm>
        <a:prstGeom prst="ellipse">
          <a:avLst/>
        </a:prstGeom>
        <a:solidFill>
          <a:schemeClr val="accent2">
            <a:alpha val="89804"/>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2. </a:t>
          </a:r>
          <a:br>
            <a:rPr lang="en-US" sz="1400" b="1" kern="1200" dirty="0">
              <a:solidFill>
                <a:srgbClr val="FFFFFF"/>
              </a:solidFill>
              <a:latin typeface="Noto Sans" panose="020B0502040504020204" pitchFamily="34" charset="0"/>
              <a:ea typeface="+mn-ea"/>
              <a:cs typeface="+mn-cs"/>
            </a:rPr>
          </a:br>
          <a:r>
            <a:rPr lang="en-US" sz="1400" b="1" kern="1200" dirty="0">
              <a:solidFill>
                <a:srgbClr val="FFFFFF"/>
              </a:solidFill>
              <a:latin typeface="Noto Sans" panose="020B0502040504020204" pitchFamily="34" charset="0"/>
              <a:ea typeface="+mn-ea"/>
              <a:cs typeface="+mn-cs"/>
            </a:rPr>
            <a:t>CHOOSE PRACTICES &amp; ACTIONS</a:t>
          </a:r>
        </a:p>
      </dsp:txBody>
      <dsp:txXfrm>
        <a:off x="2447251" y="3077762"/>
        <a:ext cx="1228500" cy="1228500"/>
      </dsp:txXfrm>
    </dsp:sp>
    <dsp:sp modelId="{E920B883-2352-8A4F-AB99-AC4670DE4F26}">
      <dsp:nvSpPr>
        <dsp:cNvPr id="0" name=""/>
        <dsp:cNvSpPr/>
      </dsp:nvSpPr>
      <dsp:spPr>
        <a:xfrm>
          <a:off x="5315127" y="3272915"/>
          <a:ext cx="1242493" cy="838194"/>
        </a:xfrm>
        <a:prstGeom prst="rightArrow">
          <a:avLst>
            <a:gd name="adj1" fmla="val 70000"/>
            <a:gd name="adj2" fmla="val 50000"/>
          </a:avLst>
        </a:prstGeom>
        <a:solidFill>
          <a:schemeClr val="accent4">
            <a:lumMod val="20000"/>
            <a:lumOff val="80000"/>
            <a:alpha val="90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591F4216-B149-1E4D-BF7B-F98FBE6819EB}">
      <dsp:nvSpPr>
        <dsp:cNvPr id="0" name=""/>
        <dsp:cNvSpPr/>
      </dsp:nvSpPr>
      <dsp:spPr>
        <a:xfrm>
          <a:off x="4381650" y="2823332"/>
          <a:ext cx="1737360" cy="1737360"/>
        </a:xfrm>
        <a:prstGeom prst="ellipse">
          <a:avLst/>
        </a:prstGeom>
        <a:solidFill>
          <a:schemeClr val="accent4">
            <a:alpha val="89804"/>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3. </a:t>
          </a:r>
          <a:br>
            <a:rPr lang="en-US" sz="1400" b="1" kern="1200" dirty="0">
              <a:solidFill>
                <a:srgbClr val="FFFFFF"/>
              </a:solidFill>
              <a:latin typeface="Noto Sans" panose="020B0502040504020204" pitchFamily="34" charset="0"/>
              <a:ea typeface="+mn-ea"/>
              <a:cs typeface="+mn-cs"/>
            </a:rPr>
          </a:br>
          <a:r>
            <a:rPr lang="en-US" sz="1400" b="1" kern="1200" dirty="0">
              <a:solidFill>
                <a:srgbClr val="FFFFFF"/>
              </a:solidFill>
              <a:latin typeface="Noto Sans" panose="020B0502040504020204" pitchFamily="34" charset="0"/>
              <a:ea typeface="+mn-ea"/>
              <a:cs typeface="+mn-cs"/>
            </a:rPr>
            <a:t>MGMT. STRUCTURE</a:t>
          </a:r>
        </a:p>
      </dsp:txBody>
      <dsp:txXfrm>
        <a:off x="4636080" y="3077762"/>
        <a:ext cx="1228500" cy="1228500"/>
      </dsp:txXfrm>
    </dsp:sp>
    <dsp:sp modelId="{3AE41B44-7B7F-FF4B-8D93-A4F3738E8C36}">
      <dsp:nvSpPr>
        <dsp:cNvPr id="0" name=""/>
        <dsp:cNvSpPr/>
      </dsp:nvSpPr>
      <dsp:spPr>
        <a:xfrm>
          <a:off x="7439161" y="3272915"/>
          <a:ext cx="1242493" cy="838194"/>
        </a:xfrm>
        <a:prstGeom prst="rightArrow">
          <a:avLst>
            <a:gd name="adj1" fmla="val 70000"/>
            <a:gd name="adj2" fmla="val 50000"/>
          </a:avLst>
        </a:prstGeom>
        <a:solidFill>
          <a:schemeClr val="accent1">
            <a:lumMod val="20000"/>
            <a:lumOff val="80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0968E3F7-F50D-644F-9645-5FECC5240D8C}">
      <dsp:nvSpPr>
        <dsp:cNvPr id="0" name=""/>
        <dsp:cNvSpPr/>
      </dsp:nvSpPr>
      <dsp:spPr>
        <a:xfrm>
          <a:off x="6570480" y="2823332"/>
          <a:ext cx="1737360" cy="1737360"/>
        </a:xfrm>
        <a:prstGeom prst="ellipse">
          <a:avLst/>
        </a:prstGeom>
        <a:solidFill>
          <a:schemeClr val="accent1">
            <a:alpha val="89804"/>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4. </a:t>
          </a:r>
          <a:br>
            <a:rPr lang="en-US" sz="1400" b="1" kern="1200" dirty="0">
              <a:solidFill>
                <a:srgbClr val="FFFFFF"/>
              </a:solidFill>
              <a:latin typeface="Noto Sans" panose="020B0502040504020204" pitchFamily="34" charset="0"/>
              <a:ea typeface="+mn-ea"/>
              <a:cs typeface="+mn-cs"/>
            </a:rPr>
          </a:br>
          <a:r>
            <a:rPr lang="en-US" sz="1400" b="1" kern="1200" dirty="0">
              <a:solidFill>
                <a:srgbClr val="FFFFFF"/>
              </a:solidFill>
              <a:latin typeface="Noto Sans" panose="020B0502040504020204" pitchFamily="34" charset="0"/>
              <a:ea typeface="+mn-ea"/>
              <a:cs typeface="+mn-cs"/>
            </a:rPr>
            <a:t>PATH OF LEAST RESISTANCE</a:t>
          </a:r>
        </a:p>
      </dsp:txBody>
      <dsp:txXfrm>
        <a:off x="6824910" y="3077762"/>
        <a:ext cx="1228500" cy="1228500"/>
      </dsp:txXfrm>
    </dsp:sp>
    <dsp:sp modelId="{2D47692E-3236-4627-9102-447F1357ADD8}">
      <dsp:nvSpPr>
        <dsp:cNvPr id="0" name=""/>
        <dsp:cNvSpPr/>
      </dsp:nvSpPr>
      <dsp:spPr>
        <a:xfrm>
          <a:off x="9627991" y="3148964"/>
          <a:ext cx="1242493" cy="1086096"/>
        </a:xfrm>
        <a:prstGeom prst="rightArrow">
          <a:avLst>
            <a:gd name="adj1" fmla="val 70000"/>
            <a:gd name="adj2" fmla="val 50000"/>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FBEDED1-3521-4117-B108-19A7CC36F65A}">
      <dsp:nvSpPr>
        <dsp:cNvPr id="0" name=""/>
        <dsp:cNvSpPr/>
      </dsp:nvSpPr>
      <dsp:spPr>
        <a:xfrm>
          <a:off x="8759310" y="2823332"/>
          <a:ext cx="1737360" cy="1737360"/>
        </a:xfrm>
        <a:prstGeom prst="ellipse">
          <a:avLst/>
        </a:prstGeom>
        <a:solidFill>
          <a:schemeClr val="tx2">
            <a:alpha val="89804"/>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Noto Sans" panose="020B0502040504020204" pitchFamily="34" charset="0"/>
              <a:ea typeface="+mn-ea"/>
              <a:cs typeface="+mn-cs"/>
            </a:rPr>
            <a:t>5. </a:t>
          </a:r>
          <a:br>
            <a:rPr lang="en-US" sz="1400" b="1" kern="1200" dirty="0">
              <a:solidFill>
                <a:srgbClr val="FFFFFF"/>
              </a:solidFill>
              <a:latin typeface="Noto Sans" panose="020B0502040504020204" pitchFamily="34" charset="0"/>
              <a:ea typeface="+mn-ea"/>
              <a:cs typeface="+mn-cs"/>
            </a:rPr>
          </a:br>
          <a:r>
            <a:rPr lang="en-US" sz="1400" b="1" kern="1200" dirty="0">
              <a:solidFill>
                <a:srgbClr val="FFFFFF"/>
              </a:solidFill>
              <a:latin typeface="Noto Sans" panose="020B0502040504020204" pitchFamily="34" charset="0"/>
              <a:ea typeface="+mn-ea"/>
              <a:cs typeface="+mn-cs"/>
            </a:rPr>
            <a:t>CONCRETE RESULTS</a:t>
          </a:r>
        </a:p>
      </dsp:txBody>
      <dsp:txXfrm>
        <a:off x="9013740" y="3077762"/>
        <a:ext cx="1228500" cy="1228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88447-23AB-7E4F-BAB5-28A82417FE09}">
      <dsp:nvSpPr>
        <dsp:cNvPr id="0" name=""/>
        <dsp:cNvSpPr/>
      </dsp:nvSpPr>
      <dsp:spPr>
        <a:xfrm>
          <a:off x="4518123" y="-55919"/>
          <a:ext cx="1980779" cy="1980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1. Assess</a:t>
          </a:r>
        </a:p>
      </dsp:txBody>
      <dsp:txXfrm>
        <a:off x="4808201" y="234159"/>
        <a:ext cx="1400623" cy="1400623"/>
      </dsp:txXfrm>
    </dsp:sp>
    <dsp:sp modelId="{0AD71E5F-B215-C045-8ED8-BBF9C25184C1}">
      <dsp:nvSpPr>
        <dsp:cNvPr id="0" name=""/>
        <dsp:cNvSpPr/>
      </dsp:nvSpPr>
      <dsp:spPr>
        <a:xfrm rot="2160000">
          <a:off x="6413912" y="1435178"/>
          <a:ext cx="433397" cy="629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6426328" y="1522784"/>
        <a:ext cx="303378" cy="377452"/>
      </dsp:txXfrm>
    </dsp:sp>
    <dsp:sp modelId="{70B38BD4-115B-3748-921E-73F3E711740A}">
      <dsp:nvSpPr>
        <dsp:cNvPr id="0" name=""/>
        <dsp:cNvSpPr/>
      </dsp:nvSpPr>
      <dsp:spPr>
        <a:xfrm>
          <a:off x="6782165" y="1589003"/>
          <a:ext cx="1980779" cy="1980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2. Identify bottlenecks</a:t>
          </a:r>
        </a:p>
      </dsp:txBody>
      <dsp:txXfrm>
        <a:off x="7072243" y="1879081"/>
        <a:ext cx="1400623" cy="1400623"/>
      </dsp:txXfrm>
    </dsp:sp>
    <dsp:sp modelId="{16AB3252-66D9-5F47-842B-C59A9AFC4B3A}">
      <dsp:nvSpPr>
        <dsp:cNvPr id="0" name=""/>
        <dsp:cNvSpPr/>
      </dsp:nvSpPr>
      <dsp:spPr>
        <a:xfrm rot="6480000">
          <a:off x="7127253" y="3583954"/>
          <a:ext cx="433397" cy="629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rot="10800000">
        <a:off x="7212352" y="3647944"/>
        <a:ext cx="303378" cy="377452"/>
      </dsp:txXfrm>
    </dsp:sp>
    <dsp:sp modelId="{C703FD64-6249-D943-864D-7CB84B527EA5}">
      <dsp:nvSpPr>
        <dsp:cNvPr id="0" name=""/>
        <dsp:cNvSpPr/>
      </dsp:nvSpPr>
      <dsp:spPr>
        <a:xfrm>
          <a:off x="5917378" y="4250544"/>
          <a:ext cx="1980779" cy="1980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3. Choose focus areas</a:t>
          </a:r>
        </a:p>
      </dsp:txBody>
      <dsp:txXfrm>
        <a:off x="6207456" y="4540622"/>
        <a:ext cx="1400623" cy="1400623"/>
      </dsp:txXfrm>
    </dsp:sp>
    <dsp:sp modelId="{953606E0-A2EF-4346-962D-1E308A8FD9F7}">
      <dsp:nvSpPr>
        <dsp:cNvPr id="0" name=""/>
        <dsp:cNvSpPr/>
      </dsp:nvSpPr>
      <dsp:spPr>
        <a:xfrm rot="10800000">
          <a:off x="5304080" y="4926390"/>
          <a:ext cx="433397" cy="629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rot="10800000">
        <a:off x="5434099" y="5052208"/>
        <a:ext cx="303378" cy="377452"/>
      </dsp:txXfrm>
    </dsp:sp>
    <dsp:sp modelId="{EF4BB3F6-28F1-CC4A-B473-AA3042D087F5}">
      <dsp:nvSpPr>
        <dsp:cNvPr id="0" name=""/>
        <dsp:cNvSpPr/>
      </dsp:nvSpPr>
      <dsp:spPr>
        <a:xfrm>
          <a:off x="3118868" y="4250544"/>
          <a:ext cx="1980779" cy="1980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4. Plan actions</a:t>
          </a:r>
        </a:p>
      </dsp:txBody>
      <dsp:txXfrm>
        <a:off x="3408946" y="4540622"/>
        <a:ext cx="1400623" cy="1400623"/>
      </dsp:txXfrm>
    </dsp:sp>
    <dsp:sp modelId="{10946263-EDCB-3941-AC4C-AC9D1CCA8DEC}">
      <dsp:nvSpPr>
        <dsp:cNvPr id="0" name=""/>
        <dsp:cNvSpPr/>
      </dsp:nvSpPr>
      <dsp:spPr>
        <a:xfrm rot="15120000">
          <a:off x="3463956" y="3607285"/>
          <a:ext cx="433397" cy="629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rot="10800000">
        <a:off x="3549055" y="3794931"/>
        <a:ext cx="303378" cy="377452"/>
      </dsp:txXfrm>
    </dsp:sp>
    <dsp:sp modelId="{D9295979-752F-7848-967C-BA4AEBA38BC0}">
      <dsp:nvSpPr>
        <dsp:cNvPr id="0" name=""/>
        <dsp:cNvSpPr/>
      </dsp:nvSpPr>
      <dsp:spPr>
        <a:xfrm>
          <a:off x="2254081" y="1589003"/>
          <a:ext cx="1980779" cy="19807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5. Execute actions</a:t>
          </a:r>
        </a:p>
      </dsp:txBody>
      <dsp:txXfrm>
        <a:off x="2544159" y="1879081"/>
        <a:ext cx="1400623" cy="1400623"/>
      </dsp:txXfrm>
    </dsp:sp>
    <dsp:sp modelId="{509D5D44-A988-294D-BC2D-F3133A688F1E}">
      <dsp:nvSpPr>
        <dsp:cNvPr id="0" name=""/>
        <dsp:cNvSpPr/>
      </dsp:nvSpPr>
      <dsp:spPr>
        <a:xfrm rot="19440000">
          <a:off x="4149870" y="1449597"/>
          <a:ext cx="433397" cy="6290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b="1" kern="1200"/>
        </a:p>
      </dsp:txBody>
      <dsp:txXfrm>
        <a:off x="4162286" y="1613627"/>
        <a:ext cx="303378" cy="37745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CEE2F-2772-401F-AB73-39BDF1F7E814}" type="datetimeFigureOut">
              <a:rPr lang="en-FI" smtClean="0"/>
              <a:t>08/06/2020</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3928C-498E-47B2-A599-843221D6B659}" type="slidenum">
              <a:rPr lang="en-FI" smtClean="0"/>
              <a:t>‹#›</a:t>
            </a:fld>
            <a:endParaRPr lang="en-FI" dirty="0"/>
          </a:p>
        </p:txBody>
      </p:sp>
    </p:spTree>
    <p:extLst>
      <p:ext uri="{BB962C8B-B14F-4D97-AF65-F5344CB8AC3E}">
        <p14:creationId xmlns:p14="http://schemas.microsoft.com/office/powerpoint/2010/main" val="335399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2</a:t>
            </a:fld>
            <a:endParaRPr lang="en-FI" dirty="0"/>
          </a:p>
        </p:txBody>
      </p:sp>
    </p:spTree>
    <p:extLst>
      <p:ext uri="{BB962C8B-B14F-4D97-AF65-F5344CB8AC3E}">
        <p14:creationId xmlns:p14="http://schemas.microsoft.com/office/powerpoint/2010/main" val="241388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733928C-498E-47B2-A599-843221D6B659}" type="slidenum">
              <a:rPr lang="en-FI" smtClean="0"/>
              <a:t>3</a:t>
            </a:fld>
            <a:endParaRPr lang="en-FI" dirty="0"/>
          </a:p>
        </p:txBody>
      </p:sp>
    </p:spTree>
    <p:extLst>
      <p:ext uri="{BB962C8B-B14F-4D97-AF65-F5344CB8AC3E}">
        <p14:creationId xmlns:p14="http://schemas.microsoft.com/office/powerpoint/2010/main" val="169995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Culture is a result of many factors, all of which need to be changed, to shape the culture!</a:t>
            </a:r>
          </a:p>
          <a:p>
            <a:endParaRPr lang="en-US" dirty="0"/>
          </a:p>
        </p:txBody>
      </p:sp>
      <p:sp>
        <p:nvSpPr>
          <p:cNvPr id="4" name="Slide Number Placeholder 3"/>
          <p:cNvSpPr>
            <a:spLocks noGrp="1"/>
          </p:cNvSpPr>
          <p:nvPr>
            <p:ph type="sldNum" sz="quarter" idx="5"/>
          </p:nvPr>
        </p:nvSpPr>
        <p:spPr/>
        <p:txBody>
          <a:bodyPr/>
          <a:lstStyle/>
          <a:p>
            <a:fld id="{E733928C-498E-47B2-A599-843221D6B659}" type="slidenum">
              <a:rPr lang="en-FI" smtClean="0"/>
              <a:t>5</a:t>
            </a:fld>
            <a:endParaRPr lang="en-FI" dirty="0"/>
          </a:p>
        </p:txBody>
      </p:sp>
    </p:spTree>
    <p:extLst>
      <p:ext uri="{BB962C8B-B14F-4D97-AF65-F5344CB8AC3E}">
        <p14:creationId xmlns:p14="http://schemas.microsoft.com/office/powerpoint/2010/main" val="212926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chart shows the different factors affecting innovation performance</a:t>
            </a:r>
          </a:p>
          <a:p>
            <a:pPr marL="171450" indent="-171450">
              <a:buFont typeface="Arial" panose="020B0604020202020204" pitchFamily="34" charset="0"/>
              <a:buChar char="•"/>
            </a:pPr>
            <a:r>
              <a:rPr lang="en-US" dirty="0"/>
              <a:t>Research was done as a meta-analysis, collecting the results of all publicly available studies on the topic of innovation performance</a:t>
            </a:r>
          </a:p>
        </p:txBody>
      </p:sp>
      <p:sp>
        <p:nvSpPr>
          <p:cNvPr id="4" name="Slide Number Placeholder 3"/>
          <p:cNvSpPr>
            <a:spLocks noGrp="1"/>
          </p:cNvSpPr>
          <p:nvPr>
            <p:ph type="sldNum" sz="quarter" idx="5"/>
          </p:nvPr>
        </p:nvSpPr>
        <p:spPr/>
        <p:txBody>
          <a:bodyPr/>
          <a:lstStyle/>
          <a:p>
            <a:fld id="{E733928C-498E-47B2-A599-843221D6B659}" type="slidenum">
              <a:rPr lang="en-FI" smtClean="0"/>
              <a:t>6</a:t>
            </a:fld>
            <a:endParaRPr lang="en-FI" dirty="0"/>
          </a:p>
        </p:txBody>
      </p:sp>
    </p:spTree>
    <p:extLst>
      <p:ext uri="{BB962C8B-B14F-4D97-AF65-F5344CB8AC3E}">
        <p14:creationId xmlns:p14="http://schemas.microsoft.com/office/powerpoint/2010/main" val="32612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Now, because company culture is such a broad concept, it’s pretty difficult to change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that’s why it’s important to realize that the change will always take quite a bit of time and perseverance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more people you have, the longer it will always take, so be prepared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Now, there are generally two paths to transforming culture: top down and bottom up.</a:t>
            </a:r>
          </a:p>
          <a:p>
            <a:pPr marL="171450" indent="-171450">
              <a:buFontTx/>
              <a:buChar char="-"/>
            </a:pPr>
            <a:r>
              <a:rPr lang="en-US" dirty="0"/>
              <a:t>On paper it’s of course simpler to start with the top-down approach</a:t>
            </a:r>
          </a:p>
          <a:p>
            <a:pPr marL="171450" indent="-171450">
              <a:buFontTx/>
              <a:buChar char="-"/>
            </a:pPr>
            <a:r>
              <a:rPr lang="en-US" dirty="0"/>
              <a:t>However, in practice it’s never enough in itself, and that’s where we’ve seen quite a few companies go wrong</a:t>
            </a:r>
          </a:p>
          <a:p>
            <a:pPr marL="628650" lvl="1" indent="-171450">
              <a:buFontTx/>
              <a:buChar char="-"/>
            </a:pPr>
            <a:r>
              <a:rPr lang="en-US" dirty="0"/>
              <a:t>They’ve basically just renewed the corporate values and hoped that the culture will follow</a:t>
            </a:r>
          </a:p>
          <a:p>
            <a:pPr marL="628650" lvl="1" indent="-171450">
              <a:buFontTx/>
              <a:buChar char="-"/>
            </a:pPr>
            <a:r>
              <a:rPr lang="en-US" b="1" i="1" dirty="0"/>
              <a:t>The end result, unfortunately, is that the words in the corporate posters and annual reports change but nothing else really happens</a:t>
            </a:r>
          </a:p>
          <a:p>
            <a:pPr marL="171450" indent="-171450">
              <a:buFontTx/>
              <a:buChar char="-"/>
            </a:pPr>
            <a:r>
              <a:rPr lang="en-US" b="0" i="0" dirty="0"/>
              <a:t>Back in the early days of our company, we actually made the same mistake ourselves</a:t>
            </a:r>
          </a:p>
          <a:p>
            <a:pPr marL="628650" lvl="1" indent="-171450">
              <a:buFontTx/>
              <a:buChar char="-"/>
            </a:pPr>
            <a:r>
              <a:rPr lang="en-US" b="0" i="0" dirty="0"/>
              <a:t>When we had just hired our first employees, we really wanted to define a strong culture for the company</a:t>
            </a:r>
          </a:p>
          <a:p>
            <a:pPr marL="628650" lvl="1" indent="-171450">
              <a:buFontTx/>
              <a:buChar char="-"/>
            </a:pPr>
            <a:r>
              <a:rPr lang="en-US" b="0" i="0" dirty="0"/>
              <a:t>We started by defining our values but then didn’t really do anything to ensure that the way we worked actually matched those values, as a result nothing changed</a:t>
            </a:r>
          </a:p>
          <a:p>
            <a:pPr marL="171450" indent="-171450">
              <a:buFontTx/>
              <a:buChar char="-"/>
            </a:pPr>
            <a:r>
              <a:rPr lang="en-US" dirty="0"/>
              <a:t>So, in practice, </a:t>
            </a:r>
            <a:r>
              <a:rPr lang="en-US" b="1" dirty="0"/>
              <a:t>you really really have to approach cultural change from both directions</a:t>
            </a:r>
          </a:p>
          <a:p>
            <a:pPr marL="628650" lvl="1" indent="-171450">
              <a:buFontTx/>
              <a:buChar char="-"/>
            </a:pPr>
            <a:r>
              <a:rPr lang="en-US" b="0" dirty="0"/>
              <a:t>You have to define the purpose and the values, but you also need to make sure that reality matches the vision</a:t>
            </a:r>
          </a:p>
          <a:p>
            <a:pPr marL="171450" indent="-171450">
              <a:buFontTx/>
              <a:buChar char="-"/>
            </a:pPr>
            <a:r>
              <a:rPr lang="en-US" dirty="0"/>
              <a:t>It does take a lot of hard work, but you simply have to go through all of the different processes and ways of working, and step by step change things around to make sure everything is aligned at every level of the organization</a:t>
            </a:r>
          </a:p>
          <a:p>
            <a:pPr marL="628650" lvl="1" indent="-171450">
              <a:buFontTx/>
              <a:buChar char="-"/>
            </a:pPr>
            <a:r>
              <a:rPr lang="en-US" dirty="0"/>
              <a:t>And the good thing with that is that even though most of us won’t have the authority to change corporate values, we can all change the way our teams work and the way we ourselves work, which really goes a long a way in making cultural change happen</a:t>
            </a:r>
          </a:p>
        </p:txBody>
      </p:sp>
      <p:sp>
        <p:nvSpPr>
          <p:cNvPr id="4" name="Slide Number Placeholder 3"/>
          <p:cNvSpPr>
            <a:spLocks noGrp="1"/>
          </p:cNvSpPr>
          <p:nvPr>
            <p:ph type="sldNum" sz="quarter" idx="5"/>
          </p:nvPr>
        </p:nvSpPr>
        <p:spPr/>
        <p:txBody>
          <a:bodyPr/>
          <a:lstStyle/>
          <a:p>
            <a:fld id="{E733928C-498E-47B2-A599-843221D6B659}" type="slidenum">
              <a:rPr lang="en-FI" smtClean="0"/>
              <a:t>9</a:t>
            </a:fld>
            <a:endParaRPr lang="en-FI" dirty="0"/>
          </a:p>
        </p:txBody>
      </p:sp>
    </p:spTree>
    <p:extLst>
      <p:ext uri="{BB962C8B-B14F-4D97-AF65-F5344CB8AC3E}">
        <p14:creationId xmlns:p14="http://schemas.microsoft.com/office/powerpoint/2010/main" val="157437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dirty="0"/>
              <a:t>Transforming culture won’t happen overnight, so don’t try to do everything at once. It usually has to be done in “baby steps”, while still communicating the end goal and the “why” behind the transformation.</a:t>
            </a:r>
          </a:p>
          <a:p>
            <a:pPr marL="0" indent="0" algn="l">
              <a:buFont typeface="+mj-lt"/>
              <a:buNone/>
            </a:pPr>
            <a:endParaRPr lang="en-US" dirty="0"/>
          </a:p>
          <a:p>
            <a:pPr marL="0" indent="0" algn="l">
              <a:buFont typeface="+mj-lt"/>
              <a:buNone/>
            </a:pPr>
            <a:r>
              <a:rPr lang="en-US" b="1" dirty="0"/>
              <a:t>Here’s the overview of the big picture:</a:t>
            </a:r>
          </a:p>
          <a:p>
            <a:pPr marL="457200" indent="-457200" algn="l">
              <a:buFont typeface="+mj-lt"/>
              <a:buAutoNum type="arabicPeriod"/>
            </a:pPr>
            <a:endParaRPr lang="en-US" dirty="0"/>
          </a:p>
          <a:p>
            <a:pPr marL="457200" indent="-457200" algn="l">
              <a:buFont typeface="+mj-lt"/>
              <a:buAutoNum type="arabicPeriod"/>
            </a:pPr>
            <a:r>
              <a:rPr lang="en-US" dirty="0"/>
              <a:t>Identify the reason why you want to become more innovative (how will the market develop, what is the vision for the company)</a:t>
            </a:r>
          </a:p>
          <a:p>
            <a:pPr marL="457200" indent="-457200" algn="l">
              <a:buFont typeface="+mj-lt"/>
              <a:buAutoNum type="arabicPeriod"/>
            </a:pPr>
            <a:r>
              <a:rPr lang="en-US" dirty="0"/>
              <a:t>What innovation frameworks, methods, and practices are fitting for you (benchmarks from the industry, past experiences)</a:t>
            </a:r>
          </a:p>
          <a:p>
            <a:pPr marL="457200" indent="-457200" algn="l">
              <a:buFont typeface="+mj-lt"/>
              <a:buAutoNum type="arabicPeriod"/>
            </a:pPr>
            <a:r>
              <a:rPr lang="en-US" dirty="0"/>
              <a:t>A clear business decision needs to be made to support innovation and it needs to be communicated top down within the organization. The management structure and goals must be in line with the innovation program as to ensure that it gets the desired attention.</a:t>
            </a:r>
          </a:p>
          <a:p>
            <a:pPr marL="457200" indent="-457200" algn="l">
              <a:buFont typeface="+mj-lt"/>
              <a:buAutoNum type="arabicPeriod"/>
            </a:pPr>
            <a:r>
              <a:rPr lang="en-US" dirty="0"/>
              <a:t>Utilize the snowball effect (find the active innovators today and build from there, identify leaders who are pro-innovation)</a:t>
            </a:r>
          </a:p>
          <a:p>
            <a:pPr marL="457200" indent="-457200" algn="l">
              <a:buFont typeface="+mj-lt"/>
              <a:buAutoNum type="arabicPeriod"/>
            </a:pPr>
            <a:r>
              <a:rPr lang="en-US" dirty="0"/>
              <a:t>Ensure that incremental innovations are progressed and the results are communicated. Otherwise the excitement and traction will die off, there will be too big of a risk in implementation capabilities if they are honed only when the next big radical innovation approaches and it is highly unlikely that the organization will invest into innovation for 5-10 years without seeing any results.</a:t>
            </a:r>
          </a:p>
          <a:p>
            <a:pPr marL="457200" indent="-457200" algn="l">
              <a:buFont typeface="+mj-lt"/>
              <a:buAutoNum type="arabicPeriod"/>
            </a:pPr>
            <a:r>
              <a:rPr lang="en-US" dirty="0"/>
              <a:t>Continuously adapt and alter the plan (the innovation process and methods planned in the beginning will change as the culture evolves and the business changes)</a:t>
            </a:r>
          </a:p>
        </p:txBody>
      </p:sp>
      <p:sp>
        <p:nvSpPr>
          <p:cNvPr id="4" name="Slide Number Placeholder 3"/>
          <p:cNvSpPr>
            <a:spLocks noGrp="1"/>
          </p:cNvSpPr>
          <p:nvPr>
            <p:ph type="sldNum" sz="quarter" idx="5"/>
          </p:nvPr>
        </p:nvSpPr>
        <p:spPr/>
        <p:txBody>
          <a:bodyPr/>
          <a:lstStyle/>
          <a:p>
            <a:fld id="{E733928C-498E-47B2-A599-843221D6B659}" type="slidenum">
              <a:rPr lang="en-FI" smtClean="0"/>
              <a:t>10</a:t>
            </a:fld>
            <a:endParaRPr lang="en-FI" dirty="0"/>
          </a:p>
        </p:txBody>
      </p:sp>
    </p:spTree>
    <p:extLst>
      <p:ext uri="{BB962C8B-B14F-4D97-AF65-F5344CB8AC3E}">
        <p14:creationId xmlns:p14="http://schemas.microsoft.com/office/powerpoint/2010/main" val="235249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3928C-498E-47B2-A599-843221D6B659}" type="slidenum">
              <a:rPr lang="en-FI" smtClean="0"/>
              <a:t>11</a:t>
            </a:fld>
            <a:endParaRPr lang="en-FI" dirty="0"/>
          </a:p>
        </p:txBody>
      </p:sp>
    </p:spTree>
    <p:extLst>
      <p:ext uri="{BB962C8B-B14F-4D97-AF65-F5344CB8AC3E}">
        <p14:creationId xmlns:p14="http://schemas.microsoft.com/office/powerpoint/2010/main" val="291642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3928C-498E-47B2-A599-843221D6B659}" type="slidenum">
              <a:rPr lang="en-FI" smtClean="0"/>
              <a:t>12</a:t>
            </a:fld>
            <a:endParaRPr lang="en-FI" dirty="0"/>
          </a:p>
        </p:txBody>
      </p:sp>
    </p:spTree>
    <p:extLst>
      <p:ext uri="{BB962C8B-B14F-4D97-AF65-F5344CB8AC3E}">
        <p14:creationId xmlns:p14="http://schemas.microsoft.com/office/powerpoint/2010/main" val="252029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05235-704B-0B49-8252-223D656B3425}" type="slidenum">
              <a:rPr lang="en-US" smtClean="0"/>
              <a:t>21</a:t>
            </a:fld>
            <a:endParaRPr lang="en-US"/>
          </a:p>
        </p:txBody>
      </p:sp>
    </p:spTree>
    <p:extLst>
      <p:ext uri="{BB962C8B-B14F-4D97-AF65-F5344CB8AC3E}">
        <p14:creationId xmlns:p14="http://schemas.microsoft.com/office/powerpoint/2010/main" val="3655791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sv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viima.co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C2E181-1C46-B841-9B08-49E849DA30B2}"/>
              </a:ext>
            </a:extLst>
          </p:cNvPr>
          <p:cNvGrpSpPr/>
          <p:nvPr userDrawn="1"/>
        </p:nvGrpSpPr>
        <p:grpSpPr>
          <a:xfrm>
            <a:off x="4559503" y="2683198"/>
            <a:ext cx="3072993" cy="1491604"/>
            <a:chOff x="4580217" y="2677341"/>
            <a:chExt cx="3072993" cy="1491604"/>
          </a:xfrm>
        </p:grpSpPr>
        <p:pic>
          <p:nvPicPr>
            <p:cNvPr id="13" name="Graphic 12">
              <a:extLst>
                <a:ext uri="{FF2B5EF4-FFF2-40B4-BE49-F238E27FC236}">
                  <a16:creationId xmlns:a16="http://schemas.microsoft.com/office/drawing/2014/main" id="{AFDA2408-DFCC-BB48-9EBE-707DD28EA4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80217" y="2677341"/>
              <a:ext cx="3031566" cy="1076090"/>
            </a:xfrm>
            <a:prstGeom prst="rect">
              <a:avLst/>
            </a:prstGeom>
          </p:spPr>
        </p:pic>
        <p:sp>
          <p:nvSpPr>
            <p:cNvPr id="15" name="Subtitle 2">
              <a:extLst>
                <a:ext uri="{FF2B5EF4-FFF2-40B4-BE49-F238E27FC236}">
                  <a16:creationId xmlns:a16="http://schemas.microsoft.com/office/drawing/2014/main" id="{1E160DE1-D062-F041-9AF6-3537E16F42E2}"/>
                </a:ext>
              </a:extLst>
            </p:cNvPr>
            <p:cNvSpPr txBox="1">
              <a:spLocks/>
            </p:cNvSpPr>
            <p:nvPr userDrawn="1"/>
          </p:nvSpPr>
          <p:spPr>
            <a:xfrm>
              <a:off x="4621644" y="3521223"/>
              <a:ext cx="3031566" cy="647722"/>
            </a:xfrm>
            <a:prstGeom prst="rect">
              <a:avLst/>
            </a:prstGeom>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400" b="1" i="0" spc="150" baseline="0">
                  <a:latin typeface="Assistant" pitchFamily="2" charset="-79"/>
                  <a:cs typeface="Assistant" pitchFamily="2" charset="-79"/>
                </a:defRPr>
              </a:lvl1pPr>
              <a:lvl2pPr indent="0" algn="ctr">
                <a:lnSpc>
                  <a:spcPct val="90000"/>
                </a:lnSpc>
                <a:spcBef>
                  <a:spcPts val="500"/>
                </a:spcBef>
                <a:buFont typeface="Arial" panose="020B0604020202020204" pitchFamily="34" charset="0"/>
                <a:buNone/>
                <a:defRPr sz="2000" b="0" i="0">
                  <a:latin typeface="Noto Sans" panose="020B0502040504020204" pitchFamily="34" charset="0"/>
                </a:defRPr>
              </a:lvl2pPr>
              <a:lvl3pPr indent="0" algn="ctr">
                <a:lnSpc>
                  <a:spcPct val="90000"/>
                </a:lnSpc>
                <a:spcBef>
                  <a:spcPts val="500"/>
                </a:spcBef>
                <a:buFont typeface="Arial" panose="020B0604020202020204" pitchFamily="34" charset="0"/>
                <a:buNone/>
                <a:defRPr b="0" i="0">
                  <a:latin typeface="Noto Sans" panose="020B0502040504020204" pitchFamily="34" charset="0"/>
                </a:defRPr>
              </a:lvl3pPr>
              <a:lvl4pPr indent="0" algn="ctr">
                <a:lnSpc>
                  <a:spcPct val="90000"/>
                </a:lnSpc>
                <a:spcBef>
                  <a:spcPts val="500"/>
                </a:spcBef>
                <a:buFont typeface="Arial" panose="020B0604020202020204" pitchFamily="34" charset="0"/>
                <a:buNone/>
                <a:defRPr sz="1600" b="0" i="0">
                  <a:latin typeface="Noto Sans" panose="020B0502040504020204" pitchFamily="34" charset="0"/>
                </a:defRPr>
              </a:lvl4pPr>
              <a:lvl5pPr indent="0" algn="ctr">
                <a:lnSpc>
                  <a:spcPct val="90000"/>
                </a:lnSpc>
                <a:spcBef>
                  <a:spcPts val="500"/>
                </a:spcBef>
                <a:buFont typeface="Arial" panose="020B0604020202020204" pitchFamily="34" charset="0"/>
                <a:buNone/>
                <a:defRPr sz="1600" b="0" i="0">
                  <a:latin typeface="Noto Sans" panose="020B0502040504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0" algn="ctr">
                <a:lnSpc>
                  <a:spcPct val="100000"/>
                </a:lnSpc>
              </a:pPr>
              <a:r>
                <a:rPr lang="fi-FI" sz="1100" dirty="0">
                  <a:solidFill>
                    <a:schemeClr val="tx2"/>
                  </a:solidFill>
                </a:rPr>
                <a:t>MAKE MORE INNOVATION HAPPEN.</a:t>
              </a:r>
            </a:p>
          </p:txBody>
        </p:sp>
      </p:grpSp>
      <p:sp>
        <p:nvSpPr>
          <p:cNvPr id="19" name="Text Placeholder 18">
            <a:extLst>
              <a:ext uri="{FF2B5EF4-FFF2-40B4-BE49-F238E27FC236}">
                <a16:creationId xmlns:a16="http://schemas.microsoft.com/office/drawing/2014/main" id="{EA3BF2C3-B64C-BB4E-B3EA-18F8E90508C1}"/>
              </a:ext>
            </a:extLst>
          </p:cNvPr>
          <p:cNvSpPr>
            <a:spLocks noGrp="1"/>
          </p:cNvSpPr>
          <p:nvPr>
            <p:ph type="body" sz="quarter" idx="10" hasCustomPrompt="1"/>
          </p:nvPr>
        </p:nvSpPr>
        <p:spPr>
          <a:xfrm>
            <a:off x="3372118" y="6093296"/>
            <a:ext cx="5447764" cy="463550"/>
          </a:xfrm>
        </p:spPr>
        <p:txBody>
          <a:bodyPr vert="horz" lIns="91440" tIns="45720" rIns="91440" bIns="45720" rtlCol="0" anchor="ctr">
            <a:normAutofit/>
          </a:bodyPr>
          <a:lstStyle>
            <a:lvl1pPr algn="ctr">
              <a:defRPr lang="fi-FI" sz="1800" b="1" spc="150" baseline="0" dirty="0">
                <a:solidFill>
                  <a:schemeClr val="tx1"/>
                </a:solidFill>
                <a:ea typeface="Noto Sans" panose="020B0502040504020204" pitchFamily="34" charset="0"/>
                <a:cs typeface="Noto Sans" panose="020B0502040504020204" pitchFamily="34" charset="0"/>
              </a:defRPr>
            </a:lvl1pPr>
          </a:lstStyle>
          <a:p>
            <a:pPr marL="0" marR="0" lvl="0" indent="0" algn="ctr" fontAlgn="auto">
              <a:spcAft>
                <a:spcPts val="0"/>
              </a:spcAft>
              <a:buClrTx/>
              <a:buSzTx/>
              <a:buNone/>
              <a:tabLst/>
            </a:pPr>
            <a:r>
              <a:rPr lang="en-US" dirty="0"/>
              <a:t>Presentation name </a:t>
            </a:r>
            <a:fld id="{F44ECB47-85D4-6444-BCD4-F66C04D7443A}" type="datetime1">
              <a:rPr lang="fi-FI" smtClean="0"/>
              <a:pPr marL="0" marR="0" lvl="0" indent="0" algn="ctr" fontAlgn="auto">
                <a:spcAft>
                  <a:spcPts val="0"/>
                </a:spcAft>
                <a:buClrTx/>
                <a:buSzTx/>
                <a:buNone/>
                <a:tabLst/>
              </a:pPr>
              <a:t>19.3.2019</a:t>
            </a:fld>
            <a:endParaRPr lang="fi-FI" dirty="0"/>
          </a:p>
        </p:txBody>
      </p:sp>
    </p:spTree>
    <p:extLst>
      <p:ext uri="{BB962C8B-B14F-4D97-AF65-F5344CB8AC3E}">
        <p14:creationId xmlns:p14="http://schemas.microsoft.com/office/powerpoint/2010/main" val="108653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ima as a Company">
    <p:bg>
      <p:bgPr>
        <a:blipFill dpi="0" rotWithShape="1">
          <a:blip r:embed="rId2">
            <a:duotone>
              <a:schemeClr val="bg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16337E-0B31-F14D-8777-425480DD5F1E}"/>
              </a:ext>
            </a:extLst>
          </p:cNvPr>
          <p:cNvGrpSpPr/>
          <p:nvPr userDrawn="1"/>
        </p:nvGrpSpPr>
        <p:grpSpPr>
          <a:xfrm>
            <a:off x="3651487" y="4704984"/>
            <a:ext cx="4889026" cy="2012137"/>
            <a:chOff x="1107853" y="4534980"/>
            <a:chExt cx="4889026" cy="2012137"/>
          </a:xfrm>
        </p:grpSpPr>
        <p:pic>
          <p:nvPicPr>
            <p:cNvPr id="5" name="Picture 4">
              <a:extLst>
                <a:ext uri="{FF2B5EF4-FFF2-40B4-BE49-F238E27FC236}">
                  <a16:creationId xmlns:a16="http://schemas.microsoft.com/office/drawing/2014/main" id="{01061655-DC44-2041-94D7-2745FD6F544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37218" y="4541204"/>
              <a:ext cx="1012617" cy="1012617"/>
            </a:xfrm>
            <a:prstGeom prst="rect">
              <a:avLst/>
            </a:prstGeom>
          </p:spPr>
        </p:pic>
        <p:pic>
          <p:nvPicPr>
            <p:cNvPr id="7" name="Picture 6">
              <a:extLst>
                <a:ext uri="{FF2B5EF4-FFF2-40B4-BE49-F238E27FC236}">
                  <a16:creationId xmlns:a16="http://schemas.microsoft.com/office/drawing/2014/main" id="{AF7B96B4-0C12-D142-B790-29A0C2B92D4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07853" y="5386534"/>
              <a:ext cx="1012617" cy="1012617"/>
            </a:xfrm>
            <a:prstGeom prst="rect">
              <a:avLst/>
            </a:prstGeom>
          </p:spPr>
        </p:pic>
        <p:pic>
          <p:nvPicPr>
            <p:cNvPr id="8" name="Picture 7">
              <a:extLst>
                <a:ext uri="{FF2B5EF4-FFF2-40B4-BE49-F238E27FC236}">
                  <a16:creationId xmlns:a16="http://schemas.microsoft.com/office/drawing/2014/main" id="{E137F7DE-7F32-8745-A53A-6661CDD6D83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498642" y="4535021"/>
              <a:ext cx="1012617" cy="1012617"/>
            </a:xfrm>
            <a:prstGeom prst="rect">
              <a:avLst/>
            </a:prstGeom>
          </p:spPr>
        </p:pic>
        <p:pic>
          <p:nvPicPr>
            <p:cNvPr id="9" name="Graphic 8">
              <a:extLst>
                <a:ext uri="{FF2B5EF4-FFF2-40B4-BE49-F238E27FC236}">
                  <a16:creationId xmlns:a16="http://schemas.microsoft.com/office/drawing/2014/main" id="{536FDC0B-C5E6-1C4A-8C5F-ECA944860C42}"/>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46429" y="5386533"/>
              <a:ext cx="1012617" cy="1012617"/>
            </a:xfrm>
            <a:prstGeom prst="rect">
              <a:avLst/>
            </a:prstGeom>
          </p:spPr>
        </p:pic>
        <p:pic>
          <p:nvPicPr>
            <p:cNvPr id="10" name="Picture 9">
              <a:extLst>
                <a:ext uri="{FF2B5EF4-FFF2-40B4-BE49-F238E27FC236}">
                  <a16:creationId xmlns:a16="http://schemas.microsoft.com/office/drawing/2014/main" id="{EDD4AAF7-F357-BE49-8BB2-9FB2623FE389}"/>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482193" y="4696043"/>
              <a:ext cx="690490" cy="690490"/>
            </a:xfrm>
            <a:prstGeom prst="rect">
              <a:avLst/>
            </a:prstGeom>
          </p:spPr>
        </p:pic>
        <p:pic>
          <p:nvPicPr>
            <p:cNvPr id="11" name="Picture 10">
              <a:extLst>
                <a:ext uri="{FF2B5EF4-FFF2-40B4-BE49-F238E27FC236}">
                  <a16:creationId xmlns:a16="http://schemas.microsoft.com/office/drawing/2014/main" id="{CA2D9D6F-403E-0641-840F-8650A9B32A99}"/>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693572" y="5484921"/>
              <a:ext cx="815762" cy="815762"/>
            </a:xfrm>
            <a:prstGeom prst="rect">
              <a:avLst/>
            </a:prstGeom>
          </p:spPr>
        </p:pic>
        <p:pic>
          <p:nvPicPr>
            <p:cNvPr id="12" name="Picture 11">
              <a:extLst>
                <a:ext uri="{FF2B5EF4-FFF2-40B4-BE49-F238E27FC236}">
                  <a16:creationId xmlns:a16="http://schemas.microsoft.com/office/drawing/2014/main" id="{DD1C2757-657C-1247-BA1C-3364C5845D3D}"/>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107853" y="4534980"/>
              <a:ext cx="1012617" cy="1012617"/>
            </a:xfrm>
            <a:prstGeom prst="rect">
              <a:avLst/>
            </a:prstGeom>
          </p:spPr>
        </p:pic>
        <p:pic>
          <p:nvPicPr>
            <p:cNvPr id="13" name="Kuva 32">
              <a:extLst>
                <a:ext uri="{FF2B5EF4-FFF2-40B4-BE49-F238E27FC236}">
                  <a16:creationId xmlns:a16="http://schemas.microsoft.com/office/drawing/2014/main" id="{0D9F0CF3-C105-2448-8A9F-0BE5AEE53B55}"/>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4688248" y="5238486"/>
              <a:ext cx="1308631" cy="1308631"/>
            </a:xfrm>
            <a:prstGeom prst="rect">
              <a:avLst/>
            </a:prstGeom>
          </p:spPr>
        </p:pic>
      </p:grpSp>
      <p:sp>
        <p:nvSpPr>
          <p:cNvPr id="19" name="TextBox 18">
            <a:extLst>
              <a:ext uri="{FF2B5EF4-FFF2-40B4-BE49-F238E27FC236}">
                <a16:creationId xmlns:a16="http://schemas.microsoft.com/office/drawing/2014/main" id="{749ABD7A-9154-3E44-AF1A-0A48B403B727}"/>
              </a:ext>
            </a:extLst>
          </p:cNvPr>
          <p:cNvSpPr txBox="1"/>
          <p:nvPr/>
        </p:nvSpPr>
        <p:spPr>
          <a:xfrm>
            <a:off x="2403194" y="2765176"/>
            <a:ext cx="1736373" cy="307777"/>
          </a:xfrm>
          <a:prstGeom prst="rect">
            <a:avLst/>
          </a:prstGeom>
          <a:noFill/>
        </p:spPr>
        <p:txBody>
          <a:bodyPr wrap="none" rtlCol="0" anchor="ctr">
            <a:spAutoFit/>
          </a:bodyPr>
          <a:lstStyle/>
          <a:p>
            <a:pPr algn="ct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NEW CUSTOMERS</a:t>
            </a:r>
          </a:p>
        </p:txBody>
      </p:sp>
      <p:sp>
        <p:nvSpPr>
          <p:cNvPr id="20" name="TextBox 19">
            <a:extLst>
              <a:ext uri="{FF2B5EF4-FFF2-40B4-BE49-F238E27FC236}">
                <a16:creationId xmlns:a16="http://schemas.microsoft.com/office/drawing/2014/main" id="{0C986620-2BE4-AB4E-A00A-18EFB330F71E}"/>
              </a:ext>
            </a:extLst>
          </p:cNvPr>
          <p:cNvSpPr txBox="1"/>
          <p:nvPr/>
        </p:nvSpPr>
        <p:spPr>
          <a:xfrm>
            <a:off x="5234681" y="2706471"/>
            <a:ext cx="1535998" cy="381066"/>
          </a:xfrm>
          <a:prstGeom prst="rect">
            <a:avLst/>
          </a:prstGeom>
          <a:noFill/>
        </p:spPr>
        <p:txBody>
          <a:bodyPr wrap="none" rtlCol="0" anchor="ctr">
            <a:spAutoFit/>
          </a:bodyPr>
          <a:lstStyle/>
          <a:p>
            <a:pPr algn="ctr">
              <a:lnSpc>
                <a:spcPct val="150000"/>
              </a:lnSpc>
            </a:pP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TEAM GROWTH</a:t>
            </a:r>
          </a:p>
        </p:txBody>
      </p:sp>
      <p:sp>
        <p:nvSpPr>
          <p:cNvPr id="21" name="TextBox 20">
            <a:extLst>
              <a:ext uri="{FF2B5EF4-FFF2-40B4-BE49-F238E27FC236}">
                <a16:creationId xmlns:a16="http://schemas.microsoft.com/office/drawing/2014/main" id="{BDEEE1F8-93C0-824B-B812-AA19AAE4099E}"/>
              </a:ext>
            </a:extLst>
          </p:cNvPr>
          <p:cNvSpPr txBox="1"/>
          <p:nvPr/>
        </p:nvSpPr>
        <p:spPr>
          <a:xfrm>
            <a:off x="7618544" y="2770481"/>
            <a:ext cx="2326278" cy="307777"/>
          </a:xfrm>
          <a:prstGeom prst="rect">
            <a:avLst/>
          </a:prstGeom>
          <a:noFill/>
        </p:spPr>
        <p:txBody>
          <a:bodyPr wrap="none" rtlCol="0" anchor="ctr">
            <a:spAutoFit/>
          </a:bodyPr>
          <a:lstStyle/>
          <a:p>
            <a:pPr algn="ctr"/>
            <a:r>
              <a:rPr lang="en-US" sz="1400" b="1" dirty="0">
                <a:solidFill>
                  <a:schemeClr val="tx1"/>
                </a:solidFill>
                <a:latin typeface="Noto Sans" panose="020B0502040504020204" pitchFamily="34" charset="0"/>
                <a:ea typeface="Noto Sans" panose="020B0502040504020204" pitchFamily="34" charset="0"/>
                <a:cs typeface="Noto Sans" panose="020B0502040504020204" pitchFamily="34" charset="0"/>
              </a:rPr>
              <a:t>AVG. REVENUE GROWTH</a:t>
            </a:r>
          </a:p>
        </p:txBody>
      </p:sp>
      <p:pic>
        <p:nvPicPr>
          <p:cNvPr id="16" name="Graphic 15" descr="Handshake">
            <a:extLst>
              <a:ext uri="{FF2B5EF4-FFF2-40B4-BE49-F238E27FC236}">
                <a16:creationId xmlns:a16="http://schemas.microsoft.com/office/drawing/2014/main" id="{0833DAFB-57A0-FB4C-9A12-85CD7E5807D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11162" y="2182656"/>
            <a:ext cx="720434" cy="720434"/>
          </a:xfrm>
          <a:prstGeom prst="rect">
            <a:avLst/>
          </a:prstGeom>
        </p:spPr>
      </p:pic>
      <p:pic>
        <p:nvPicPr>
          <p:cNvPr id="17" name="Picture 16" descr="A close up of a logo&#10;&#10;Description automatically generated">
            <a:extLst>
              <a:ext uri="{FF2B5EF4-FFF2-40B4-BE49-F238E27FC236}">
                <a16:creationId xmlns:a16="http://schemas.microsoft.com/office/drawing/2014/main" id="{C9339F0B-14D9-FF4A-B773-6B738414AFA0}"/>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642600" y="2194991"/>
            <a:ext cx="720434" cy="720434"/>
          </a:xfrm>
          <a:prstGeom prst="rect">
            <a:avLst/>
          </a:prstGeom>
          <a:noFill/>
        </p:spPr>
      </p:pic>
      <p:sp>
        <p:nvSpPr>
          <p:cNvPr id="23" name="Text Placeholder 22">
            <a:extLst>
              <a:ext uri="{FF2B5EF4-FFF2-40B4-BE49-F238E27FC236}">
                <a16:creationId xmlns:a16="http://schemas.microsoft.com/office/drawing/2014/main" id="{FDEECD1D-9BBD-3348-9626-F1D943168053}"/>
              </a:ext>
            </a:extLst>
          </p:cNvPr>
          <p:cNvSpPr>
            <a:spLocks noGrp="1"/>
          </p:cNvSpPr>
          <p:nvPr>
            <p:ph type="body" sz="quarter" idx="10" hasCustomPrompt="1"/>
          </p:nvPr>
        </p:nvSpPr>
        <p:spPr>
          <a:xfrm>
            <a:off x="4082262" y="372689"/>
            <a:ext cx="4027475" cy="679760"/>
          </a:xfrm>
        </p:spPr>
        <p:txBody>
          <a:bodyPr anchor="ctr">
            <a:noAutofit/>
          </a:bodyPr>
          <a:lstStyle>
            <a:lvl1pPr marL="0" indent="0" algn="ctr">
              <a:buNone/>
              <a:defRPr sz="2800" b="1">
                <a:solidFill>
                  <a:schemeClr val="tx1"/>
                </a:solidFill>
              </a:defRPr>
            </a:lvl1pPr>
          </a:lstStyle>
          <a:p>
            <a:pPr lvl="0"/>
            <a:r>
              <a:rPr lang="en-US" dirty="0"/>
              <a:t>Viima as a company</a:t>
            </a:r>
          </a:p>
        </p:txBody>
      </p:sp>
      <p:sp>
        <p:nvSpPr>
          <p:cNvPr id="27" name="Text Placeholder 26">
            <a:extLst>
              <a:ext uri="{FF2B5EF4-FFF2-40B4-BE49-F238E27FC236}">
                <a16:creationId xmlns:a16="http://schemas.microsoft.com/office/drawing/2014/main" id="{E6461437-373A-DA4D-816F-708819CB425A}"/>
              </a:ext>
            </a:extLst>
          </p:cNvPr>
          <p:cNvSpPr>
            <a:spLocks noGrp="1"/>
          </p:cNvSpPr>
          <p:nvPr>
            <p:ph type="body" sz="quarter" idx="11" hasCustomPrompt="1"/>
          </p:nvPr>
        </p:nvSpPr>
        <p:spPr>
          <a:xfrm>
            <a:off x="2396818" y="3072952"/>
            <a:ext cx="1749121" cy="500063"/>
          </a:xfrm>
        </p:spPr>
        <p:txBody>
          <a:bodyPr anchor="ctr">
            <a:noAutofit/>
          </a:bodyPr>
          <a:lstStyle>
            <a:lvl1pPr marL="0" indent="0" algn="ctr">
              <a:buNone/>
              <a:defRPr sz="3600" b="1">
                <a:solidFill>
                  <a:schemeClr val="accent1"/>
                </a:solidFill>
              </a:defRPr>
            </a:lvl1pPr>
          </a:lstStyle>
          <a:p>
            <a:pPr lvl="0"/>
            <a:r>
              <a:rPr lang="en-US" dirty="0"/>
              <a:t>+105%</a:t>
            </a:r>
          </a:p>
        </p:txBody>
      </p:sp>
      <p:sp>
        <p:nvSpPr>
          <p:cNvPr id="29" name="Text Placeholder 26">
            <a:extLst>
              <a:ext uri="{FF2B5EF4-FFF2-40B4-BE49-F238E27FC236}">
                <a16:creationId xmlns:a16="http://schemas.microsoft.com/office/drawing/2014/main" id="{12B65525-2FBA-0C47-96FF-D6EC43AFBF7C}"/>
              </a:ext>
            </a:extLst>
          </p:cNvPr>
          <p:cNvSpPr>
            <a:spLocks noGrp="1"/>
          </p:cNvSpPr>
          <p:nvPr>
            <p:ph type="body" sz="quarter" idx="12" hasCustomPrompt="1"/>
          </p:nvPr>
        </p:nvSpPr>
        <p:spPr>
          <a:xfrm>
            <a:off x="5270063" y="3072953"/>
            <a:ext cx="1466112" cy="500063"/>
          </a:xfrm>
        </p:spPr>
        <p:txBody>
          <a:bodyPr anchor="ctr">
            <a:noAutofit/>
          </a:bodyPr>
          <a:lstStyle>
            <a:lvl1pPr marL="0" indent="0" algn="ctr">
              <a:buNone/>
              <a:defRPr sz="3600" b="1">
                <a:solidFill>
                  <a:schemeClr val="accent1"/>
                </a:solidFill>
              </a:defRPr>
            </a:lvl1pPr>
          </a:lstStyle>
          <a:p>
            <a:pPr lvl="0"/>
            <a:r>
              <a:rPr lang="en-US" dirty="0"/>
              <a:t>+33%</a:t>
            </a:r>
          </a:p>
        </p:txBody>
      </p:sp>
      <p:sp>
        <p:nvSpPr>
          <p:cNvPr id="30" name="Text Placeholder 26">
            <a:extLst>
              <a:ext uri="{FF2B5EF4-FFF2-40B4-BE49-F238E27FC236}">
                <a16:creationId xmlns:a16="http://schemas.microsoft.com/office/drawing/2014/main" id="{7496E1E7-763A-D34B-A4E0-84B18BD0849D}"/>
              </a:ext>
            </a:extLst>
          </p:cNvPr>
          <p:cNvSpPr>
            <a:spLocks noGrp="1"/>
          </p:cNvSpPr>
          <p:nvPr>
            <p:ph type="body" sz="quarter" idx="13" hasCustomPrompt="1"/>
          </p:nvPr>
        </p:nvSpPr>
        <p:spPr>
          <a:xfrm>
            <a:off x="7850351" y="3072952"/>
            <a:ext cx="1811633" cy="500063"/>
          </a:xfrm>
        </p:spPr>
        <p:txBody>
          <a:bodyPr anchor="ctr">
            <a:noAutofit/>
          </a:bodyPr>
          <a:lstStyle>
            <a:lvl1pPr marL="0" indent="0" algn="ctr">
              <a:buNone/>
              <a:defRPr sz="3600" b="1">
                <a:solidFill>
                  <a:schemeClr val="accent1"/>
                </a:solidFill>
              </a:defRPr>
            </a:lvl1pPr>
          </a:lstStyle>
          <a:p>
            <a:pPr lvl="0"/>
            <a:r>
              <a:rPr lang="en-US" dirty="0"/>
              <a:t>+144%</a:t>
            </a:r>
          </a:p>
        </p:txBody>
      </p:sp>
      <p:sp>
        <p:nvSpPr>
          <p:cNvPr id="33" name="Freeform 32">
            <a:extLst>
              <a:ext uri="{FF2B5EF4-FFF2-40B4-BE49-F238E27FC236}">
                <a16:creationId xmlns:a16="http://schemas.microsoft.com/office/drawing/2014/main" id="{80A7CAE3-9F7A-A346-8B8E-46A62CB04949}"/>
              </a:ext>
            </a:extLst>
          </p:cNvPr>
          <p:cNvSpPr>
            <a:spLocks noChangeAspect="1"/>
          </p:cNvSpPr>
          <p:nvPr/>
        </p:nvSpPr>
        <p:spPr>
          <a:xfrm>
            <a:off x="8421466" y="2332915"/>
            <a:ext cx="720434" cy="432261"/>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chemeClr val="bg1">
              <a:lumMod val="65000"/>
            </a:schemeClr>
          </a:solidFill>
          <a:ln w="6350" cap="flat">
            <a:noFill/>
            <a:prstDash val="solid"/>
            <a:miter/>
          </a:ln>
        </p:spPr>
        <p:txBody>
          <a:bodyPr rtlCol="0" anchor="ctr"/>
          <a:lstStyle/>
          <a:p>
            <a:endParaRPr lang="en-US" sz="1600" dirty="0"/>
          </a:p>
        </p:txBody>
      </p:sp>
    </p:spTree>
    <p:extLst>
      <p:ext uri="{BB962C8B-B14F-4D97-AF65-F5344CB8AC3E}">
        <p14:creationId xmlns:p14="http://schemas.microsoft.com/office/powerpoint/2010/main" val="179368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3975-04B2-1248-81FC-5FCDDA216BCC}"/>
              </a:ext>
            </a:extLst>
          </p:cNvPr>
          <p:cNvSpPr>
            <a:spLocks noGrp="1"/>
          </p:cNvSpPr>
          <p:nvPr>
            <p:ph type="title" hasCustomPrompt="1"/>
          </p:nvPr>
        </p:nvSpPr>
        <p:spPr/>
        <p:txBody>
          <a:bodyPr>
            <a:normAutofit/>
          </a:bodyPr>
          <a:lstStyle>
            <a:lvl1pPr>
              <a:defRPr sz="3200" b="1"/>
            </a:lvl1pPr>
          </a:lstStyle>
          <a:p>
            <a:r>
              <a:rPr lang="en-US" dirty="0"/>
              <a:t>Let’s make innovation happen!</a:t>
            </a:r>
            <a:endParaRPr lang="fi-FI" dirty="0"/>
          </a:p>
        </p:txBody>
      </p:sp>
      <p:sp>
        <p:nvSpPr>
          <p:cNvPr id="3" name="Content Placeholder 2">
            <a:extLst>
              <a:ext uri="{FF2B5EF4-FFF2-40B4-BE49-F238E27FC236}">
                <a16:creationId xmlns:a16="http://schemas.microsoft.com/office/drawing/2014/main" id="{9C7D436D-D8D0-C847-8DD7-A78F98B0C365}"/>
              </a:ext>
            </a:extLst>
          </p:cNvPr>
          <p:cNvSpPr>
            <a:spLocks noGrp="1"/>
          </p:cNvSpPr>
          <p:nvPr>
            <p:ph idx="1"/>
          </p:nvPr>
        </p:nvSpPr>
        <p:spPr>
          <a:xfrm>
            <a:off x="697006" y="1825625"/>
            <a:ext cx="10797988" cy="4348375"/>
          </a:xfrm>
          <a:prstGeom prst="rect">
            <a:avLst/>
          </a:prstGeo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Graphic 3">
            <a:extLst>
              <a:ext uri="{FF2B5EF4-FFF2-40B4-BE49-F238E27FC236}">
                <a16:creationId xmlns:a16="http://schemas.microsoft.com/office/drawing/2014/main" id="{8BDFB39F-93E7-F04E-8B9D-F9993C6D7A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55127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6444-7E51-9F48-8669-1FECBA38672D}"/>
              </a:ext>
            </a:extLst>
          </p:cNvPr>
          <p:cNvSpPr>
            <a:spLocks noGrp="1"/>
          </p:cNvSpPr>
          <p:nvPr>
            <p:ph type="title" hasCustomPrompt="1"/>
          </p:nvPr>
        </p:nvSpPr>
        <p:spPr>
          <a:xfrm>
            <a:off x="697006" y="332656"/>
            <a:ext cx="10797988" cy="1325563"/>
          </a:xfrm>
        </p:spPr>
        <p:txBody>
          <a:bodyPr>
            <a:normAutofit/>
          </a:bodyPr>
          <a:lstStyle>
            <a:lvl1pPr algn="ctr">
              <a:defRPr sz="3200" b="1"/>
            </a:lvl1pPr>
          </a:lstStyle>
          <a:p>
            <a:r>
              <a:rPr lang="en-US" dirty="0"/>
              <a:t>Let’s make innovation happen!</a:t>
            </a:r>
            <a:endParaRPr lang="fi-FI" dirty="0"/>
          </a:p>
        </p:txBody>
      </p:sp>
    </p:spTree>
    <p:extLst>
      <p:ext uri="{BB962C8B-B14F-4D97-AF65-F5344CB8AC3E}">
        <p14:creationId xmlns:p14="http://schemas.microsoft.com/office/powerpoint/2010/main" val="2385423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er Testimonial">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EA69E2-2959-2F47-8B95-A880C35BDAAF}"/>
              </a:ext>
            </a:extLst>
          </p:cNvPr>
          <p:cNvSpPr/>
          <p:nvPr userDrawn="1"/>
        </p:nvSpPr>
        <p:spPr>
          <a:xfrm>
            <a:off x="7608168" y="0"/>
            <a:ext cx="458383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90"/>
            <a:ext cx="5472608" cy="194421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25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395697"/>
          </a:xfr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grpSp>
        <p:nvGrpSpPr>
          <p:cNvPr id="45" name="Group 44">
            <a:extLst>
              <a:ext uri="{FF2B5EF4-FFF2-40B4-BE49-F238E27FC236}">
                <a16:creationId xmlns:a16="http://schemas.microsoft.com/office/drawing/2014/main" id="{425B0925-F80B-0843-888B-4C2E538A54E2}"/>
              </a:ext>
            </a:extLst>
          </p:cNvPr>
          <p:cNvGrpSpPr/>
          <p:nvPr userDrawn="1"/>
        </p:nvGrpSpPr>
        <p:grpSpPr>
          <a:xfrm>
            <a:off x="8497513" y="459175"/>
            <a:ext cx="2904695" cy="5507314"/>
            <a:chOff x="8603114" y="657870"/>
            <a:chExt cx="2904695" cy="5507314"/>
          </a:xfrm>
        </p:grpSpPr>
        <p:pic>
          <p:nvPicPr>
            <p:cNvPr id="28" name="Graphic 27">
              <a:extLst>
                <a:ext uri="{FF2B5EF4-FFF2-40B4-BE49-F238E27FC236}">
                  <a16:creationId xmlns:a16="http://schemas.microsoft.com/office/drawing/2014/main" id="{8DF02FBC-22E2-F140-92B8-9303D893DE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46434" y="657870"/>
              <a:ext cx="1080000" cy="1080000"/>
            </a:xfrm>
            <a:prstGeom prst="rect">
              <a:avLst/>
            </a:prstGeom>
          </p:spPr>
        </p:pic>
        <p:pic>
          <p:nvPicPr>
            <p:cNvPr id="30" name="Picture 29" descr="A close up of a logo&#10;&#10;Description automatically generated">
              <a:extLst>
                <a:ext uri="{FF2B5EF4-FFF2-40B4-BE49-F238E27FC236}">
                  <a16:creationId xmlns:a16="http://schemas.microsoft.com/office/drawing/2014/main" id="{1EA625C7-2F95-BB4C-8208-F8F2B1CFA2E2}"/>
                </a:ext>
              </a:extLst>
            </p:cNvPr>
            <p:cNvPicPr>
              <a:picLocks noChangeAspect="1"/>
            </p:cNvPicPr>
            <p:nvPr userDrawn="1"/>
          </p:nvPicPr>
          <p:blipFill>
            <a:blip r:embed="rId4"/>
            <a:stretch>
              <a:fillRect/>
            </a:stretch>
          </p:blipFill>
          <p:spPr>
            <a:xfrm>
              <a:off x="10419217" y="657870"/>
              <a:ext cx="1080000" cy="1080000"/>
            </a:xfrm>
            <a:prstGeom prst="rect">
              <a:avLst/>
            </a:prstGeom>
          </p:spPr>
        </p:pic>
        <p:pic>
          <p:nvPicPr>
            <p:cNvPr id="32" name="Picture 31" descr="A close up of a logo&#10;&#10;Description automatically generated">
              <a:extLst>
                <a:ext uri="{FF2B5EF4-FFF2-40B4-BE49-F238E27FC236}">
                  <a16:creationId xmlns:a16="http://schemas.microsoft.com/office/drawing/2014/main" id="{99C1181E-BE9B-C943-8DB9-CDA0F89698DD}"/>
                </a:ext>
              </a:extLst>
            </p:cNvPr>
            <p:cNvPicPr>
              <a:picLocks noChangeAspect="1"/>
            </p:cNvPicPr>
            <p:nvPr userDrawn="1"/>
          </p:nvPicPr>
          <p:blipFill>
            <a:blip r:embed="rId5"/>
            <a:stretch>
              <a:fillRect/>
            </a:stretch>
          </p:blipFill>
          <p:spPr>
            <a:xfrm>
              <a:off x="10427809" y="5085184"/>
              <a:ext cx="1080000" cy="1080000"/>
            </a:xfrm>
            <a:prstGeom prst="rect">
              <a:avLst/>
            </a:prstGeom>
          </p:spPr>
        </p:pic>
        <p:pic>
          <p:nvPicPr>
            <p:cNvPr id="34" name="Picture 33" descr="A picture containing black, indoor&#10;&#10;Description automatically generated">
              <a:extLst>
                <a:ext uri="{FF2B5EF4-FFF2-40B4-BE49-F238E27FC236}">
                  <a16:creationId xmlns:a16="http://schemas.microsoft.com/office/drawing/2014/main" id="{AFB28499-8543-7B48-A467-246830B6838A}"/>
                </a:ext>
              </a:extLst>
            </p:cNvPr>
            <p:cNvPicPr>
              <a:picLocks noChangeAspect="1"/>
            </p:cNvPicPr>
            <p:nvPr userDrawn="1"/>
          </p:nvPicPr>
          <p:blipFill>
            <a:blip r:embed="rId6"/>
            <a:stretch>
              <a:fillRect/>
            </a:stretch>
          </p:blipFill>
          <p:spPr>
            <a:xfrm>
              <a:off x="8646434" y="2156691"/>
              <a:ext cx="1080000" cy="1080000"/>
            </a:xfrm>
            <a:prstGeom prst="rect">
              <a:avLst/>
            </a:prstGeom>
          </p:spPr>
        </p:pic>
        <p:pic>
          <p:nvPicPr>
            <p:cNvPr id="36" name="Picture 35" descr="A close up of a logo&#10;&#10;Description automatically generated">
              <a:extLst>
                <a:ext uri="{FF2B5EF4-FFF2-40B4-BE49-F238E27FC236}">
                  <a16:creationId xmlns:a16="http://schemas.microsoft.com/office/drawing/2014/main" id="{003E01A0-D0F5-2549-8A3D-1B9C587F4A35}"/>
                </a:ext>
              </a:extLst>
            </p:cNvPr>
            <p:cNvPicPr>
              <a:picLocks noChangeAspect="1"/>
            </p:cNvPicPr>
            <p:nvPr userDrawn="1"/>
          </p:nvPicPr>
          <p:blipFill>
            <a:blip r:embed="rId7"/>
            <a:stretch>
              <a:fillRect/>
            </a:stretch>
          </p:blipFill>
          <p:spPr>
            <a:xfrm>
              <a:off x="8655141" y="3655511"/>
              <a:ext cx="1080000" cy="1080000"/>
            </a:xfrm>
            <a:prstGeom prst="rect">
              <a:avLst/>
            </a:prstGeom>
          </p:spPr>
        </p:pic>
        <p:pic>
          <p:nvPicPr>
            <p:cNvPr id="38" name="Picture 37">
              <a:extLst>
                <a:ext uri="{FF2B5EF4-FFF2-40B4-BE49-F238E27FC236}">
                  <a16:creationId xmlns:a16="http://schemas.microsoft.com/office/drawing/2014/main" id="{0228239D-F10D-7840-9E1F-7216E471E447}"/>
                </a:ext>
              </a:extLst>
            </p:cNvPr>
            <p:cNvPicPr>
              <a:picLocks noChangeAspect="1"/>
            </p:cNvPicPr>
            <p:nvPr userDrawn="1"/>
          </p:nvPicPr>
          <p:blipFill>
            <a:blip r:embed="rId8"/>
            <a:stretch>
              <a:fillRect/>
            </a:stretch>
          </p:blipFill>
          <p:spPr>
            <a:xfrm>
              <a:off x="10419217" y="3586363"/>
              <a:ext cx="1080000" cy="1080000"/>
            </a:xfrm>
            <a:prstGeom prst="rect">
              <a:avLst/>
            </a:prstGeom>
          </p:spPr>
        </p:pic>
        <p:pic>
          <p:nvPicPr>
            <p:cNvPr id="40" name="Picture 39">
              <a:extLst>
                <a:ext uri="{FF2B5EF4-FFF2-40B4-BE49-F238E27FC236}">
                  <a16:creationId xmlns:a16="http://schemas.microsoft.com/office/drawing/2014/main" id="{922EDC30-0E50-6F4F-8C95-24757A03B98A}"/>
                </a:ext>
              </a:extLst>
            </p:cNvPr>
            <p:cNvPicPr>
              <a:picLocks noChangeAspect="1"/>
            </p:cNvPicPr>
            <p:nvPr userDrawn="1"/>
          </p:nvPicPr>
          <p:blipFill>
            <a:blip r:embed="rId9"/>
            <a:stretch>
              <a:fillRect/>
            </a:stretch>
          </p:blipFill>
          <p:spPr>
            <a:xfrm>
              <a:off x="10419217" y="2156691"/>
              <a:ext cx="1080000" cy="1080000"/>
            </a:xfrm>
            <a:prstGeom prst="rect">
              <a:avLst/>
            </a:prstGeom>
          </p:spPr>
        </p:pic>
        <p:pic>
          <p:nvPicPr>
            <p:cNvPr id="44" name="Picture 43">
              <a:extLst>
                <a:ext uri="{FF2B5EF4-FFF2-40B4-BE49-F238E27FC236}">
                  <a16:creationId xmlns:a16="http://schemas.microsoft.com/office/drawing/2014/main" id="{2D0CBD5C-9435-CD4C-AF24-E4D4AD74A965}"/>
                </a:ext>
              </a:extLst>
            </p:cNvPr>
            <p:cNvPicPr>
              <a:picLocks noChangeAspect="1"/>
            </p:cNvPicPr>
            <p:nvPr userDrawn="1"/>
          </p:nvPicPr>
          <p:blipFill>
            <a:blip r:embed="rId10"/>
            <a:stretch>
              <a:fillRect/>
            </a:stretch>
          </p:blipFill>
          <p:spPr>
            <a:xfrm>
              <a:off x="8603114" y="5085184"/>
              <a:ext cx="1080000" cy="1080000"/>
            </a:xfrm>
            <a:prstGeom prst="rect">
              <a:avLst/>
            </a:prstGeom>
          </p:spPr>
        </p:pic>
      </p:grpSp>
    </p:spTree>
    <p:extLst>
      <p:ext uri="{BB962C8B-B14F-4D97-AF65-F5344CB8AC3E}">
        <p14:creationId xmlns:p14="http://schemas.microsoft.com/office/powerpoint/2010/main" val="307481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er Testimonial – Alternativ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CB9405-3F88-024A-9322-40B90F4AE98E}"/>
              </a:ext>
            </a:extLst>
          </p:cNvPr>
          <p:cNvSpPr>
            <a:spLocks noGrp="1"/>
          </p:cNvSpPr>
          <p:nvPr>
            <p:ph sz="quarter" idx="10" hasCustomPrompt="1"/>
          </p:nvPr>
        </p:nvSpPr>
        <p:spPr>
          <a:xfrm>
            <a:off x="767408" y="3555090"/>
            <a:ext cx="5472608" cy="194421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250" b="0" i="0" u="none" strike="noStrike" smtClean="0">
                <a:effectLst/>
              </a:defRPr>
            </a:lvl1pPr>
          </a:lstStyle>
          <a:p>
            <a:pPr rtl="0"/>
            <a:r>
              <a:rPr lang="en" b="0" dirty="0">
                <a:effectLst/>
              </a:rPr>
              <a:t>We've harnessed our entire customer service workforce to collaboratively and transparently refine ideas that originate from our customer needs. Viima is a very engaging, intuitive, and – above all – a fun tool to use!</a:t>
            </a:r>
          </a:p>
          <a:p>
            <a:pPr rtl="0"/>
            <a:br>
              <a:rPr lang="en" b="0" dirty="0">
                <a:effectLst/>
              </a:rPr>
            </a:br>
            <a:r>
              <a:rPr lang="en" b="0" dirty="0">
                <a:effectLst/>
              </a:rPr>
              <a:t>Both the initial rollout and later expansion to other Nordic countries have gone very smoothly. The collaboration with Viima has also been exemplary in every way and the service has adapted to our needs very flexibly.</a:t>
            </a:r>
          </a:p>
        </p:txBody>
      </p:sp>
      <p:sp>
        <p:nvSpPr>
          <p:cNvPr id="12" name="Text Placeholder 11">
            <a:extLst>
              <a:ext uri="{FF2B5EF4-FFF2-40B4-BE49-F238E27FC236}">
                <a16:creationId xmlns:a16="http://schemas.microsoft.com/office/drawing/2014/main" id="{34C5E761-91B2-5247-9B27-43A13640D81A}"/>
              </a:ext>
            </a:extLst>
          </p:cNvPr>
          <p:cNvSpPr>
            <a:spLocks noGrp="1"/>
          </p:cNvSpPr>
          <p:nvPr>
            <p:ph type="body" sz="quarter" idx="12" hasCustomPrompt="1"/>
          </p:nvPr>
        </p:nvSpPr>
        <p:spPr>
          <a:xfrm>
            <a:off x="3143672" y="1017674"/>
            <a:ext cx="3153704" cy="215429"/>
          </a:xfrm>
        </p:spPr>
        <p:txBody>
          <a:bodyPr anchor="ctr">
            <a:noAutofit/>
          </a:bodyPr>
          <a:lstStyle>
            <a:lvl1pPr marL="0" indent="0">
              <a:buNone/>
              <a:defRPr sz="1500" b="1">
                <a:solidFill>
                  <a:schemeClr val="accent1"/>
                </a:solidFill>
              </a:defRPr>
            </a:lvl1pPr>
          </a:lstStyle>
          <a:p>
            <a:pPr lvl="0"/>
            <a:r>
              <a:rPr lang="en-US" dirty="0" err="1"/>
              <a:t>Katri</a:t>
            </a:r>
            <a:r>
              <a:rPr lang="en-US" dirty="0"/>
              <a:t> Kennedy,</a:t>
            </a:r>
          </a:p>
        </p:txBody>
      </p:sp>
      <p:sp>
        <p:nvSpPr>
          <p:cNvPr id="13" name="Text Placeholder 11">
            <a:extLst>
              <a:ext uri="{FF2B5EF4-FFF2-40B4-BE49-F238E27FC236}">
                <a16:creationId xmlns:a16="http://schemas.microsoft.com/office/drawing/2014/main" id="{BC8E2D92-ACEA-8642-BF07-0AA011FFF930}"/>
              </a:ext>
            </a:extLst>
          </p:cNvPr>
          <p:cNvSpPr>
            <a:spLocks noGrp="1"/>
          </p:cNvSpPr>
          <p:nvPr>
            <p:ph type="body" sz="quarter" idx="13" hasCustomPrompt="1"/>
          </p:nvPr>
        </p:nvSpPr>
        <p:spPr>
          <a:xfrm>
            <a:off x="3143673" y="1233103"/>
            <a:ext cx="3153704" cy="395697"/>
          </a:xfrm>
        </p:spPr>
        <p:txBody>
          <a:bodyPr anchor="ctr">
            <a:noAutofit/>
          </a:bodyPr>
          <a:lstStyle>
            <a:lvl1pPr marL="0" indent="0">
              <a:buNone/>
              <a:defRPr sz="1500" b="0">
                <a:solidFill>
                  <a:schemeClr val="accent1"/>
                </a:solidFill>
              </a:defRPr>
            </a:lvl1pPr>
          </a:lstStyle>
          <a:p>
            <a:pPr lvl="0"/>
            <a:r>
              <a:rPr lang="en-US" dirty="0"/>
              <a:t>Head of Business Development</a:t>
            </a:r>
            <a:br>
              <a:rPr lang="en-US" dirty="0"/>
            </a:br>
            <a:r>
              <a:rPr lang="en-US" dirty="0"/>
              <a:t>IF P&amp;C Insurance</a:t>
            </a:r>
          </a:p>
        </p:txBody>
      </p:sp>
      <p:sp>
        <p:nvSpPr>
          <p:cNvPr id="14" name="TextBox 13">
            <a:extLst>
              <a:ext uri="{FF2B5EF4-FFF2-40B4-BE49-F238E27FC236}">
                <a16:creationId xmlns:a16="http://schemas.microsoft.com/office/drawing/2014/main" id="{F51A14C5-9A55-7546-A643-812898A6932B}"/>
              </a:ext>
            </a:extLst>
          </p:cNvPr>
          <p:cNvSpPr txBox="1"/>
          <p:nvPr userDrawn="1"/>
        </p:nvSpPr>
        <p:spPr>
          <a:xfrm>
            <a:off x="767408" y="2733888"/>
            <a:ext cx="720080" cy="1631216"/>
          </a:xfrm>
          <a:prstGeom prst="rect">
            <a:avLst/>
          </a:prstGeom>
          <a:noFill/>
        </p:spPr>
        <p:txBody>
          <a:bodyPr wrap="square" rtlCol="0" anchor="ctr">
            <a:spAutoFit/>
          </a:bodyPr>
          <a:lstStyle/>
          <a:p>
            <a:pPr algn="ctr"/>
            <a:r>
              <a:rPr lang="en-US" sz="10000" dirty="0">
                <a:solidFill>
                  <a:schemeClr val="accent1"/>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1" name="Picture Placeholder 20">
            <a:extLst>
              <a:ext uri="{FF2B5EF4-FFF2-40B4-BE49-F238E27FC236}">
                <a16:creationId xmlns:a16="http://schemas.microsoft.com/office/drawing/2014/main" id="{5E5D4B59-93B0-414C-A325-51AD7D313391}"/>
              </a:ext>
            </a:extLst>
          </p:cNvPr>
          <p:cNvSpPr>
            <a:spLocks noGrp="1" noChangeAspect="1"/>
          </p:cNvSpPr>
          <p:nvPr>
            <p:ph type="pic" sz="quarter" idx="14" hasCustomPrompt="1"/>
          </p:nvPr>
        </p:nvSpPr>
        <p:spPr>
          <a:xfrm>
            <a:off x="767407" y="620688"/>
            <a:ext cx="2160000" cy="2160000"/>
          </a:xfrm>
          <a:prstGeom prst="ellipse">
            <a:avLst/>
          </a:prstGeom>
          <a:noFill/>
        </p:spPr>
        <p:txBody>
          <a:bodyPr anchor="ctr">
            <a:normAutofit/>
          </a:bodyPr>
          <a:lstStyle>
            <a:lvl1pPr marL="0" indent="0" algn="ctr">
              <a:buNone/>
              <a:defRPr sz="1400"/>
            </a:lvl1pPr>
          </a:lstStyle>
          <a:p>
            <a:r>
              <a:rPr lang="en-US" dirty="0"/>
              <a:t>Insert</a:t>
            </a:r>
            <a:br>
              <a:rPr lang="en-US" dirty="0"/>
            </a:br>
            <a:r>
              <a:rPr lang="en-US" dirty="0"/>
              <a:t>reference</a:t>
            </a:r>
            <a:br>
              <a:rPr lang="en-US" dirty="0"/>
            </a:br>
            <a:r>
              <a:rPr lang="en-US" dirty="0"/>
              <a:t>image</a:t>
            </a:r>
            <a:br>
              <a:rPr lang="en-US" dirty="0"/>
            </a:br>
            <a:r>
              <a:rPr lang="en-US" dirty="0"/>
              <a:t>here</a:t>
            </a:r>
          </a:p>
        </p:txBody>
      </p:sp>
      <p:sp>
        <p:nvSpPr>
          <p:cNvPr id="26" name="Picture Placeholder 20">
            <a:extLst>
              <a:ext uri="{FF2B5EF4-FFF2-40B4-BE49-F238E27FC236}">
                <a16:creationId xmlns:a16="http://schemas.microsoft.com/office/drawing/2014/main" id="{6B65C2BD-2F91-5646-BAC6-B86A0CEF6C74}"/>
              </a:ext>
            </a:extLst>
          </p:cNvPr>
          <p:cNvSpPr>
            <a:spLocks noGrp="1" noChangeAspect="1"/>
          </p:cNvSpPr>
          <p:nvPr>
            <p:ph type="pic" sz="quarter" idx="15" hasCustomPrompt="1"/>
          </p:nvPr>
        </p:nvSpPr>
        <p:spPr>
          <a:xfrm>
            <a:off x="2063552" y="1934942"/>
            <a:ext cx="1296000" cy="1296000"/>
          </a:xfrm>
          <a:prstGeom prst="ellipse">
            <a:avLst/>
          </a:prstGeom>
          <a:noFill/>
        </p:spPr>
        <p:txBody>
          <a:bodyPr anchor="ctr">
            <a:normAutofit/>
          </a:bodyPr>
          <a:lstStyle>
            <a:lvl1pPr marL="0" indent="0" algn="ctr">
              <a:buNone/>
              <a:defRPr sz="1400"/>
            </a:lvl1pPr>
          </a:lstStyle>
          <a:p>
            <a:r>
              <a:rPr lang="en-US" dirty="0"/>
              <a:t>Insert logo here</a:t>
            </a:r>
          </a:p>
        </p:txBody>
      </p:sp>
      <p:sp>
        <p:nvSpPr>
          <p:cNvPr id="4" name="Picture Placeholder 3">
            <a:extLst>
              <a:ext uri="{FF2B5EF4-FFF2-40B4-BE49-F238E27FC236}">
                <a16:creationId xmlns:a16="http://schemas.microsoft.com/office/drawing/2014/main" id="{0B3E717C-2C6E-4A41-87A8-314297B21471}"/>
              </a:ext>
            </a:extLst>
          </p:cNvPr>
          <p:cNvSpPr>
            <a:spLocks noGrp="1"/>
          </p:cNvSpPr>
          <p:nvPr>
            <p:ph type="pic" sz="quarter" idx="16" hasCustomPrompt="1"/>
          </p:nvPr>
        </p:nvSpPr>
        <p:spPr>
          <a:xfrm>
            <a:off x="7608168" y="0"/>
            <a:ext cx="4583831" cy="6858000"/>
          </a:xfrm>
        </p:spPr>
        <p:txBody>
          <a:bodyPr anchor="ctr">
            <a:normAutofit/>
          </a:bodyPr>
          <a:lstStyle>
            <a:lvl1pPr marL="0" indent="0" algn="ctr">
              <a:buNone/>
              <a:defRPr sz="1800"/>
            </a:lvl1pPr>
          </a:lstStyle>
          <a:p>
            <a:r>
              <a:rPr lang="en-US" dirty="0"/>
              <a:t>Insert background image here</a:t>
            </a:r>
          </a:p>
        </p:txBody>
      </p:sp>
    </p:spTree>
    <p:extLst>
      <p:ext uri="{BB962C8B-B14F-4D97-AF65-F5344CB8AC3E}">
        <p14:creationId xmlns:p14="http://schemas.microsoft.com/office/powerpoint/2010/main" val="225267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265A59C-90B8-974F-89D9-AF9031DAB8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738397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eparator">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881DE1-9572-F848-A35C-59E8024B497F}"/>
              </a:ext>
            </a:extLst>
          </p:cNvPr>
          <p:cNvSpPr>
            <a:spLocks noGrp="1"/>
          </p:cNvSpPr>
          <p:nvPr>
            <p:ph type="body" sz="quarter" idx="10" hasCustomPrompt="1"/>
          </p:nvPr>
        </p:nvSpPr>
        <p:spPr>
          <a:xfrm>
            <a:off x="2855640" y="2888456"/>
            <a:ext cx="6480720" cy="1081087"/>
          </a:xfrm>
        </p:spPr>
        <p:txBody>
          <a:bodyPr anchor="ctr">
            <a:normAutofit/>
          </a:bodyPr>
          <a:lstStyle>
            <a:lvl1pPr marL="0" indent="0" algn="ctr">
              <a:buNone/>
              <a:defRPr sz="3200" b="1">
                <a:solidFill>
                  <a:schemeClr val="bg1"/>
                </a:solidFill>
              </a:defRPr>
            </a:lvl1pPr>
          </a:lstStyle>
          <a:p>
            <a:pPr lvl="0"/>
            <a:r>
              <a:rPr lang="en-US" dirty="0"/>
              <a:t>Customer Stories &amp; Examples</a:t>
            </a:r>
          </a:p>
        </p:txBody>
      </p:sp>
    </p:spTree>
    <p:extLst>
      <p:ext uri="{BB962C8B-B14F-4D97-AF65-F5344CB8AC3E}">
        <p14:creationId xmlns:p14="http://schemas.microsoft.com/office/powerpoint/2010/main" val="414742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icing">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3975-04B2-1248-81FC-5FCDDA216BCC}"/>
              </a:ext>
            </a:extLst>
          </p:cNvPr>
          <p:cNvSpPr>
            <a:spLocks noGrp="1"/>
          </p:cNvSpPr>
          <p:nvPr>
            <p:ph type="title" hasCustomPrompt="1"/>
          </p:nvPr>
        </p:nvSpPr>
        <p:spPr>
          <a:xfrm>
            <a:off x="533909" y="102299"/>
            <a:ext cx="10797988" cy="1325563"/>
          </a:xfrm>
        </p:spPr>
        <p:txBody>
          <a:bodyPr>
            <a:normAutofit/>
          </a:bodyPr>
          <a:lstStyle>
            <a:lvl1pPr algn="l">
              <a:defRPr sz="3200" b="1">
                <a:solidFill>
                  <a:schemeClr val="accent1"/>
                </a:solidFill>
              </a:defRPr>
            </a:lvl1pPr>
          </a:lstStyle>
          <a:p>
            <a:r>
              <a:rPr lang="en-US" dirty="0"/>
              <a:t>Annual Contract Offers</a:t>
            </a:r>
            <a:endParaRPr lang="fi-FI" dirty="0"/>
          </a:p>
        </p:txBody>
      </p:sp>
      <p:pic>
        <p:nvPicPr>
          <p:cNvPr id="4" name="Graphic 3">
            <a:extLst>
              <a:ext uri="{FF2B5EF4-FFF2-40B4-BE49-F238E27FC236}">
                <a16:creationId xmlns:a16="http://schemas.microsoft.com/office/drawing/2014/main" id="{8BDFB39F-93E7-F04E-8B9D-F9993C6D7A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AE1EF9C3-34BF-DA4D-B975-C9C1F4CEA90C}"/>
              </a:ext>
            </a:extLst>
          </p:cNvPr>
          <p:cNvSpPr>
            <a:spLocks noGrp="1"/>
          </p:cNvSpPr>
          <p:nvPr>
            <p:ph type="body" sz="quarter" idx="10" hasCustomPrompt="1"/>
          </p:nvPr>
        </p:nvSpPr>
        <p:spPr>
          <a:xfrm>
            <a:off x="533909" y="6516860"/>
            <a:ext cx="4105027" cy="224508"/>
          </a:xfrm>
        </p:spPr>
        <p:txBody>
          <a:bodyPr>
            <a:noAutofit/>
          </a:bodyPr>
          <a:lstStyle>
            <a:lvl1pPr marL="0" indent="0">
              <a:buNone/>
              <a:defRPr sz="900">
                <a:solidFill>
                  <a:schemeClr val="accent1"/>
                </a:solidFill>
              </a:defRPr>
            </a:lvl1pPr>
          </a:lstStyle>
          <a:p>
            <a:pPr lvl="0"/>
            <a:r>
              <a:rPr lang="en" dirty="0"/>
              <a:t>The contract period is 12 months.</a:t>
            </a:r>
            <a:endParaRPr lang="en-US" dirty="0"/>
          </a:p>
        </p:txBody>
      </p:sp>
      <p:sp>
        <p:nvSpPr>
          <p:cNvPr id="7" name="Text Placeholder 5">
            <a:extLst>
              <a:ext uri="{FF2B5EF4-FFF2-40B4-BE49-F238E27FC236}">
                <a16:creationId xmlns:a16="http://schemas.microsoft.com/office/drawing/2014/main" id="{88E1080D-1688-094A-9829-5BD93945C0AB}"/>
              </a:ext>
            </a:extLst>
          </p:cNvPr>
          <p:cNvSpPr>
            <a:spLocks noGrp="1"/>
          </p:cNvSpPr>
          <p:nvPr>
            <p:ph type="body" sz="quarter" idx="11" hasCustomPrompt="1"/>
          </p:nvPr>
        </p:nvSpPr>
        <p:spPr>
          <a:xfrm>
            <a:off x="533909" y="6057504"/>
            <a:ext cx="8653873" cy="497089"/>
          </a:xfrm>
        </p:spPr>
        <p:txBody>
          <a:bodyPr>
            <a:noAutofit/>
          </a:bodyPr>
          <a:lstStyle>
            <a:lvl1pPr marL="0" indent="0">
              <a:buNone/>
              <a:defRPr sz="900">
                <a:solidFill>
                  <a:schemeClr val="tx2"/>
                </a:solidFill>
              </a:defRPr>
            </a:lvl1pPr>
          </a:lstStyle>
          <a:p>
            <a:pPr lvl="0"/>
            <a:r>
              <a:rPr lang="en" dirty="0"/>
              <a:t>*A value added tax or other country specific taxes such as import or withholding taxes pursuant to the legislation in force from time to time shall be added to all prices if applicable. Exchange rates will be applied as applicable on the date of signing. Travel costs to customer premises outside the capital city area of Finland will be invoiced separately per agreement.</a:t>
            </a:r>
          </a:p>
        </p:txBody>
      </p:sp>
      <p:sp>
        <p:nvSpPr>
          <p:cNvPr id="9" name="Text Placeholder 8">
            <a:extLst>
              <a:ext uri="{FF2B5EF4-FFF2-40B4-BE49-F238E27FC236}">
                <a16:creationId xmlns:a16="http://schemas.microsoft.com/office/drawing/2014/main" id="{E3A4B190-FA79-F047-AD29-991887300EBA}"/>
              </a:ext>
            </a:extLst>
          </p:cNvPr>
          <p:cNvSpPr>
            <a:spLocks noGrp="1"/>
          </p:cNvSpPr>
          <p:nvPr>
            <p:ph type="body" sz="quarter" idx="12" hasCustomPrompt="1"/>
          </p:nvPr>
        </p:nvSpPr>
        <p:spPr>
          <a:xfrm>
            <a:off x="533909" y="1727708"/>
            <a:ext cx="5562091" cy="497088"/>
          </a:xfrm>
        </p:spPr>
        <p:txBody>
          <a:bodyPr anchor="ctr">
            <a:normAutofit/>
          </a:bodyPr>
          <a:lstStyle>
            <a:lvl1pPr marL="0" indent="0">
              <a:buNone/>
              <a:defRPr sz="1600" b="1">
                <a:solidFill>
                  <a:schemeClr val="tx1"/>
                </a:solidFill>
              </a:defRPr>
            </a:lvl1pPr>
          </a:lstStyle>
          <a:p>
            <a:pPr lvl="0"/>
            <a:r>
              <a:rPr lang="en-US" dirty="0"/>
              <a:t>No installation fees. One fixed fee.</a:t>
            </a:r>
          </a:p>
        </p:txBody>
      </p:sp>
      <p:sp>
        <p:nvSpPr>
          <p:cNvPr id="11" name="Text Placeholder 10">
            <a:extLst>
              <a:ext uri="{FF2B5EF4-FFF2-40B4-BE49-F238E27FC236}">
                <a16:creationId xmlns:a16="http://schemas.microsoft.com/office/drawing/2014/main" id="{49DC2F55-223C-2D48-A86B-4A55CF6E74AB}"/>
              </a:ext>
            </a:extLst>
          </p:cNvPr>
          <p:cNvSpPr>
            <a:spLocks noGrp="1"/>
          </p:cNvSpPr>
          <p:nvPr>
            <p:ph type="body" sz="quarter" idx="13" hasCustomPrompt="1"/>
          </p:nvPr>
        </p:nvSpPr>
        <p:spPr>
          <a:xfrm>
            <a:off x="1625074" y="2554717"/>
            <a:ext cx="2016224" cy="591147"/>
          </a:xfrm>
        </p:spPr>
        <p:txBody>
          <a:bodyPr anchor="t">
            <a:noAutofit/>
          </a:bodyPr>
          <a:lstStyle>
            <a:lvl1pPr marL="0" indent="0">
              <a:buNone/>
              <a:defRPr sz="4000" b="1">
                <a:solidFill>
                  <a:schemeClr val="tx1"/>
                </a:solidFill>
              </a:defRPr>
            </a:lvl1pPr>
          </a:lstStyle>
          <a:p>
            <a:pPr lvl="0"/>
            <a:r>
              <a:rPr lang="en-US" dirty="0"/>
              <a:t>1 250</a:t>
            </a:r>
          </a:p>
        </p:txBody>
      </p:sp>
      <p:sp>
        <p:nvSpPr>
          <p:cNvPr id="12" name="Rectangle 11">
            <a:extLst>
              <a:ext uri="{FF2B5EF4-FFF2-40B4-BE49-F238E27FC236}">
                <a16:creationId xmlns:a16="http://schemas.microsoft.com/office/drawing/2014/main" id="{740ACAB2-1D75-FC48-A1D5-EA8241870D57}"/>
              </a:ext>
            </a:extLst>
          </p:cNvPr>
          <p:cNvSpPr/>
          <p:nvPr userDrawn="1"/>
        </p:nvSpPr>
        <p:spPr>
          <a:xfrm>
            <a:off x="62267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B690C93-66AC-A34E-9B7E-713BCE034711}"/>
              </a:ext>
            </a:extLst>
          </p:cNvPr>
          <p:cNvSpPr txBox="1"/>
          <p:nvPr userDrawn="1"/>
        </p:nvSpPr>
        <p:spPr>
          <a:xfrm>
            <a:off x="808928" y="2685436"/>
            <a:ext cx="566181" cy="923330"/>
          </a:xfrm>
          <a:prstGeom prst="rect">
            <a:avLst/>
          </a:prstGeom>
          <a:noFill/>
        </p:spPr>
        <p:txBody>
          <a:bodyPr wrap="none" rtlCol="0">
            <a:spAutoFit/>
          </a:bodyPr>
          <a:lstStyle/>
          <a:p>
            <a:pPr algn="ctr"/>
            <a:r>
              <a:rPr lang="en-US" sz="5400" b="1" dirty="0">
                <a:solidFill>
                  <a:schemeClr val="bg1">
                    <a:lumMod val="95000"/>
                  </a:schemeClr>
                </a:solidFill>
              </a:rPr>
              <a:t>1</a:t>
            </a:r>
          </a:p>
        </p:txBody>
      </p:sp>
      <p:sp>
        <p:nvSpPr>
          <p:cNvPr id="14" name="Text Placeholder 10">
            <a:extLst>
              <a:ext uri="{FF2B5EF4-FFF2-40B4-BE49-F238E27FC236}">
                <a16:creationId xmlns:a16="http://schemas.microsoft.com/office/drawing/2014/main" id="{4C42B1A4-5D77-A74B-B661-96E39FA250FF}"/>
              </a:ext>
            </a:extLst>
          </p:cNvPr>
          <p:cNvSpPr>
            <a:spLocks noGrp="1"/>
          </p:cNvSpPr>
          <p:nvPr>
            <p:ph type="body" sz="quarter" idx="14" hasCustomPrompt="1"/>
          </p:nvPr>
        </p:nvSpPr>
        <p:spPr>
          <a:xfrm>
            <a:off x="1625074" y="3089255"/>
            <a:ext cx="2016224" cy="354606"/>
          </a:xfr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15" name="Text Placeholder 10">
            <a:extLst>
              <a:ext uri="{FF2B5EF4-FFF2-40B4-BE49-F238E27FC236}">
                <a16:creationId xmlns:a16="http://schemas.microsoft.com/office/drawing/2014/main" id="{FC5BDBF3-A81F-BF4C-9488-CBE9B068A096}"/>
              </a:ext>
            </a:extLst>
          </p:cNvPr>
          <p:cNvSpPr>
            <a:spLocks noGrp="1"/>
          </p:cNvSpPr>
          <p:nvPr>
            <p:ph type="body" sz="quarter" idx="15" hasCustomPrompt="1"/>
          </p:nvPr>
        </p:nvSpPr>
        <p:spPr>
          <a:xfrm>
            <a:off x="1625074" y="3505730"/>
            <a:ext cx="2016224" cy="252203"/>
          </a:xfrm>
        </p:spPr>
        <p:txBody>
          <a:bodyPr anchor="b">
            <a:noAutofit/>
          </a:bodyPr>
          <a:lstStyle>
            <a:lvl1pPr marL="0" indent="0">
              <a:buNone/>
              <a:defRPr sz="1200" b="0">
                <a:solidFill>
                  <a:schemeClr val="tx1">
                    <a:lumMod val="50000"/>
                    <a:lumOff val="50000"/>
                  </a:schemeClr>
                </a:solidFill>
              </a:defRPr>
            </a:lvl1pPr>
          </a:lstStyle>
          <a:p>
            <a:pPr lvl="0"/>
            <a:r>
              <a:rPr lang="en-US" dirty="0"/>
              <a:t>500 user licenses</a:t>
            </a:r>
          </a:p>
        </p:txBody>
      </p:sp>
      <p:sp>
        <p:nvSpPr>
          <p:cNvPr id="25" name="Text Placeholder 10">
            <a:extLst>
              <a:ext uri="{FF2B5EF4-FFF2-40B4-BE49-F238E27FC236}">
                <a16:creationId xmlns:a16="http://schemas.microsoft.com/office/drawing/2014/main" id="{257A8A95-8824-9947-A3A9-F1D981D62FF8}"/>
              </a:ext>
            </a:extLst>
          </p:cNvPr>
          <p:cNvSpPr>
            <a:spLocks noGrp="1"/>
          </p:cNvSpPr>
          <p:nvPr>
            <p:ph type="body" sz="quarter" idx="16" hasCustomPrompt="1"/>
          </p:nvPr>
        </p:nvSpPr>
        <p:spPr>
          <a:xfrm>
            <a:off x="5480145" y="2554717"/>
            <a:ext cx="2016224" cy="591147"/>
          </a:xfrm>
        </p:spPr>
        <p:txBody>
          <a:bodyPr anchor="t">
            <a:noAutofit/>
          </a:bodyPr>
          <a:lstStyle>
            <a:lvl1pPr marL="0" indent="0">
              <a:buNone/>
              <a:defRPr sz="4000" b="1">
                <a:solidFill>
                  <a:schemeClr val="tx1"/>
                </a:solidFill>
              </a:defRPr>
            </a:lvl1pPr>
          </a:lstStyle>
          <a:p>
            <a:pPr lvl="0"/>
            <a:r>
              <a:rPr lang="en-US" dirty="0"/>
              <a:t>2 000</a:t>
            </a:r>
          </a:p>
        </p:txBody>
      </p:sp>
      <p:sp>
        <p:nvSpPr>
          <p:cNvPr id="26" name="Rectangle 25">
            <a:extLst>
              <a:ext uri="{FF2B5EF4-FFF2-40B4-BE49-F238E27FC236}">
                <a16:creationId xmlns:a16="http://schemas.microsoft.com/office/drawing/2014/main" id="{9E95403B-4BEF-8E47-811B-3B3288F62EBD}"/>
              </a:ext>
            </a:extLst>
          </p:cNvPr>
          <p:cNvSpPr/>
          <p:nvPr userDrawn="1"/>
        </p:nvSpPr>
        <p:spPr>
          <a:xfrm>
            <a:off x="4461475"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E6C6CDF-8653-9C45-BC02-D89526B3ADB8}"/>
              </a:ext>
            </a:extLst>
          </p:cNvPr>
          <p:cNvSpPr txBox="1"/>
          <p:nvPr userDrawn="1"/>
        </p:nvSpPr>
        <p:spPr>
          <a:xfrm>
            <a:off x="4647727" y="2707800"/>
            <a:ext cx="566181" cy="923330"/>
          </a:xfrm>
          <a:prstGeom prst="rect">
            <a:avLst/>
          </a:prstGeom>
          <a:noFill/>
        </p:spPr>
        <p:txBody>
          <a:bodyPr wrap="none" rtlCol="0">
            <a:spAutoFit/>
          </a:bodyPr>
          <a:lstStyle/>
          <a:p>
            <a:pPr algn="ctr"/>
            <a:r>
              <a:rPr lang="en-US" sz="5400" b="1" dirty="0">
                <a:solidFill>
                  <a:schemeClr val="bg1">
                    <a:lumMod val="95000"/>
                  </a:schemeClr>
                </a:solidFill>
              </a:rPr>
              <a:t>2</a:t>
            </a:r>
          </a:p>
        </p:txBody>
      </p:sp>
      <p:sp>
        <p:nvSpPr>
          <p:cNvPr id="28" name="Text Placeholder 10">
            <a:extLst>
              <a:ext uri="{FF2B5EF4-FFF2-40B4-BE49-F238E27FC236}">
                <a16:creationId xmlns:a16="http://schemas.microsoft.com/office/drawing/2014/main" id="{9428B89B-08EE-B44E-9CF5-C2F9A844A54B}"/>
              </a:ext>
            </a:extLst>
          </p:cNvPr>
          <p:cNvSpPr>
            <a:spLocks noGrp="1"/>
          </p:cNvSpPr>
          <p:nvPr>
            <p:ph type="body" sz="quarter" idx="17" hasCustomPrompt="1"/>
          </p:nvPr>
        </p:nvSpPr>
        <p:spPr>
          <a:xfrm>
            <a:off x="5480145" y="3093781"/>
            <a:ext cx="2016224" cy="354606"/>
          </a:xfr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29" name="Text Placeholder 10">
            <a:extLst>
              <a:ext uri="{FF2B5EF4-FFF2-40B4-BE49-F238E27FC236}">
                <a16:creationId xmlns:a16="http://schemas.microsoft.com/office/drawing/2014/main" id="{D01736CB-3785-A747-8FE8-AD9B8F7160A2}"/>
              </a:ext>
            </a:extLst>
          </p:cNvPr>
          <p:cNvSpPr>
            <a:spLocks noGrp="1"/>
          </p:cNvSpPr>
          <p:nvPr>
            <p:ph type="body" sz="quarter" idx="18" hasCustomPrompt="1"/>
          </p:nvPr>
        </p:nvSpPr>
        <p:spPr>
          <a:xfrm>
            <a:off x="5480145" y="3505730"/>
            <a:ext cx="2016224" cy="252203"/>
          </a:xfrm>
        </p:spPr>
        <p:txBody>
          <a:bodyPr anchor="b">
            <a:noAutofit/>
          </a:bodyPr>
          <a:lstStyle>
            <a:lvl1pPr marL="0" indent="0">
              <a:buNone/>
              <a:defRPr sz="1200" b="0">
                <a:solidFill>
                  <a:schemeClr val="tx1">
                    <a:lumMod val="50000"/>
                    <a:lumOff val="50000"/>
                  </a:schemeClr>
                </a:solidFill>
              </a:defRPr>
            </a:lvl1pPr>
          </a:lstStyle>
          <a:p>
            <a:pPr lvl="0"/>
            <a:r>
              <a:rPr lang="en-US" dirty="0"/>
              <a:t>2 000 user licenses</a:t>
            </a:r>
          </a:p>
        </p:txBody>
      </p:sp>
      <p:sp>
        <p:nvSpPr>
          <p:cNvPr id="30" name="Text Placeholder 10">
            <a:extLst>
              <a:ext uri="{FF2B5EF4-FFF2-40B4-BE49-F238E27FC236}">
                <a16:creationId xmlns:a16="http://schemas.microsoft.com/office/drawing/2014/main" id="{5810C4F9-8062-5B4C-B4D2-052857A9DF1C}"/>
              </a:ext>
            </a:extLst>
          </p:cNvPr>
          <p:cNvSpPr>
            <a:spLocks noGrp="1"/>
          </p:cNvSpPr>
          <p:nvPr>
            <p:ph type="body" sz="quarter" idx="19" hasCustomPrompt="1"/>
          </p:nvPr>
        </p:nvSpPr>
        <p:spPr>
          <a:xfrm>
            <a:off x="9366920" y="2554717"/>
            <a:ext cx="2016224" cy="591147"/>
          </a:xfrm>
        </p:spPr>
        <p:txBody>
          <a:bodyPr anchor="t">
            <a:noAutofit/>
          </a:bodyPr>
          <a:lstStyle>
            <a:lvl1pPr marL="0" indent="0">
              <a:buNone/>
              <a:defRPr sz="4000" b="1">
                <a:solidFill>
                  <a:schemeClr val="tx1"/>
                </a:solidFill>
              </a:defRPr>
            </a:lvl1pPr>
          </a:lstStyle>
          <a:p>
            <a:pPr lvl="0"/>
            <a:r>
              <a:rPr lang="en-US" dirty="0"/>
              <a:t>3 000</a:t>
            </a:r>
          </a:p>
        </p:txBody>
      </p:sp>
      <p:sp>
        <p:nvSpPr>
          <p:cNvPr id="31" name="Rectangle 30">
            <a:extLst>
              <a:ext uri="{FF2B5EF4-FFF2-40B4-BE49-F238E27FC236}">
                <a16:creationId xmlns:a16="http://schemas.microsoft.com/office/drawing/2014/main" id="{86327838-9D66-3F47-B6EE-C2FE1C991C28}"/>
              </a:ext>
            </a:extLst>
          </p:cNvPr>
          <p:cNvSpPr/>
          <p:nvPr userDrawn="1"/>
        </p:nvSpPr>
        <p:spPr>
          <a:xfrm>
            <a:off x="8364436" y="2319009"/>
            <a:ext cx="3204890" cy="1656184"/>
          </a:xfrm>
          <a:prstGeom prst="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30100A8-29AC-A746-AC26-60D5763BCCED}"/>
              </a:ext>
            </a:extLst>
          </p:cNvPr>
          <p:cNvSpPr txBox="1"/>
          <p:nvPr userDrawn="1"/>
        </p:nvSpPr>
        <p:spPr>
          <a:xfrm>
            <a:off x="8550398" y="2704287"/>
            <a:ext cx="566181" cy="923330"/>
          </a:xfrm>
          <a:prstGeom prst="rect">
            <a:avLst/>
          </a:prstGeom>
          <a:noFill/>
        </p:spPr>
        <p:txBody>
          <a:bodyPr wrap="none" rtlCol="0">
            <a:spAutoFit/>
          </a:bodyPr>
          <a:lstStyle/>
          <a:p>
            <a:pPr algn="ctr"/>
            <a:r>
              <a:rPr lang="en-US" sz="5400" b="1" dirty="0">
                <a:solidFill>
                  <a:schemeClr val="bg1">
                    <a:lumMod val="95000"/>
                  </a:schemeClr>
                </a:solidFill>
              </a:rPr>
              <a:t>3</a:t>
            </a:r>
          </a:p>
        </p:txBody>
      </p:sp>
      <p:sp>
        <p:nvSpPr>
          <p:cNvPr id="33" name="Text Placeholder 10">
            <a:extLst>
              <a:ext uri="{FF2B5EF4-FFF2-40B4-BE49-F238E27FC236}">
                <a16:creationId xmlns:a16="http://schemas.microsoft.com/office/drawing/2014/main" id="{BD197ED1-AE27-D04C-8962-2B5D5E0D5E70}"/>
              </a:ext>
            </a:extLst>
          </p:cNvPr>
          <p:cNvSpPr>
            <a:spLocks noGrp="1"/>
          </p:cNvSpPr>
          <p:nvPr>
            <p:ph type="body" sz="quarter" idx="20" hasCustomPrompt="1"/>
          </p:nvPr>
        </p:nvSpPr>
        <p:spPr>
          <a:xfrm>
            <a:off x="9366920" y="3093781"/>
            <a:ext cx="2016224" cy="354606"/>
          </a:xfrm>
        </p:spPr>
        <p:txBody>
          <a:bodyPr anchor="b">
            <a:noAutofit/>
          </a:bodyPr>
          <a:lstStyle>
            <a:lvl1pPr marL="0" indent="0">
              <a:buNone/>
              <a:defRPr sz="1400" b="0">
                <a:solidFill>
                  <a:schemeClr val="tx1">
                    <a:lumMod val="50000"/>
                    <a:lumOff val="50000"/>
                  </a:schemeClr>
                </a:solidFill>
              </a:defRPr>
            </a:lvl1pPr>
          </a:lstStyle>
          <a:p>
            <a:pPr lvl="0"/>
            <a:r>
              <a:rPr lang="en-US" dirty="0"/>
              <a:t>EUR / month *</a:t>
            </a:r>
          </a:p>
        </p:txBody>
      </p:sp>
      <p:sp>
        <p:nvSpPr>
          <p:cNvPr id="34" name="Text Placeholder 10">
            <a:extLst>
              <a:ext uri="{FF2B5EF4-FFF2-40B4-BE49-F238E27FC236}">
                <a16:creationId xmlns:a16="http://schemas.microsoft.com/office/drawing/2014/main" id="{220F9F7F-9BBD-2244-ADA0-D915E4BC8638}"/>
              </a:ext>
            </a:extLst>
          </p:cNvPr>
          <p:cNvSpPr>
            <a:spLocks noGrp="1"/>
          </p:cNvSpPr>
          <p:nvPr>
            <p:ph type="body" sz="quarter" idx="21" hasCustomPrompt="1"/>
          </p:nvPr>
        </p:nvSpPr>
        <p:spPr>
          <a:xfrm>
            <a:off x="9366920" y="3505730"/>
            <a:ext cx="2016224" cy="252203"/>
          </a:xfrm>
        </p:spPr>
        <p:txBody>
          <a:bodyPr anchor="b">
            <a:noAutofit/>
          </a:bodyPr>
          <a:lstStyle>
            <a:lvl1pPr marL="0" indent="0">
              <a:buNone/>
              <a:defRPr sz="1200" b="0">
                <a:solidFill>
                  <a:schemeClr val="tx1">
                    <a:lumMod val="50000"/>
                    <a:lumOff val="50000"/>
                  </a:schemeClr>
                </a:solidFill>
              </a:defRPr>
            </a:lvl1pPr>
          </a:lstStyle>
          <a:p>
            <a:pPr lvl="0"/>
            <a:r>
              <a:rPr lang="en-US" dirty="0"/>
              <a:t>5 000 user licenses</a:t>
            </a:r>
          </a:p>
        </p:txBody>
      </p:sp>
      <p:sp>
        <p:nvSpPr>
          <p:cNvPr id="35" name="Text Placeholder 8">
            <a:extLst>
              <a:ext uri="{FF2B5EF4-FFF2-40B4-BE49-F238E27FC236}">
                <a16:creationId xmlns:a16="http://schemas.microsoft.com/office/drawing/2014/main" id="{D2B51426-F71B-7D41-98C4-9FFEB6F91896}"/>
              </a:ext>
            </a:extLst>
          </p:cNvPr>
          <p:cNvSpPr>
            <a:spLocks noGrp="1"/>
          </p:cNvSpPr>
          <p:nvPr>
            <p:ph type="body" sz="quarter" idx="22" hasCustomPrompt="1"/>
          </p:nvPr>
        </p:nvSpPr>
        <p:spPr>
          <a:xfrm>
            <a:off x="566783" y="4523678"/>
            <a:ext cx="3672408" cy="219053"/>
          </a:xfrm>
        </p:spPr>
        <p:txBody>
          <a:bodyPr anchor="ctr">
            <a:normAutofit/>
          </a:bodyPr>
          <a:lstStyle>
            <a:lvl1pPr marL="0" indent="0">
              <a:buNone/>
              <a:defRPr sz="1200" b="1">
                <a:solidFill>
                  <a:schemeClr val="tx1"/>
                </a:solidFill>
              </a:defRPr>
            </a:lvl1pPr>
          </a:lstStyle>
          <a:p>
            <a:pPr lvl="0"/>
            <a:r>
              <a:rPr lang="en-US" dirty="0"/>
              <a:t>All three pricing offers include:</a:t>
            </a:r>
          </a:p>
        </p:txBody>
      </p:sp>
      <p:sp>
        <p:nvSpPr>
          <p:cNvPr id="37" name="Content Placeholder 36">
            <a:extLst>
              <a:ext uri="{FF2B5EF4-FFF2-40B4-BE49-F238E27FC236}">
                <a16:creationId xmlns:a16="http://schemas.microsoft.com/office/drawing/2014/main" id="{6CBF570E-AD3A-0349-B825-A46F4BFB8440}"/>
              </a:ext>
            </a:extLst>
          </p:cNvPr>
          <p:cNvSpPr>
            <a:spLocks noGrp="1"/>
          </p:cNvSpPr>
          <p:nvPr>
            <p:ph sz="quarter" idx="23" hasCustomPrompt="1"/>
          </p:nvPr>
        </p:nvSpPr>
        <p:spPr>
          <a:xfrm>
            <a:off x="567721" y="4825933"/>
            <a:ext cx="3927567" cy="814373"/>
          </a:xfrm>
        </p:spPr>
        <p:txBody>
          <a:bodyPr>
            <a:noAutofit/>
          </a:bodyPr>
          <a:lstStyle>
            <a:lvl1pPr marL="228600" indent="-228600">
              <a:lnSpc>
                <a:spcPct val="100000"/>
              </a:lnSpc>
              <a:spcBef>
                <a:spcPts val="600"/>
              </a:spcBef>
              <a:buClr>
                <a:schemeClr val="accent2"/>
              </a:buClr>
              <a:buSzPct val="115000"/>
              <a:buFont typeface="Wingdings" pitchFamily="2" charset="2"/>
              <a:buChar char="ü"/>
              <a:defRPr sz="1200">
                <a:solidFill>
                  <a:schemeClr val="tx1"/>
                </a:solidFill>
              </a:defRPr>
            </a:lvl1pPr>
          </a:lstStyle>
          <a:p>
            <a:pPr lvl="0"/>
            <a:r>
              <a:rPr lang="en-US" dirty="0" err="1"/>
              <a:t>Viima’s</a:t>
            </a:r>
            <a:r>
              <a:rPr lang="en-US" dirty="0"/>
              <a:t> enterprise plan and full feature list</a:t>
            </a:r>
          </a:p>
          <a:p>
            <a:pPr lvl="0"/>
            <a:r>
              <a:rPr lang="en-US" dirty="0"/>
              <a:t>Dedicated account manager</a:t>
            </a:r>
          </a:p>
          <a:p>
            <a:pPr lvl="0"/>
            <a:r>
              <a:rPr lang="en-US" dirty="0"/>
              <a:t>Technical priority support &amp; maintenance</a:t>
            </a:r>
          </a:p>
        </p:txBody>
      </p:sp>
      <p:sp>
        <p:nvSpPr>
          <p:cNvPr id="38" name="Content Placeholder 36">
            <a:extLst>
              <a:ext uri="{FF2B5EF4-FFF2-40B4-BE49-F238E27FC236}">
                <a16:creationId xmlns:a16="http://schemas.microsoft.com/office/drawing/2014/main" id="{D6DADD1B-40D7-894F-8BF6-F6BE659BAD70}"/>
              </a:ext>
            </a:extLst>
          </p:cNvPr>
          <p:cNvSpPr>
            <a:spLocks noGrp="1"/>
          </p:cNvSpPr>
          <p:nvPr>
            <p:ph sz="quarter" idx="24" hasCustomPrompt="1"/>
          </p:nvPr>
        </p:nvSpPr>
        <p:spPr>
          <a:xfrm>
            <a:off x="4494349" y="4832779"/>
            <a:ext cx="5562091" cy="809037"/>
          </a:xfrm>
        </p:spPr>
        <p:txBody>
          <a:bodyPr>
            <a:normAutofit/>
          </a:bodyPr>
          <a:lstStyle>
            <a:lvl1pPr marL="228600" indent="-228600">
              <a:lnSpc>
                <a:spcPct val="100000"/>
              </a:lnSpc>
              <a:spcBef>
                <a:spcPts val="600"/>
              </a:spcBef>
              <a:buClr>
                <a:schemeClr val="accent2"/>
              </a:buClr>
              <a:buSzPct val="115000"/>
              <a:buFont typeface="Wingdings" pitchFamily="2" charset="2"/>
              <a:buChar char="ü"/>
              <a:defRPr sz="1200">
                <a:solidFill>
                  <a:schemeClr val="tx1"/>
                </a:solidFill>
              </a:defRPr>
            </a:lvl1pPr>
          </a:lstStyle>
          <a:p>
            <a:pPr lvl="0"/>
            <a:r>
              <a:rPr lang="en-US" dirty="0"/>
              <a:t>Online planning workshop with customer</a:t>
            </a:r>
          </a:p>
          <a:p>
            <a:pPr lvl="0"/>
            <a:r>
              <a:rPr lang="en-US" dirty="0"/>
              <a:t>Constant updates &amp; new features</a:t>
            </a:r>
          </a:p>
          <a:p>
            <a:pPr lvl="0"/>
            <a:r>
              <a:rPr lang="en-US" dirty="0"/>
              <a:t>Option for custom development</a:t>
            </a:r>
          </a:p>
        </p:txBody>
      </p:sp>
    </p:spTree>
    <p:extLst>
      <p:ext uri="{BB962C8B-B14F-4D97-AF65-F5344CB8AC3E}">
        <p14:creationId xmlns:p14="http://schemas.microsoft.com/office/powerpoint/2010/main" val="1354310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F06D6-E765-B849-9F66-DE235E80E02D}"/>
              </a:ext>
            </a:extLst>
          </p:cNvPr>
          <p:cNvSpPr>
            <a:spLocks noGrp="1"/>
          </p:cNvSpPr>
          <p:nvPr>
            <p:ph type="title" orient="vert" hasCustomPrompt="1"/>
          </p:nvPr>
        </p:nvSpPr>
        <p:spPr>
          <a:xfrm>
            <a:off x="10200456" y="365125"/>
            <a:ext cx="1657400" cy="5811838"/>
          </a:xfrm>
        </p:spPr>
        <p:txBody>
          <a:bodyPr vert="eaVert">
            <a:normAutofit/>
          </a:bodyPr>
          <a:lstStyle>
            <a:lvl1pPr>
              <a:defRPr sz="3200" b="1"/>
            </a:lvl1pPr>
          </a:lstStyle>
          <a:p>
            <a:r>
              <a:rPr lang="en-US" dirty="0"/>
              <a:t>Make more innovation happen!</a:t>
            </a:r>
            <a:endParaRPr lang="fi-FI" dirty="0"/>
          </a:p>
        </p:txBody>
      </p:sp>
      <p:sp>
        <p:nvSpPr>
          <p:cNvPr id="3" name="Vertical Text Placeholder 2">
            <a:extLst>
              <a:ext uri="{FF2B5EF4-FFF2-40B4-BE49-F238E27FC236}">
                <a16:creationId xmlns:a16="http://schemas.microsoft.com/office/drawing/2014/main" id="{0B27B202-0FE5-E64C-A1AF-58E186B9BAAC}"/>
              </a:ext>
            </a:extLst>
          </p:cNvPr>
          <p:cNvSpPr>
            <a:spLocks noGrp="1"/>
          </p:cNvSpPr>
          <p:nvPr>
            <p:ph type="body" orient="vert" idx="1"/>
          </p:nvPr>
        </p:nvSpPr>
        <p:spPr>
          <a:xfrm>
            <a:off x="839416" y="359520"/>
            <a:ext cx="9030444" cy="5811838"/>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5" name="Graphic 4">
            <a:extLst>
              <a:ext uri="{FF2B5EF4-FFF2-40B4-BE49-F238E27FC236}">
                <a16:creationId xmlns:a16="http://schemas.microsoft.com/office/drawing/2014/main" id="{229AB12C-0044-2B47-A497-2944AF5567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274627" y="5752863"/>
            <a:ext cx="1400400" cy="497089"/>
          </a:xfrm>
          <a:prstGeom prst="rect">
            <a:avLst/>
          </a:prstGeom>
        </p:spPr>
      </p:pic>
    </p:spTree>
    <p:extLst>
      <p:ext uri="{BB962C8B-B14F-4D97-AF65-F5344CB8AC3E}">
        <p14:creationId xmlns:p14="http://schemas.microsoft.com/office/powerpoint/2010/main" val="237588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Slid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1D9BAA2-52BA-A44C-82B9-E0ACFE6898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Picture Placeholder 5">
            <a:extLst>
              <a:ext uri="{FF2B5EF4-FFF2-40B4-BE49-F238E27FC236}">
                <a16:creationId xmlns:a16="http://schemas.microsoft.com/office/drawing/2014/main" id="{4BFD508C-0433-6148-9266-7EB81FC11504}"/>
              </a:ext>
            </a:extLst>
          </p:cNvPr>
          <p:cNvSpPr>
            <a:spLocks noGrp="1"/>
          </p:cNvSpPr>
          <p:nvPr>
            <p:ph type="pic" sz="quarter" idx="10" hasCustomPrompt="1"/>
          </p:nvPr>
        </p:nvSpPr>
        <p:spPr>
          <a:xfrm>
            <a:off x="3647728" y="2277269"/>
            <a:ext cx="2303463" cy="2303462"/>
          </a:xfrm>
          <a:prstGeom prst="ellipse">
            <a:avLst/>
          </a:prstGeom>
        </p:spPr>
        <p:txBody>
          <a:bodyPr anchor="ctr"/>
          <a:lstStyle>
            <a:lvl1pPr marL="0" indent="0" algn="ctr">
              <a:lnSpc>
                <a:spcPct val="100000"/>
              </a:lnSpc>
              <a:buNone/>
              <a:defRPr/>
            </a:lvl1pPr>
          </a:lstStyle>
          <a:p>
            <a:r>
              <a:rPr lang="en-US" dirty="0"/>
              <a:t>Insert image here</a:t>
            </a:r>
          </a:p>
        </p:txBody>
      </p:sp>
      <p:sp>
        <p:nvSpPr>
          <p:cNvPr id="10" name="Text Placeholder 9">
            <a:extLst>
              <a:ext uri="{FF2B5EF4-FFF2-40B4-BE49-F238E27FC236}">
                <a16:creationId xmlns:a16="http://schemas.microsoft.com/office/drawing/2014/main" id="{EC67474B-C56A-024B-8A22-834C0C92DD31}"/>
              </a:ext>
            </a:extLst>
          </p:cNvPr>
          <p:cNvSpPr>
            <a:spLocks noGrp="1"/>
          </p:cNvSpPr>
          <p:nvPr>
            <p:ph type="body" sz="quarter" idx="11" hasCustomPrompt="1"/>
          </p:nvPr>
        </p:nvSpPr>
        <p:spPr>
          <a:xfrm>
            <a:off x="6240811" y="2807113"/>
            <a:ext cx="2376488" cy="359544"/>
          </a:xfrm>
        </p:spPr>
        <p:txBody>
          <a:bodyPr anchor="ctr">
            <a:normAutofit/>
          </a:bodyPr>
          <a:lstStyle>
            <a:lvl1pPr marL="0" indent="0">
              <a:lnSpc>
                <a:spcPct val="100000"/>
              </a:lnSpc>
              <a:buNone/>
              <a:defRPr sz="1600" b="1">
                <a:solidFill>
                  <a:schemeClr val="accent1"/>
                </a:solidFill>
              </a:defRPr>
            </a:lvl1pPr>
          </a:lstStyle>
          <a:p>
            <a:pPr lvl="0"/>
            <a:r>
              <a:rPr lang="en-US" dirty="0" err="1"/>
              <a:t>Erkka</a:t>
            </a:r>
            <a:r>
              <a:rPr lang="en-US" dirty="0"/>
              <a:t> </a:t>
            </a:r>
            <a:r>
              <a:rPr lang="en-US" dirty="0" err="1"/>
              <a:t>Isomäki</a:t>
            </a:r>
            <a:endParaRPr lang="en-US" dirty="0"/>
          </a:p>
        </p:txBody>
      </p:sp>
      <p:sp>
        <p:nvSpPr>
          <p:cNvPr id="11" name="Text Placeholder 9">
            <a:extLst>
              <a:ext uri="{FF2B5EF4-FFF2-40B4-BE49-F238E27FC236}">
                <a16:creationId xmlns:a16="http://schemas.microsoft.com/office/drawing/2014/main" id="{9998AB01-4290-EE44-859D-9AB9735B3471}"/>
              </a:ext>
            </a:extLst>
          </p:cNvPr>
          <p:cNvSpPr>
            <a:spLocks noGrp="1"/>
          </p:cNvSpPr>
          <p:nvPr>
            <p:ph type="body" sz="quarter" idx="12" hasCustomPrompt="1"/>
          </p:nvPr>
        </p:nvSpPr>
        <p:spPr>
          <a:xfrm>
            <a:off x="6240811" y="3095145"/>
            <a:ext cx="2376488" cy="981927"/>
          </a:xfrm>
        </p:spPr>
        <p:txBody>
          <a:bodyPr anchor="t">
            <a:normAutofit/>
          </a:bodyPr>
          <a:lstStyle>
            <a:lvl1pPr marL="0" indent="0">
              <a:lnSpc>
                <a:spcPct val="100000"/>
              </a:lnSpc>
              <a:buNone/>
              <a:defRPr sz="1600" b="0">
                <a:solidFill>
                  <a:schemeClr val="bg1">
                    <a:lumMod val="50000"/>
                  </a:schemeClr>
                </a:solidFill>
              </a:defRPr>
            </a:lvl1pPr>
          </a:lstStyle>
          <a:p>
            <a:pPr lvl="0"/>
            <a:r>
              <a:rPr lang="en-US" dirty="0"/>
              <a:t>Co-founder &amp; CEO</a:t>
            </a:r>
            <a:br>
              <a:rPr lang="en-US" dirty="0"/>
            </a:br>
            <a:r>
              <a:rPr lang="en-US" dirty="0" err="1"/>
              <a:t>erkka@viima.com</a:t>
            </a:r>
            <a:br>
              <a:rPr lang="en-US" dirty="0"/>
            </a:br>
            <a:r>
              <a:rPr lang="en-US" dirty="0"/>
              <a:t>+358 40 829 7811</a:t>
            </a:r>
          </a:p>
        </p:txBody>
      </p:sp>
      <p:sp>
        <p:nvSpPr>
          <p:cNvPr id="12" name="Rectangle 11">
            <a:extLst>
              <a:ext uri="{FF2B5EF4-FFF2-40B4-BE49-F238E27FC236}">
                <a16:creationId xmlns:a16="http://schemas.microsoft.com/office/drawing/2014/main" id="{7530E79D-98AA-0042-8589-66ABA8B44681}"/>
              </a:ext>
            </a:extLst>
          </p:cNvPr>
          <p:cNvSpPr/>
          <p:nvPr userDrawn="1"/>
        </p:nvSpPr>
        <p:spPr>
          <a:xfrm>
            <a:off x="2400" y="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304E116-48B8-474E-B66A-C2DE3B795439}"/>
              </a:ext>
            </a:extLst>
          </p:cNvPr>
          <p:cNvSpPr txBox="1"/>
          <p:nvPr userDrawn="1"/>
        </p:nvSpPr>
        <p:spPr>
          <a:xfrm>
            <a:off x="5431395" y="6284044"/>
            <a:ext cx="1329210" cy="27699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2"/>
                </a:solidFill>
                <a:hlinkClick r:id="rId4">
                  <a:extLst>
                    <a:ext uri="{A12FA001-AC4F-418D-AE19-62706E023703}">
                      <ahyp:hlinkClr xmlns:ahyp="http://schemas.microsoft.com/office/drawing/2018/hyperlinkcolor" val="tx"/>
                    </a:ext>
                  </a:extLst>
                </a:hlinkClick>
              </a:rPr>
              <a:t>www.viima.com</a:t>
            </a:r>
            <a:endParaRPr lang="en-US" sz="1200" u="none" dirty="0">
              <a:solidFill>
                <a:schemeClr val="tx2"/>
              </a:solidFill>
            </a:endParaRPr>
          </a:p>
        </p:txBody>
      </p:sp>
      <p:sp>
        <p:nvSpPr>
          <p:cNvPr id="18" name="Picture Placeholder 17">
            <a:extLst>
              <a:ext uri="{FF2B5EF4-FFF2-40B4-BE49-F238E27FC236}">
                <a16:creationId xmlns:a16="http://schemas.microsoft.com/office/drawing/2014/main" id="{9C79B884-7E75-A041-9CF0-A2F80C3BE925}"/>
              </a:ext>
            </a:extLst>
          </p:cNvPr>
          <p:cNvSpPr>
            <a:spLocks noGrp="1"/>
          </p:cNvSpPr>
          <p:nvPr>
            <p:ph type="pic" sz="quarter" idx="13" hasCustomPrompt="1"/>
          </p:nvPr>
        </p:nvSpPr>
        <p:spPr>
          <a:xfrm>
            <a:off x="6240707" y="3789040"/>
            <a:ext cx="493712" cy="493712"/>
          </a:xfrm>
        </p:spPr>
        <p:txBody>
          <a:bodyPr>
            <a:normAutofit/>
          </a:bodyPr>
          <a:lstStyle>
            <a:lvl1pPr marL="0" indent="0" algn="ctr">
              <a:buNone/>
              <a:defRPr sz="1000"/>
            </a:lvl1pPr>
          </a:lstStyle>
          <a:p>
            <a:r>
              <a:rPr lang="en-US" dirty="0"/>
              <a:t>LI icon here</a:t>
            </a:r>
          </a:p>
        </p:txBody>
      </p:sp>
    </p:spTree>
    <p:extLst>
      <p:ext uri="{BB962C8B-B14F-4D97-AF65-F5344CB8AC3E}">
        <p14:creationId xmlns:p14="http://schemas.microsoft.com/office/powerpoint/2010/main" val="99932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73D-9E76-B649-8914-B9339D58CCF7}"/>
              </a:ext>
            </a:extLst>
          </p:cNvPr>
          <p:cNvSpPr>
            <a:spLocks noGrp="1"/>
          </p:cNvSpPr>
          <p:nvPr>
            <p:ph type="title" hasCustomPrompt="1"/>
          </p:nvPr>
        </p:nvSpPr>
        <p:spPr>
          <a:xfrm>
            <a:off x="551384" y="188640"/>
            <a:ext cx="6120680" cy="1327735"/>
          </a:xfrm>
        </p:spPr>
        <p:txBody>
          <a:bodyPr anchor="ctr">
            <a:normAutofit/>
          </a:bodyPr>
          <a:lstStyle>
            <a:lvl1pPr algn="l">
              <a:defRPr sz="3200" b="1"/>
            </a:lvl1pPr>
          </a:lstStyle>
          <a:p>
            <a:r>
              <a:rPr lang="en-US" dirty="0"/>
              <a:t>Agenda</a:t>
            </a:r>
            <a:endParaRPr lang="fi-FI" dirty="0"/>
          </a:p>
        </p:txBody>
      </p:sp>
      <p:sp>
        <p:nvSpPr>
          <p:cNvPr id="3" name="Picture Placeholder 2">
            <a:extLst>
              <a:ext uri="{FF2B5EF4-FFF2-40B4-BE49-F238E27FC236}">
                <a16:creationId xmlns:a16="http://schemas.microsoft.com/office/drawing/2014/main" id="{6638CF56-BB3F-8343-A6CA-6259C602182E}"/>
              </a:ext>
            </a:extLst>
          </p:cNvPr>
          <p:cNvSpPr>
            <a:spLocks noGrp="1"/>
          </p:cNvSpPr>
          <p:nvPr>
            <p:ph type="pic" idx="1" hasCustomPrompt="1"/>
          </p:nvPr>
        </p:nvSpPr>
        <p:spPr>
          <a:xfrm>
            <a:off x="7248128" y="0"/>
            <a:ext cx="4943872" cy="6858000"/>
          </a:xfrm>
          <a:prstGeom prst="rect">
            <a:avLst/>
          </a:prstGeom>
          <a:blipFill dpi="0" rotWithShape="1">
            <a:blip r:embed="rId2"/>
            <a:srcRect/>
            <a:stretch>
              <a:fillRect/>
            </a:stretch>
          </a:blip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err="1"/>
              <a:t>Insert</a:t>
            </a:r>
            <a:r>
              <a:rPr lang="fi-FI" dirty="0"/>
              <a:t> image </a:t>
            </a:r>
            <a:r>
              <a:rPr lang="fi-FI" dirty="0" err="1"/>
              <a:t>here</a:t>
            </a:r>
            <a:endParaRPr lang="fi-FI" dirty="0"/>
          </a:p>
        </p:txBody>
      </p:sp>
      <p:sp>
        <p:nvSpPr>
          <p:cNvPr id="4" name="Text Placeholder 3">
            <a:extLst>
              <a:ext uri="{FF2B5EF4-FFF2-40B4-BE49-F238E27FC236}">
                <a16:creationId xmlns:a16="http://schemas.microsoft.com/office/drawing/2014/main" id="{D67FCBE2-F567-3148-B811-BC56412B0915}"/>
              </a:ext>
            </a:extLst>
          </p:cNvPr>
          <p:cNvSpPr>
            <a:spLocks noGrp="1"/>
          </p:cNvSpPr>
          <p:nvPr>
            <p:ph type="body" sz="half" idx="2" hasCustomPrompt="1"/>
          </p:nvPr>
        </p:nvSpPr>
        <p:spPr>
          <a:xfrm>
            <a:off x="551384" y="1772816"/>
            <a:ext cx="6120680" cy="4401184"/>
          </a:xfrm>
          <a:prstGeom prst="rect">
            <a:avLst/>
          </a:prstGeom>
        </p:spPr>
        <p:txBody>
          <a:bodyPr>
            <a:normAutofit/>
          </a:bodyPr>
          <a:lstStyle>
            <a:lvl1pPr marL="342900" indent="-342900">
              <a:lnSpc>
                <a:spcPct val="150000"/>
              </a:lnSpc>
              <a:buFont typeface="+mj-lt"/>
              <a:buAutoNum type="arabicPeriod"/>
              <a:defRPr sz="24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Viima as a partner</a:t>
            </a:r>
          </a:p>
          <a:p>
            <a:pPr lvl="0"/>
            <a:r>
              <a:rPr lang="en-US" dirty="0"/>
              <a:t>Use cases</a:t>
            </a:r>
          </a:p>
        </p:txBody>
      </p:sp>
      <p:sp>
        <p:nvSpPr>
          <p:cNvPr id="11" name="Picture Placeholder 10">
            <a:extLst>
              <a:ext uri="{FF2B5EF4-FFF2-40B4-BE49-F238E27FC236}">
                <a16:creationId xmlns:a16="http://schemas.microsoft.com/office/drawing/2014/main" id="{D8847EF3-0044-0545-AB85-86096296B3E9}"/>
              </a:ext>
            </a:extLst>
          </p:cNvPr>
          <p:cNvSpPr>
            <a:spLocks noGrp="1" noChangeAspect="1"/>
          </p:cNvSpPr>
          <p:nvPr>
            <p:ph type="pic" sz="quarter" idx="10" hasCustomPrompt="1"/>
          </p:nvPr>
        </p:nvSpPr>
        <p:spPr>
          <a:xfrm>
            <a:off x="10440000" y="6174000"/>
            <a:ext cx="1400400" cy="496799"/>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marL="0" indent="0">
              <a:buNone/>
              <a:defRPr sz="1200"/>
            </a:lvl1pPr>
          </a:lstStyle>
          <a:p>
            <a:r>
              <a:rPr lang="fi-FI" dirty="0" err="1"/>
              <a:t>Remove</a:t>
            </a:r>
            <a:r>
              <a:rPr lang="fi-FI" dirty="0"/>
              <a:t> logo </a:t>
            </a:r>
            <a:r>
              <a:rPr lang="fi-FI" dirty="0" err="1"/>
              <a:t>if</a:t>
            </a:r>
            <a:r>
              <a:rPr lang="fi-FI" dirty="0"/>
              <a:t> </a:t>
            </a:r>
            <a:r>
              <a:rPr lang="fi-FI" dirty="0" err="1"/>
              <a:t>needed</a:t>
            </a:r>
            <a:endParaRPr lang="fi-FI" dirty="0"/>
          </a:p>
        </p:txBody>
      </p:sp>
    </p:spTree>
    <p:extLst>
      <p:ext uri="{BB962C8B-B14F-4D97-AF65-F5344CB8AC3E}">
        <p14:creationId xmlns:p14="http://schemas.microsoft.com/office/powerpoint/2010/main" val="4101666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265A59C-90B8-974F-89D9-AF9031DAB8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5800" y="2924883"/>
            <a:ext cx="2840400" cy="1008234"/>
          </a:xfrm>
          <a:prstGeom prst="rect">
            <a:avLst/>
          </a:prstGeom>
        </p:spPr>
      </p:pic>
      <p:sp>
        <p:nvSpPr>
          <p:cNvPr id="3" name="Rectangle 2">
            <a:extLst>
              <a:ext uri="{FF2B5EF4-FFF2-40B4-BE49-F238E27FC236}">
                <a16:creationId xmlns:a16="http://schemas.microsoft.com/office/drawing/2014/main" id="{FDC31D81-06F9-A343-BEBF-0D155A77528B}"/>
              </a:ext>
            </a:extLst>
          </p:cNvPr>
          <p:cNvSpPr/>
          <p:nvPr userDrawn="1"/>
        </p:nvSpPr>
        <p:spPr>
          <a:xfrm>
            <a:off x="2400" y="6786000"/>
            <a:ext cx="12189600" cy="72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155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size image background">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6365A8F-7F5C-0C44-8772-3C09CC4C6157}"/>
              </a:ext>
            </a:extLst>
          </p:cNvPr>
          <p:cNvSpPr>
            <a:spLocks noGrp="1"/>
          </p:cNvSpPr>
          <p:nvPr>
            <p:ph type="pic" sz="quarter" idx="12" hasCustomPrompt="1"/>
          </p:nvPr>
        </p:nvSpPr>
        <p:spPr>
          <a:xfrm>
            <a:off x="0" y="0"/>
            <a:ext cx="12192000" cy="6858000"/>
          </a:xfrm>
        </p:spPr>
        <p:txBody>
          <a:bodyPr/>
          <a:lstStyle/>
          <a:p>
            <a:r>
              <a:rPr lang="en-US" dirty="0"/>
              <a:t>Background image here (move textbox)</a:t>
            </a:r>
          </a:p>
        </p:txBody>
      </p:sp>
      <p:pic>
        <p:nvPicPr>
          <p:cNvPr id="15" name="Picture 14">
            <a:extLst>
              <a:ext uri="{FF2B5EF4-FFF2-40B4-BE49-F238E27FC236}">
                <a16:creationId xmlns:a16="http://schemas.microsoft.com/office/drawing/2014/main" id="{9E94008E-E605-6A48-A650-030C0E682FDF}"/>
              </a:ext>
            </a:extLst>
          </p:cNvPr>
          <p:cNvPicPr>
            <a:picLocks noChangeAspect="1"/>
          </p:cNvPicPr>
          <p:nvPr userDrawn="1"/>
        </p:nvPicPr>
        <p:blipFill>
          <a:blip r:embed="rId2"/>
          <a:stretch>
            <a:fillRect/>
          </a:stretch>
        </p:blipFill>
        <p:spPr>
          <a:xfrm>
            <a:off x="10440000" y="6174000"/>
            <a:ext cx="1390295" cy="496799"/>
          </a:xfrm>
          <a:prstGeom prst="rect">
            <a:avLst/>
          </a:prstGeom>
        </p:spPr>
      </p:pic>
      <p:sp>
        <p:nvSpPr>
          <p:cNvPr id="17" name="Text Placeholder 16">
            <a:extLst>
              <a:ext uri="{FF2B5EF4-FFF2-40B4-BE49-F238E27FC236}">
                <a16:creationId xmlns:a16="http://schemas.microsoft.com/office/drawing/2014/main" id="{90EE4946-D674-9F4F-82AF-60E9ED82F63E}"/>
              </a:ext>
            </a:extLst>
          </p:cNvPr>
          <p:cNvSpPr>
            <a:spLocks noGrp="1"/>
          </p:cNvSpPr>
          <p:nvPr>
            <p:ph type="body" sz="quarter" idx="11" hasCustomPrompt="1"/>
          </p:nvPr>
        </p:nvSpPr>
        <p:spPr>
          <a:xfrm>
            <a:off x="0" y="-1"/>
            <a:ext cx="12192000" cy="6857999"/>
          </a:xfrm>
          <a:gradFill>
            <a:gsLst>
              <a:gs pos="0">
                <a:schemeClr val="accent1">
                  <a:alpha val="50000"/>
                </a:schemeClr>
              </a:gs>
              <a:gs pos="100000">
                <a:srgbClr val="BBBBBB"/>
              </a:gs>
            </a:gsLst>
            <a:lin ang="13500000" scaled="1"/>
          </a:gradFill>
        </p:spPr>
        <p:txBody>
          <a:bodyPr anchor="ctr">
            <a:normAutofit/>
          </a:bodyPr>
          <a:lstStyle>
            <a:lvl1pPr marL="0" indent="0" algn="ctr">
              <a:lnSpc>
                <a:spcPct val="150000"/>
              </a:lnSpc>
              <a:buNone/>
              <a:defRPr sz="3200" b="1">
                <a:solidFill>
                  <a:schemeClr val="bg2"/>
                </a:solidFill>
              </a:defRPr>
            </a:lvl1pPr>
          </a:lstStyle>
          <a:p>
            <a:pPr lvl="0"/>
            <a:r>
              <a:rPr lang="en-US" dirty="0"/>
              <a:t>INNOVATION IS HERE TO STAY</a:t>
            </a:r>
          </a:p>
        </p:txBody>
      </p:sp>
      <p:sp>
        <p:nvSpPr>
          <p:cNvPr id="25" name="Picture Placeholder 10">
            <a:extLst>
              <a:ext uri="{FF2B5EF4-FFF2-40B4-BE49-F238E27FC236}">
                <a16:creationId xmlns:a16="http://schemas.microsoft.com/office/drawing/2014/main" id="{BA055D3E-A40E-1345-8AB3-0824338A6F83}"/>
              </a:ext>
            </a:extLst>
          </p:cNvPr>
          <p:cNvSpPr>
            <a:spLocks noGrp="1" noChangeAspect="1"/>
          </p:cNvSpPr>
          <p:nvPr>
            <p:ph type="pic" sz="quarter" idx="10" hasCustomPrompt="1"/>
          </p:nvPr>
        </p:nvSpPr>
        <p:spPr>
          <a:xfrm>
            <a:off x="10440000" y="6174000"/>
            <a:ext cx="1400400" cy="496799"/>
          </a:xfrm>
          <a:prstGeom prst="rect">
            <a:avLst/>
          </a:prstGeom>
          <a:blipFill>
            <a:blip r:embed="rId3">
              <a:extLst>
                <a:ext uri="{96DAC541-7B7A-43D3-8B79-37D633B846F1}">
                  <asvg:svgBlip xmlns:asvg="http://schemas.microsoft.com/office/drawing/2016/SVG/main" r:embed="rId4"/>
                </a:ext>
              </a:extLst>
            </a:blip>
            <a:stretch>
              <a:fillRect/>
            </a:stretch>
          </a:blipFill>
        </p:spPr>
        <p:txBody>
          <a:bodyPr lIns="90000">
            <a:normAutofit/>
          </a:bodyPr>
          <a:lstStyle>
            <a:lvl1pPr marL="0" indent="0">
              <a:buNone/>
              <a:defRPr sz="1200"/>
            </a:lvl1pPr>
          </a:lstStyle>
          <a:p>
            <a:r>
              <a:rPr lang="fi-FI" dirty="0" err="1"/>
              <a:t>Remove</a:t>
            </a:r>
            <a:r>
              <a:rPr lang="fi-FI" dirty="0"/>
              <a:t> logo </a:t>
            </a:r>
            <a:r>
              <a:rPr lang="fi-FI" dirty="0" err="1"/>
              <a:t>if</a:t>
            </a:r>
            <a:r>
              <a:rPr lang="fi-FI" dirty="0"/>
              <a:t> </a:t>
            </a:r>
            <a:r>
              <a:rPr lang="fi-FI" dirty="0" err="1"/>
              <a:t>needed</a:t>
            </a:r>
            <a:endParaRPr lang="fi-FI" dirty="0"/>
          </a:p>
        </p:txBody>
      </p:sp>
    </p:spTree>
    <p:extLst>
      <p:ext uri="{BB962C8B-B14F-4D97-AF65-F5344CB8AC3E}">
        <p14:creationId xmlns:p14="http://schemas.microsoft.com/office/powerpoint/2010/main" val="3758083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creensho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08ED-3A22-D347-803C-79CD9B5B9E6B}"/>
              </a:ext>
            </a:extLst>
          </p:cNvPr>
          <p:cNvSpPr>
            <a:spLocks noGrp="1"/>
          </p:cNvSpPr>
          <p:nvPr>
            <p:ph type="title" hasCustomPrompt="1"/>
          </p:nvPr>
        </p:nvSpPr>
        <p:spPr>
          <a:xfrm>
            <a:off x="553705" y="188640"/>
            <a:ext cx="5791471" cy="1325563"/>
          </a:xfrm>
          <a:prstGeom prst="rect">
            <a:avLst/>
          </a:prstGeom>
        </p:spPr>
        <p:txBody>
          <a:bodyPr>
            <a:normAutofit/>
          </a:bodyPr>
          <a:lstStyle>
            <a:lvl1pPr algn="l">
              <a:defRPr sz="3200" b="1"/>
            </a:lvl1pPr>
          </a:lstStyle>
          <a:p>
            <a:r>
              <a:rPr lang="en-US" dirty="0"/>
              <a:t>About Viima</a:t>
            </a:r>
            <a:endParaRPr lang="fi-FI" dirty="0"/>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p:nvPicPr>
        <p:blipFill>
          <a:blip r:embed="rId2"/>
          <a:stretch>
            <a:fillRect/>
          </a:stretch>
        </p:blipFill>
        <p:spPr>
          <a:xfrm>
            <a:off x="6705217" y="1063339"/>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C4B27F4D-788D-784F-8161-2376DA214DA4}"/>
              </a:ext>
            </a:extLst>
          </p:cNvPr>
          <p:cNvPicPr>
            <a:picLocks noChangeAspect="1"/>
          </p:cNvPicPr>
          <p:nvPr userDrawn="1"/>
        </p:nvPicPr>
        <p:blipFill>
          <a:blip r:embed="rId2"/>
          <a:stretch>
            <a:fillRect/>
          </a:stretch>
        </p:blipFill>
        <p:spPr>
          <a:xfrm>
            <a:off x="6705217" y="1063339"/>
            <a:ext cx="7887727" cy="4764187"/>
          </a:xfrm>
          <a:prstGeom prst="rect">
            <a:avLst/>
          </a:prstGeom>
        </p:spPr>
      </p:pic>
      <p:pic>
        <p:nvPicPr>
          <p:cNvPr id="7" name="Graphic 6">
            <a:extLst>
              <a:ext uri="{FF2B5EF4-FFF2-40B4-BE49-F238E27FC236}">
                <a16:creationId xmlns:a16="http://schemas.microsoft.com/office/drawing/2014/main" id="{88606507-7840-A647-A169-07644F646B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
        <p:nvSpPr>
          <p:cNvPr id="5" name="Text Placeholder 4">
            <a:extLst>
              <a:ext uri="{FF2B5EF4-FFF2-40B4-BE49-F238E27FC236}">
                <a16:creationId xmlns:a16="http://schemas.microsoft.com/office/drawing/2014/main" id="{3DFFB27B-499E-1949-8A75-393A023B404A}"/>
              </a:ext>
            </a:extLst>
          </p:cNvPr>
          <p:cNvSpPr>
            <a:spLocks noGrp="1"/>
          </p:cNvSpPr>
          <p:nvPr>
            <p:ph type="body" sz="quarter" idx="10" hasCustomPrompt="1"/>
          </p:nvPr>
        </p:nvSpPr>
        <p:spPr>
          <a:xfrm>
            <a:off x="553706" y="1771377"/>
            <a:ext cx="5791471" cy="4402622"/>
          </a:xfrm>
        </p:spPr>
        <p:txBody>
          <a:bodyPr>
            <a:normAutofit/>
          </a:bodyPr>
          <a:lstStyle>
            <a:lvl1pPr marL="0" indent="0">
              <a:buNone/>
              <a:defRPr sz="2000"/>
            </a:lvl1pPr>
          </a:lstStyle>
          <a:p>
            <a:pPr lvl="0"/>
            <a:r>
              <a:rPr lang="en" dirty="0"/>
              <a:t>We’re on a mission to help organizations make more innovation happen.</a:t>
            </a:r>
          </a:p>
          <a:p>
            <a:pPr lvl="0"/>
            <a:endParaRPr lang="en" dirty="0"/>
          </a:p>
          <a:p>
            <a:pPr lvl="0"/>
            <a:r>
              <a:rPr lang="en" dirty="0"/>
              <a:t>…but we can’t do it alone.</a:t>
            </a:r>
          </a:p>
          <a:p>
            <a:pPr lvl="0"/>
            <a:endParaRPr lang="en" dirty="0"/>
          </a:p>
          <a:p>
            <a:pPr lvl="0"/>
            <a:r>
              <a:rPr lang="en" dirty="0"/>
              <a:t>Our Partner Program is designed to give you the tools to help your customers innovate better – and to grow your business in the process.</a:t>
            </a:r>
          </a:p>
        </p:txBody>
      </p:sp>
    </p:spTree>
    <p:extLst>
      <p:ext uri="{BB962C8B-B14F-4D97-AF65-F5344CB8AC3E}">
        <p14:creationId xmlns:p14="http://schemas.microsoft.com/office/powerpoint/2010/main" val="374640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73D-9E76-B649-8914-B9339D58CCF7}"/>
              </a:ext>
            </a:extLst>
          </p:cNvPr>
          <p:cNvSpPr>
            <a:spLocks noGrp="1"/>
          </p:cNvSpPr>
          <p:nvPr>
            <p:ph type="title" hasCustomPrompt="1"/>
          </p:nvPr>
        </p:nvSpPr>
        <p:spPr>
          <a:xfrm>
            <a:off x="5663952" y="187201"/>
            <a:ext cx="6176448" cy="1327735"/>
          </a:xfrm>
        </p:spPr>
        <p:txBody>
          <a:bodyPr anchor="ctr">
            <a:normAutofit/>
          </a:bodyPr>
          <a:lstStyle>
            <a:lvl1pPr algn="l">
              <a:defRPr sz="3200" b="1"/>
            </a:lvl1pPr>
          </a:lstStyle>
          <a:p>
            <a:r>
              <a:rPr lang="en-US" dirty="0"/>
              <a:t>Cool Stuff</a:t>
            </a:r>
            <a:endParaRPr lang="fi-FI" dirty="0"/>
          </a:p>
        </p:txBody>
      </p:sp>
      <p:sp>
        <p:nvSpPr>
          <p:cNvPr id="3" name="Picture Placeholder 2">
            <a:extLst>
              <a:ext uri="{FF2B5EF4-FFF2-40B4-BE49-F238E27FC236}">
                <a16:creationId xmlns:a16="http://schemas.microsoft.com/office/drawing/2014/main" id="{6638CF56-BB3F-8343-A6CA-6259C602182E}"/>
              </a:ext>
            </a:extLst>
          </p:cNvPr>
          <p:cNvSpPr>
            <a:spLocks noGrp="1"/>
          </p:cNvSpPr>
          <p:nvPr>
            <p:ph type="pic" idx="1" hasCustomPrompt="1"/>
          </p:nvPr>
        </p:nvSpPr>
        <p:spPr>
          <a:xfrm>
            <a:off x="0" y="0"/>
            <a:ext cx="4943872" cy="6858000"/>
          </a:xfrm>
          <a:prstGeom prst="rect">
            <a:avLst/>
          </a:prstGeom>
          <a:blipFill dpi="0" rotWithShape="1">
            <a:blip r:embed="rId2"/>
            <a:srcRect/>
            <a:stretch>
              <a:fillRect/>
            </a:stretch>
          </a:blip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err="1"/>
              <a:t>Insert</a:t>
            </a:r>
            <a:r>
              <a:rPr lang="fi-FI" dirty="0"/>
              <a:t> image </a:t>
            </a:r>
            <a:r>
              <a:rPr lang="fi-FI" dirty="0" err="1"/>
              <a:t>here</a:t>
            </a:r>
            <a:endParaRPr lang="fi-FI" dirty="0"/>
          </a:p>
        </p:txBody>
      </p:sp>
      <p:sp>
        <p:nvSpPr>
          <p:cNvPr id="4" name="Text Placeholder 3">
            <a:extLst>
              <a:ext uri="{FF2B5EF4-FFF2-40B4-BE49-F238E27FC236}">
                <a16:creationId xmlns:a16="http://schemas.microsoft.com/office/drawing/2014/main" id="{D67FCBE2-F567-3148-B811-BC56412B0915}"/>
              </a:ext>
            </a:extLst>
          </p:cNvPr>
          <p:cNvSpPr>
            <a:spLocks noGrp="1"/>
          </p:cNvSpPr>
          <p:nvPr>
            <p:ph type="body" sz="half" idx="2" hasCustomPrompt="1"/>
          </p:nvPr>
        </p:nvSpPr>
        <p:spPr>
          <a:xfrm>
            <a:off x="5663952" y="1771376"/>
            <a:ext cx="6176448" cy="4402623"/>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We’re on a mission to help organizations </a:t>
            </a: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make more innovation happen.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…but we can’t do it alone.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Our Partner Program is designed to give you the tools to help your customers innovate better – and to </a:t>
            </a:r>
            <a:r>
              <a:rPr kumimoji="0" lang="en-US" sz="2400" b="1"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grow your business</a:t>
            </a:r>
            <a:r>
              <a:rPr kumimoji="0" lang="en-US" sz="2400" b="0" i="0" u="none" strike="noStrike" kern="1200" cap="none" spc="0" normalizeH="0" baseline="0" noProof="0" dirty="0">
                <a:ln>
                  <a:noFill/>
                </a:ln>
                <a:solidFill>
                  <a:srgbClr val="777777"/>
                </a:solidFill>
                <a:effectLst/>
                <a:uLnTx/>
                <a:uFillTx/>
                <a:latin typeface="Noto Sans" panose="020B0502040504020204" pitchFamily="34" charset="0"/>
                <a:ea typeface="+mn-ea"/>
                <a:cs typeface="+mn-cs"/>
              </a:rPr>
              <a:t> in the process.</a:t>
            </a:r>
          </a:p>
        </p:txBody>
      </p:sp>
      <p:pic>
        <p:nvPicPr>
          <p:cNvPr id="8" name="Graphic 7">
            <a:extLst>
              <a:ext uri="{FF2B5EF4-FFF2-40B4-BE49-F238E27FC236}">
                <a16:creationId xmlns:a16="http://schemas.microsoft.com/office/drawing/2014/main" id="{34595B80-48D8-AC4D-8106-FA6E428E3E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79849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reensho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08ED-3A22-D347-803C-79CD9B5B9E6B}"/>
              </a:ext>
            </a:extLst>
          </p:cNvPr>
          <p:cNvSpPr>
            <a:spLocks noGrp="1"/>
          </p:cNvSpPr>
          <p:nvPr>
            <p:ph type="title" hasCustomPrompt="1"/>
          </p:nvPr>
        </p:nvSpPr>
        <p:spPr>
          <a:xfrm>
            <a:off x="697007" y="400558"/>
            <a:ext cx="5648170" cy="1325563"/>
          </a:xfrm>
        </p:spPr>
        <p:txBody>
          <a:bodyPr>
            <a:normAutofit/>
          </a:bodyPr>
          <a:lstStyle>
            <a:lvl1pPr algn="l">
              <a:defRPr sz="3200" b="1"/>
            </a:lvl1pPr>
          </a:lstStyle>
          <a:p>
            <a:r>
              <a:rPr lang="en-US" dirty="0"/>
              <a:t>About Viima</a:t>
            </a:r>
            <a:endParaRPr lang="fi-FI" dirty="0"/>
          </a:p>
        </p:txBody>
      </p:sp>
      <p:sp>
        <p:nvSpPr>
          <p:cNvPr id="3" name="Content Placeholder 2">
            <a:extLst>
              <a:ext uri="{FF2B5EF4-FFF2-40B4-BE49-F238E27FC236}">
                <a16:creationId xmlns:a16="http://schemas.microsoft.com/office/drawing/2014/main" id="{B807F8EA-316A-6949-A207-A5964149E854}"/>
              </a:ext>
            </a:extLst>
          </p:cNvPr>
          <p:cNvSpPr>
            <a:spLocks noGrp="1"/>
          </p:cNvSpPr>
          <p:nvPr>
            <p:ph sz="half" idx="1" hasCustomPrompt="1"/>
          </p:nvPr>
        </p:nvSpPr>
        <p:spPr>
          <a:xfrm>
            <a:off x="697006" y="1825625"/>
            <a:ext cx="5648170" cy="4348375"/>
          </a:xfrm>
          <a:prstGeom prst="rect">
            <a:avLst/>
          </a:prstGeom>
        </p:spPr>
        <p:txBody>
          <a:bodyPr>
            <a:normAutofit/>
          </a:bodyPr>
          <a:lstStyle>
            <a:lvl1pPr marL="0" indent="0">
              <a:buNone/>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marL="0" indent="0">
              <a:buNone/>
            </a:pPr>
            <a:r>
              <a:rPr lang="en-US" sz="2400" dirty="0"/>
              <a:t>We’re on a mission to help organizations </a:t>
            </a:r>
            <a:r>
              <a:rPr lang="en-US" sz="2400" b="1" dirty="0"/>
              <a:t>make more innovation happen.</a:t>
            </a:r>
          </a:p>
          <a:p>
            <a:pPr marL="0" indent="0">
              <a:buNone/>
            </a:pPr>
            <a:endParaRPr lang="en-US" sz="2400" b="1" dirty="0"/>
          </a:p>
          <a:p>
            <a:pPr marL="0" indent="0">
              <a:buNone/>
            </a:pPr>
            <a:r>
              <a:rPr lang="en-US" sz="2400" b="1" dirty="0"/>
              <a:t>…but we can’t do it alone.</a:t>
            </a:r>
          </a:p>
          <a:p>
            <a:pPr marL="0" indent="0">
              <a:buNone/>
            </a:pPr>
            <a:endParaRPr lang="en-US" sz="2400" b="1" dirty="0"/>
          </a:p>
          <a:p>
            <a:pPr marL="0" indent="0">
              <a:buNone/>
            </a:pPr>
            <a:r>
              <a:rPr lang="en-US" sz="2400" dirty="0"/>
              <a:t>Our Partner Program is designed to give you the tools to help your customers innovate better – and to </a:t>
            </a:r>
            <a:r>
              <a:rPr lang="en-US" sz="2400" b="1" dirty="0"/>
              <a:t>grow your business</a:t>
            </a:r>
            <a:r>
              <a:rPr lang="en-US" sz="2400" dirty="0"/>
              <a:t> in the process.</a:t>
            </a:r>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userDrawn="1"/>
        </p:nvPicPr>
        <p:blipFill>
          <a:blip r:embed="rId2"/>
          <a:stretch>
            <a:fillRect/>
          </a:stretch>
        </p:blipFill>
        <p:spPr>
          <a:xfrm>
            <a:off x="6705217" y="1063339"/>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Tree>
    <p:extLst>
      <p:ext uri="{BB962C8B-B14F-4D97-AF65-F5344CB8AC3E}">
        <p14:creationId xmlns:p14="http://schemas.microsoft.com/office/powerpoint/2010/main" val="272793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20" name="Content Placeholder 18">
            <a:extLst>
              <a:ext uri="{FF2B5EF4-FFF2-40B4-BE49-F238E27FC236}">
                <a16:creationId xmlns:a16="http://schemas.microsoft.com/office/drawing/2014/main" id="{D999757C-9152-4E42-A0CA-35401BD12F57}"/>
              </a:ext>
            </a:extLst>
          </p:cNvPr>
          <p:cNvSpPr>
            <a:spLocks noGrp="1" noChangeAspect="1"/>
          </p:cNvSpPr>
          <p:nvPr>
            <p:ph sz="quarter" idx="12" hasCustomPrompt="1"/>
          </p:nvPr>
        </p:nvSpPr>
        <p:spPr>
          <a:xfrm>
            <a:off x="1127448" y="3964090"/>
            <a:ext cx="1980000" cy="1980000"/>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9" name="Content Placeholder 18">
            <a:extLst>
              <a:ext uri="{FF2B5EF4-FFF2-40B4-BE49-F238E27FC236}">
                <a16:creationId xmlns:a16="http://schemas.microsoft.com/office/drawing/2014/main" id="{5122B097-262F-F847-8152-FADDC4693DF9}"/>
              </a:ext>
            </a:extLst>
          </p:cNvPr>
          <p:cNvSpPr>
            <a:spLocks noGrp="1" noChangeAspect="1"/>
          </p:cNvSpPr>
          <p:nvPr>
            <p:ph sz="quarter" idx="11" hasCustomPrompt="1"/>
          </p:nvPr>
        </p:nvSpPr>
        <p:spPr>
          <a:xfrm>
            <a:off x="9237439" y="4221289"/>
            <a:ext cx="1980000" cy="1980000"/>
          </a:xfrm>
          <a:prstGeom prst="ellipse">
            <a:avLst/>
          </a:prstGeom>
          <a:solidFill>
            <a:schemeClr val="accent2"/>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userDrawn="1"/>
        </p:nvPicPr>
        <p:blipFill>
          <a:blip r:embed="rId2"/>
          <a:stretch>
            <a:fillRect/>
          </a:stretch>
        </p:blipFill>
        <p:spPr>
          <a:xfrm>
            <a:off x="2207568" y="1257102"/>
            <a:ext cx="7887727" cy="4764187"/>
          </a:xfrm>
          <a:prstGeom prst="rect">
            <a:avLst/>
          </a:prstGeom>
        </p:spPr>
      </p:pic>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52106" y="669115"/>
            <a:ext cx="3887788" cy="407987"/>
          </a:xfrm>
        </p:spPr>
        <p:txBody>
          <a:bodyPr anchor="ctr">
            <a:noAutofit/>
          </a:bodyPr>
          <a:lstStyle>
            <a:lvl1pPr marL="0" indent="0" algn="ctr">
              <a:buNone/>
              <a:defRPr sz="2800" b="1" cap="none" spc="0">
                <a:ln w="0"/>
                <a:solidFill>
                  <a:schemeClr val="tx1"/>
                </a:solidFill>
                <a:effectLst/>
              </a:defRPr>
            </a:lvl1pPr>
          </a:lstStyle>
          <a:p>
            <a:pPr lvl="0"/>
            <a:r>
              <a:rPr lang="fi-FI" dirty="0" err="1"/>
              <a:t>The</a:t>
            </a:r>
            <a:r>
              <a:rPr lang="fi-FI" dirty="0"/>
              <a:t> </a:t>
            </a:r>
            <a:r>
              <a:rPr lang="fi-FI" dirty="0" err="1"/>
              <a:t>Tool</a:t>
            </a:r>
            <a:r>
              <a:rPr lang="fi-FI" dirty="0"/>
              <a:t> in </a:t>
            </a:r>
            <a:r>
              <a:rPr lang="fi-FI" dirty="0" err="1"/>
              <a:t>Brief</a:t>
            </a:r>
            <a:endParaRPr lang="fi-FI" dirty="0"/>
          </a:p>
        </p:txBody>
      </p:sp>
      <p:sp>
        <p:nvSpPr>
          <p:cNvPr id="21" name="Content Placeholder 18">
            <a:extLst>
              <a:ext uri="{FF2B5EF4-FFF2-40B4-BE49-F238E27FC236}">
                <a16:creationId xmlns:a16="http://schemas.microsoft.com/office/drawing/2014/main" id="{C5EDA791-D292-0E43-808B-FA17F4ABFDA4}"/>
              </a:ext>
            </a:extLst>
          </p:cNvPr>
          <p:cNvSpPr>
            <a:spLocks noGrp="1" noChangeAspect="1"/>
          </p:cNvSpPr>
          <p:nvPr>
            <p:ph sz="quarter" idx="13" hasCustomPrompt="1"/>
          </p:nvPr>
        </p:nvSpPr>
        <p:spPr>
          <a:xfrm>
            <a:off x="361224" y="1314950"/>
            <a:ext cx="1980000" cy="1980000"/>
          </a:xfrm>
          <a:prstGeom prst="ellipse">
            <a:avLst/>
          </a:prstGeom>
          <a:solidFill>
            <a:schemeClr val="accent2"/>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22" name="Content Placeholder 18">
            <a:extLst>
              <a:ext uri="{FF2B5EF4-FFF2-40B4-BE49-F238E27FC236}">
                <a16:creationId xmlns:a16="http://schemas.microsoft.com/office/drawing/2014/main" id="{53F4EA65-677B-244F-9240-D1D01108CA8B}"/>
              </a:ext>
            </a:extLst>
          </p:cNvPr>
          <p:cNvSpPr>
            <a:spLocks noGrp="1" noChangeAspect="1"/>
          </p:cNvSpPr>
          <p:nvPr>
            <p:ph sz="quarter" idx="14" hasCustomPrompt="1"/>
          </p:nvPr>
        </p:nvSpPr>
        <p:spPr>
          <a:xfrm>
            <a:off x="9540000" y="1257102"/>
            <a:ext cx="1980000" cy="1980000"/>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3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Tree>
    <p:extLst>
      <p:ext uri="{BB962C8B-B14F-4D97-AF65-F5344CB8AC3E}">
        <p14:creationId xmlns:p14="http://schemas.microsoft.com/office/powerpoint/2010/main" val="56055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 Simple">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74678209-F2AD-BB41-B9E2-53B775BEFC94}"/>
              </a:ext>
            </a:extLst>
          </p:cNvPr>
          <p:cNvPicPr>
            <a:picLocks noChangeAspect="1"/>
          </p:cNvPicPr>
          <p:nvPr userDrawn="1"/>
        </p:nvPicPr>
        <p:blipFill>
          <a:blip r:embed="rId2"/>
          <a:stretch>
            <a:fillRect/>
          </a:stretch>
        </p:blipFill>
        <p:spPr>
          <a:xfrm>
            <a:off x="2168713" y="1257101"/>
            <a:ext cx="7887727" cy="4764187"/>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52105" y="716757"/>
            <a:ext cx="3887788" cy="407987"/>
          </a:xfrm>
        </p:spPr>
        <p:txBody>
          <a:bodyPr anchor="ctr">
            <a:noAutofit/>
          </a:bodyPr>
          <a:lstStyle>
            <a:lvl1pPr marL="0" indent="0" algn="ctr">
              <a:buNone/>
              <a:defRPr sz="2800" b="1" cap="none" spc="0">
                <a:ln w="0"/>
                <a:solidFill>
                  <a:schemeClr val="tx1"/>
                </a:solidFill>
                <a:effectLst/>
              </a:defRPr>
            </a:lvl1pPr>
          </a:lstStyle>
          <a:p>
            <a:pPr lvl="0"/>
            <a:r>
              <a:rPr lang="fi-FI" dirty="0"/>
              <a:t>Enter Viima.</a:t>
            </a:r>
          </a:p>
        </p:txBody>
      </p:sp>
    </p:spTree>
    <p:extLst>
      <p:ext uri="{BB962C8B-B14F-4D97-AF65-F5344CB8AC3E}">
        <p14:creationId xmlns:p14="http://schemas.microsoft.com/office/powerpoint/2010/main" val="309832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p:bg>
      <p:bgPr>
        <a:gradFill>
          <a:gsLst>
            <a:gs pos="0">
              <a:schemeClr val="bg1"/>
            </a:gs>
            <a:gs pos="87000">
              <a:schemeClr val="bg1">
                <a:lumMod val="95000"/>
              </a:schemeClr>
            </a:gs>
            <a:gs pos="100000">
              <a:srgbClr val="F0F0F0"/>
            </a:gs>
          </a:gsLst>
          <a:lin ang="4800000" scaled="0"/>
        </a:gra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52105" y="692696"/>
            <a:ext cx="3887788" cy="407987"/>
          </a:xfrm>
        </p:spPr>
        <p:txBody>
          <a:bodyPr>
            <a:noAutofit/>
          </a:bodyPr>
          <a:lstStyle>
            <a:lvl1pPr marL="0" indent="0" algn="ctr">
              <a:buNone/>
              <a:defRPr sz="2800" b="1" cap="none" spc="0">
                <a:ln w="0"/>
                <a:solidFill>
                  <a:schemeClr val="tx2"/>
                </a:solidFill>
                <a:effectLst/>
              </a:defRPr>
            </a:lvl1pPr>
          </a:lstStyle>
          <a:p>
            <a:pPr lvl="0"/>
            <a:r>
              <a:rPr lang="fi-FI" dirty="0"/>
              <a:t>How </a:t>
            </a:r>
            <a:r>
              <a:rPr lang="fi-FI" dirty="0" err="1"/>
              <a:t>We</a:t>
            </a:r>
            <a:r>
              <a:rPr lang="fi-FI" dirty="0"/>
              <a:t> Can Help</a:t>
            </a:r>
          </a:p>
        </p:txBody>
      </p:sp>
      <p:sp>
        <p:nvSpPr>
          <p:cNvPr id="21" name="Content Placeholder 18">
            <a:extLst>
              <a:ext uri="{FF2B5EF4-FFF2-40B4-BE49-F238E27FC236}">
                <a16:creationId xmlns:a16="http://schemas.microsoft.com/office/drawing/2014/main" id="{C5EDA791-D292-0E43-808B-FA17F4ABFDA4}"/>
              </a:ext>
            </a:extLst>
          </p:cNvPr>
          <p:cNvSpPr>
            <a:spLocks noGrp="1" noChangeAspect="1"/>
          </p:cNvSpPr>
          <p:nvPr>
            <p:ph sz="quarter" idx="13" hasCustomPrompt="1"/>
          </p:nvPr>
        </p:nvSpPr>
        <p:spPr>
          <a:xfrm>
            <a:off x="1415481" y="2235292"/>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2" name="Content Placeholder 18">
            <a:extLst>
              <a:ext uri="{FF2B5EF4-FFF2-40B4-BE49-F238E27FC236}">
                <a16:creationId xmlns:a16="http://schemas.microsoft.com/office/drawing/2014/main" id="{56D4E451-1219-D34D-BAFE-93C156EA8C47}"/>
              </a:ext>
            </a:extLst>
          </p:cNvPr>
          <p:cNvSpPr>
            <a:spLocks noGrp="1" noChangeAspect="1"/>
          </p:cNvSpPr>
          <p:nvPr>
            <p:ph sz="quarter" idx="14" hasCustomPrompt="1"/>
          </p:nvPr>
        </p:nvSpPr>
        <p:spPr>
          <a:xfrm>
            <a:off x="4907868" y="2240868"/>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
        <p:nvSpPr>
          <p:cNvPr id="13" name="Content Placeholder 18">
            <a:extLst>
              <a:ext uri="{FF2B5EF4-FFF2-40B4-BE49-F238E27FC236}">
                <a16:creationId xmlns:a16="http://schemas.microsoft.com/office/drawing/2014/main" id="{31F42E0D-8AF9-0A4E-BB9C-BE1FA6590625}"/>
              </a:ext>
            </a:extLst>
          </p:cNvPr>
          <p:cNvSpPr>
            <a:spLocks noGrp="1" noChangeAspect="1"/>
          </p:cNvSpPr>
          <p:nvPr>
            <p:ph sz="quarter" idx="15" hasCustomPrompt="1"/>
          </p:nvPr>
        </p:nvSpPr>
        <p:spPr>
          <a:xfrm>
            <a:off x="8400257" y="2245452"/>
            <a:ext cx="2376264" cy="2376264"/>
          </a:xfrm>
          <a:prstGeom prst="ellipse">
            <a:avLst/>
          </a:prstGeom>
          <a:solidFill>
            <a:schemeClr val="accent1"/>
          </a:solidFill>
          <a:ln>
            <a:noFill/>
          </a:ln>
        </p:spPr>
        <p:txBody>
          <a:bodyPr lIns="36000" tIns="36000" rIns="36000" bIns="36000" anchor="ctr" anchorCtr="0">
            <a:noAutofit/>
          </a:bodyPr>
          <a:lstStyle>
            <a:lvl1pPr marL="0" indent="0" algn="ctr">
              <a:lnSpc>
                <a:spcPct val="100000"/>
              </a:lnSpc>
              <a:buNone/>
              <a:defRPr sz="1800" b="1">
                <a:solidFill>
                  <a:schemeClr val="bg1"/>
                </a:solidFill>
              </a:defRPr>
            </a:lvl1pPr>
            <a:lvl2pPr>
              <a:defRPr sz="1200"/>
            </a:lvl2pPr>
            <a:lvl3pPr>
              <a:defRPr sz="1100"/>
            </a:lvl3pPr>
            <a:lvl4pPr>
              <a:defRPr sz="1050"/>
            </a:lvl4pPr>
            <a:lvl5pPr>
              <a:defRPr sz="1050"/>
            </a:lvl5pPr>
          </a:lstStyle>
          <a:p>
            <a:pPr lvl="0"/>
            <a:r>
              <a:rPr lang="fi-FI" dirty="0" err="1"/>
              <a:t>Engaging</a:t>
            </a:r>
            <a:r>
              <a:rPr lang="fi-FI" dirty="0"/>
              <a:t> &amp; </a:t>
            </a:r>
            <a:r>
              <a:rPr lang="fi-FI" dirty="0" err="1"/>
              <a:t>fun</a:t>
            </a:r>
            <a:br>
              <a:rPr lang="fi-FI" dirty="0"/>
            </a:br>
            <a:r>
              <a:rPr lang="fi-FI" dirty="0" err="1"/>
              <a:t>tool</a:t>
            </a:r>
            <a:r>
              <a:rPr lang="fi-FI" dirty="0"/>
              <a:t> to </a:t>
            </a:r>
            <a:r>
              <a:rPr lang="fi-FI" dirty="0" err="1"/>
              <a:t>use</a:t>
            </a:r>
            <a:endParaRPr lang="fi-FI" dirty="0"/>
          </a:p>
        </p:txBody>
      </p:sp>
    </p:spTree>
    <p:extLst>
      <p:ext uri="{BB962C8B-B14F-4D97-AF65-F5344CB8AC3E}">
        <p14:creationId xmlns:p14="http://schemas.microsoft.com/office/powerpoint/2010/main" val="369666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Points Alternate">
    <p:bg>
      <p:bgPr>
        <a:blipFill dpi="0" rotWithShape="1">
          <a:blip r:embed="rId2">
            <a:extLst>
              <a:ext uri="{BEBA8EAE-BF5A-486C-A8C5-ECC9F3942E4B}">
                <a14:imgProps xmlns:a14="http://schemas.microsoft.com/office/drawing/2010/main">
                  <a14:imgLayer r:embed="rId3">
                    <a14:imgEffect>
                      <a14:brightnessContrast bright="5000" contrast="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EBD64E9-2DEE-AE4B-9546-5E86A1A206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40000" y="6174000"/>
            <a:ext cx="1400400" cy="497089"/>
          </a:xfrm>
          <a:prstGeom prst="rect">
            <a:avLst/>
          </a:prstGeom>
        </p:spPr>
      </p:pic>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52106" y="692696"/>
            <a:ext cx="3887788" cy="407987"/>
          </a:xfrm>
        </p:spPr>
        <p:txBody>
          <a:bodyPr>
            <a:noAutofit/>
          </a:bodyPr>
          <a:lstStyle>
            <a:lvl1pPr marL="0" indent="0" algn="l">
              <a:buNone/>
              <a:defRPr sz="2800" b="1" cap="none" spc="0">
                <a:ln w="0"/>
                <a:solidFill>
                  <a:schemeClr val="accent1"/>
                </a:solidFill>
                <a:effectLst/>
              </a:defRPr>
            </a:lvl1pPr>
          </a:lstStyle>
          <a:p>
            <a:pPr lvl="0"/>
            <a:r>
              <a:rPr lang="fi-FI" dirty="0" err="1"/>
              <a:t>Our</a:t>
            </a:r>
            <a:r>
              <a:rPr lang="fi-FI" dirty="0"/>
              <a:t> Innovation </a:t>
            </a:r>
            <a:r>
              <a:rPr lang="fi-FI" dirty="0" err="1"/>
              <a:t>Tool</a:t>
            </a:r>
            <a:endParaRPr lang="fi-FI" dirty="0"/>
          </a:p>
        </p:txBody>
      </p:sp>
      <p:sp>
        <p:nvSpPr>
          <p:cNvPr id="5" name="Picture Placeholder 4">
            <a:extLst>
              <a:ext uri="{FF2B5EF4-FFF2-40B4-BE49-F238E27FC236}">
                <a16:creationId xmlns:a16="http://schemas.microsoft.com/office/drawing/2014/main" id="{58B7F479-7FE2-1848-B836-53AB82696B95}"/>
              </a:ext>
            </a:extLst>
          </p:cNvPr>
          <p:cNvSpPr>
            <a:spLocks noGrp="1"/>
          </p:cNvSpPr>
          <p:nvPr>
            <p:ph type="pic" sz="quarter" idx="11" hasCustomPrompt="1"/>
          </p:nvPr>
        </p:nvSpPr>
        <p:spPr>
          <a:xfrm>
            <a:off x="4219488" y="2349500"/>
            <a:ext cx="1079500" cy="1079500"/>
          </a:xfrm>
        </p:spPr>
        <p:txBody>
          <a:bodyPr anchor="ctr"/>
          <a:lstStyle>
            <a:lvl1pPr marL="0" indent="0" algn="ctr">
              <a:buNone/>
              <a:defRPr/>
            </a:lvl1pPr>
          </a:lstStyle>
          <a:p>
            <a:r>
              <a:rPr lang="en-US" dirty="0"/>
              <a:t>Insert icon</a:t>
            </a:r>
          </a:p>
        </p:txBody>
      </p:sp>
      <p:sp>
        <p:nvSpPr>
          <p:cNvPr id="14" name="Picture Placeholder 4">
            <a:extLst>
              <a:ext uri="{FF2B5EF4-FFF2-40B4-BE49-F238E27FC236}">
                <a16:creationId xmlns:a16="http://schemas.microsoft.com/office/drawing/2014/main" id="{52164F7C-4673-AD43-B2B9-670AAAA21221}"/>
              </a:ext>
            </a:extLst>
          </p:cNvPr>
          <p:cNvSpPr>
            <a:spLocks noGrp="1"/>
          </p:cNvSpPr>
          <p:nvPr>
            <p:ph type="pic" sz="quarter" idx="12" hasCustomPrompt="1"/>
          </p:nvPr>
        </p:nvSpPr>
        <p:spPr>
          <a:xfrm>
            <a:off x="6904006" y="2349500"/>
            <a:ext cx="1079500" cy="1079500"/>
          </a:xfrm>
        </p:spPr>
        <p:txBody>
          <a:bodyPr anchor="ctr"/>
          <a:lstStyle>
            <a:lvl1pPr marL="0" indent="0" algn="ctr">
              <a:buNone/>
              <a:defRPr/>
            </a:lvl1pPr>
          </a:lstStyle>
          <a:p>
            <a:r>
              <a:rPr lang="en-US" dirty="0"/>
              <a:t>Insert icon</a:t>
            </a:r>
          </a:p>
        </p:txBody>
      </p:sp>
      <p:sp>
        <p:nvSpPr>
          <p:cNvPr id="15" name="Picture Placeholder 4">
            <a:extLst>
              <a:ext uri="{FF2B5EF4-FFF2-40B4-BE49-F238E27FC236}">
                <a16:creationId xmlns:a16="http://schemas.microsoft.com/office/drawing/2014/main" id="{B2F37662-19D7-2846-B453-1B942DD6697F}"/>
              </a:ext>
            </a:extLst>
          </p:cNvPr>
          <p:cNvSpPr>
            <a:spLocks noGrp="1"/>
          </p:cNvSpPr>
          <p:nvPr>
            <p:ph type="pic" sz="quarter" idx="13" hasCustomPrompt="1"/>
          </p:nvPr>
        </p:nvSpPr>
        <p:spPr>
          <a:xfrm>
            <a:off x="9588524" y="2349500"/>
            <a:ext cx="1079500" cy="1079500"/>
          </a:xfrm>
        </p:spPr>
        <p:txBody>
          <a:bodyPr anchor="ctr"/>
          <a:lstStyle>
            <a:lvl1pPr marL="0" indent="0" algn="ctr">
              <a:buNone/>
              <a:defRPr/>
            </a:lvl1pPr>
          </a:lstStyle>
          <a:p>
            <a:r>
              <a:rPr lang="en-US" dirty="0"/>
              <a:t>Insert icon</a:t>
            </a:r>
          </a:p>
        </p:txBody>
      </p:sp>
      <p:sp>
        <p:nvSpPr>
          <p:cNvPr id="16" name="Picture Placeholder 4">
            <a:extLst>
              <a:ext uri="{FF2B5EF4-FFF2-40B4-BE49-F238E27FC236}">
                <a16:creationId xmlns:a16="http://schemas.microsoft.com/office/drawing/2014/main" id="{E45F4152-2BA3-4942-AA7E-31E5D21F89EC}"/>
              </a:ext>
            </a:extLst>
          </p:cNvPr>
          <p:cNvSpPr>
            <a:spLocks noGrp="1"/>
          </p:cNvSpPr>
          <p:nvPr>
            <p:ph type="pic" sz="quarter" idx="14" hasCustomPrompt="1"/>
          </p:nvPr>
        </p:nvSpPr>
        <p:spPr>
          <a:xfrm>
            <a:off x="1534970" y="2349500"/>
            <a:ext cx="1079500" cy="1079500"/>
          </a:xfrm>
        </p:spPr>
        <p:txBody>
          <a:bodyPr anchor="ctr"/>
          <a:lstStyle>
            <a:lvl1pPr marL="0" indent="0" algn="ctr">
              <a:buNone/>
              <a:defRPr/>
            </a:lvl1pPr>
          </a:lstStyle>
          <a:p>
            <a:r>
              <a:rPr lang="en-US" dirty="0"/>
              <a:t>Insert icon</a:t>
            </a:r>
          </a:p>
        </p:txBody>
      </p:sp>
      <p:sp>
        <p:nvSpPr>
          <p:cNvPr id="8" name="Text Placeholder 7">
            <a:extLst>
              <a:ext uri="{FF2B5EF4-FFF2-40B4-BE49-F238E27FC236}">
                <a16:creationId xmlns:a16="http://schemas.microsoft.com/office/drawing/2014/main" id="{89A43A86-94E1-5043-B364-3E21EE380120}"/>
              </a:ext>
            </a:extLst>
          </p:cNvPr>
          <p:cNvSpPr>
            <a:spLocks noGrp="1"/>
          </p:cNvSpPr>
          <p:nvPr>
            <p:ph type="body" sz="quarter" idx="15" hasCustomPrompt="1"/>
          </p:nvPr>
        </p:nvSpPr>
        <p:spPr>
          <a:xfrm>
            <a:off x="994426" y="3645024"/>
            <a:ext cx="2160588" cy="107950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18" name="Text Placeholder 7">
            <a:extLst>
              <a:ext uri="{FF2B5EF4-FFF2-40B4-BE49-F238E27FC236}">
                <a16:creationId xmlns:a16="http://schemas.microsoft.com/office/drawing/2014/main" id="{A9937176-E7E5-8F47-AE20-9C59695A2091}"/>
              </a:ext>
            </a:extLst>
          </p:cNvPr>
          <p:cNvSpPr>
            <a:spLocks noGrp="1"/>
          </p:cNvSpPr>
          <p:nvPr>
            <p:ph type="body" sz="quarter" idx="17" hasCustomPrompt="1"/>
          </p:nvPr>
        </p:nvSpPr>
        <p:spPr>
          <a:xfrm>
            <a:off x="6363462" y="3645024"/>
            <a:ext cx="2160588" cy="107950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19" name="Text Placeholder 7">
            <a:extLst>
              <a:ext uri="{FF2B5EF4-FFF2-40B4-BE49-F238E27FC236}">
                <a16:creationId xmlns:a16="http://schemas.microsoft.com/office/drawing/2014/main" id="{B6B6112F-73E1-BF4A-AD93-9158197396BF}"/>
              </a:ext>
            </a:extLst>
          </p:cNvPr>
          <p:cNvSpPr>
            <a:spLocks noGrp="1"/>
          </p:cNvSpPr>
          <p:nvPr>
            <p:ph type="body" sz="quarter" idx="18" hasCustomPrompt="1"/>
          </p:nvPr>
        </p:nvSpPr>
        <p:spPr>
          <a:xfrm>
            <a:off x="9047980" y="3645024"/>
            <a:ext cx="2160588" cy="107950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
        <p:nvSpPr>
          <p:cNvPr id="20" name="Text Placeholder 7">
            <a:extLst>
              <a:ext uri="{FF2B5EF4-FFF2-40B4-BE49-F238E27FC236}">
                <a16:creationId xmlns:a16="http://schemas.microsoft.com/office/drawing/2014/main" id="{C7FEFB3C-7477-2540-924E-E56E189F6F57}"/>
              </a:ext>
            </a:extLst>
          </p:cNvPr>
          <p:cNvSpPr>
            <a:spLocks noGrp="1"/>
          </p:cNvSpPr>
          <p:nvPr>
            <p:ph type="body" sz="quarter" idx="19" hasCustomPrompt="1"/>
          </p:nvPr>
        </p:nvSpPr>
        <p:spPr>
          <a:xfrm>
            <a:off x="3678944" y="3645024"/>
            <a:ext cx="2160588" cy="107950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 sz="1300" b="0" i="0" u="none" strike="noStrike" smtClean="0">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 dirty="0"/>
              <a:t>Cloud-based SaaS platform transforms the way our customers innovate</a:t>
            </a:r>
          </a:p>
        </p:txBody>
      </p:sp>
    </p:spTree>
    <p:extLst>
      <p:ext uri="{BB962C8B-B14F-4D97-AF65-F5344CB8AC3E}">
        <p14:creationId xmlns:p14="http://schemas.microsoft.com/office/powerpoint/2010/main" val="309499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e Cases">
    <p:bg>
      <p:bgPr>
        <a:gradFill>
          <a:gsLst>
            <a:gs pos="0">
              <a:schemeClr val="bg1"/>
            </a:gs>
            <a:gs pos="87000">
              <a:srgbClr val="F0F0F0"/>
            </a:gs>
            <a:gs pos="100000">
              <a:srgbClr val="F0F0F0"/>
            </a:gs>
          </a:gsLst>
          <a:lin ang="4800000" scaled="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BB7B0B-4952-4D4D-8F89-E2E431C8A33B}"/>
              </a:ext>
            </a:extLst>
          </p:cNvPr>
          <p:cNvSpPr>
            <a:spLocks noGrp="1"/>
          </p:cNvSpPr>
          <p:nvPr>
            <p:ph type="body" sz="quarter" idx="10" hasCustomPrompt="1"/>
          </p:nvPr>
        </p:nvSpPr>
        <p:spPr>
          <a:xfrm>
            <a:off x="4133197" y="408409"/>
            <a:ext cx="3887788" cy="407987"/>
          </a:xfrm>
        </p:spPr>
        <p:txBody>
          <a:bodyPr>
            <a:noAutofit/>
          </a:bodyPr>
          <a:lstStyle>
            <a:lvl1pPr marL="0" indent="0" algn="ctr">
              <a:buNone/>
              <a:defRPr sz="2800" b="1" cap="none" spc="0">
                <a:ln w="0"/>
                <a:solidFill>
                  <a:schemeClr val="tx1"/>
                </a:solidFill>
                <a:effectLst/>
              </a:defRPr>
            </a:lvl1pPr>
          </a:lstStyle>
          <a:p>
            <a:pPr lvl="0"/>
            <a:r>
              <a:rPr lang="fi-FI" dirty="0" err="1"/>
              <a:t>Use</a:t>
            </a:r>
            <a:r>
              <a:rPr lang="fi-FI" dirty="0"/>
              <a:t> </a:t>
            </a:r>
            <a:r>
              <a:rPr lang="fi-FI" dirty="0" err="1"/>
              <a:t>Cases</a:t>
            </a:r>
            <a:endParaRPr lang="fi-FI" dirty="0"/>
          </a:p>
        </p:txBody>
      </p:sp>
      <p:grpSp>
        <p:nvGrpSpPr>
          <p:cNvPr id="104" name="Group 103">
            <a:extLst>
              <a:ext uri="{FF2B5EF4-FFF2-40B4-BE49-F238E27FC236}">
                <a16:creationId xmlns:a16="http://schemas.microsoft.com/office/drawing/2014/main" id="{61C5CBEB-D11E-8543-AA9B-388CB8C496D2}"/>
              </a:ext>
            </a:extLst>
          </p:cNvPr>
          <p:cNvGrpSpPr>
            <a:grpSpLocks noChangeAspect="1"/>
          </p:cNvGrpSpPr>
          <p:nvPr userDrawn="1"/>
        </p:nvGrpSpPr>
        <p:grpSpPr>
          <a:xfrm>
            <a:off x="1768325" y="1840976"/>
            <a:ext cx="2088000" cy="2088000"/>
            <a:chOff x="7431634" y="4558804"/>
            <a:chExt cx="1980000" cy="1980000"/>
          </a:xfrm>
        </p:grpSpPr>
        <p:grpSp>
          <p:nvGrpSpPr>
            <p:cNvPr id="78" name="Group 77">
              <a:extLst>
                <a:ext uri="{FF2B5EF4-FFF2-40B4-BE49-F238E27FC236}">
                  <a16:creationId xmlns:a16="http://schemas.microsoft.com/office/drawing/2014/main" id="{3878E678-2D91-D54C-8F3D-D5CEFF4CCAFE}"/>
                </a:ext>
              </a:extLst>
            </p:cNvPr>
            <p:cNvGrpSpPr>
              <a:grpSpLocks noChangeAspect="1"/>
            </p:cNvGrpSpPr>
            <p:nvPr userDrawn="1"/>
          </p:nvGrpSpPr>
          <p:grpSpPr>
            <a:xfrm>
              <a:off x="7431634" y="4558804"/>
              <a:ext cx="1980000" cy="1980000"/>
              <a:chOff x="4476311" y="947220"/>
              <a:chExt cx="5238750" cy="5238750"/>
            </a:xfrm>
          </p:grpSpPr>
          <p:sp>
            <p:nvSpPr>
              <p:cNvPr id="73" name="Freeform 72">
                <a:extLst>
                  <a:ext uri="{FF2B5EF4-FFF2-40B4-BE49-F238E27FC236}">
                    <a16:creationId xmlns:a16="http://schemas.microsoft.com/office/drawing/2014/main" id="{808DED58-A4FA-1F49-B6EC-B9EC4EC19DAE}"/>
                  </a:ext>
                </a:extLst>
              </p:cNvPr>
              <p:cNvSpPr/>
              <p:nvPr/>
            </p:nvSpPr>
            <p:spPr>
              <a:xfrm>
                <a:off x="4476311" y="94722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75" name="Freeform 74">
                <a:extLst>
                  <a:ext uri="{FF2B5EF4-FFF2-40B4-BE49-F238E27FC236}">
                    <a16:creationId xmlns:a16="http://schemas.microsoft.com/office/drawing/2014/main" id="{2ACCB937-808E-C54D-AF81-6ED9CA748B96}"/>
                  </a:ext>
                </a:extLst>
              </p:cNvPr>
              <p:cNvSpPr/>
              <p:nvPr/>
            </p:nvSpPr>
            <p:spPr>
              <a:xfrm>
                <a:off x="6283950" y="2578413"/>
                <a:ext cx="590550" cy="590550"/>
              </a:xfrm>
              <a:custGeom>
                <a:avLst/>
                <a:gdLst>
                  <a:gd name="connsiteX0" fmla="*/ 296354 w 590550"/>
                  <a:gd name="connsiteY0" fmla="*/ 0 h 590550"/>
                  <a:gd name="connsiteX1" fmla="*/ 592665 w 590550"/>
                  <a:gd name="connsiteY1" fmla="*/ 296348 h 590550"/>
                  <a:gd name="connsiteX2" fmla="*/ 296354 w 590550"/>
                  <a:gd name="connsiteY2" fmla="*/ 592601 h 590550"/>
                  <a:gd name="connsiteX3" fmla="*/ 0 w 590550"/>
                  <a:gd name="connsiteY3" fmla="*/ 296348 h 590550"/>
                  <a:gd name="connsiteX4" fmla="*/ 296354 w 590550"/>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590550">
                    <a:moveTo>
                      <a:pt x="296354" y="0"/>
                    </a:moveTo>
                    <a:cubicBezTo>
                      <a:pt x="459994" y="0"/>
                      <a:pt x="592665" y="132664"/>
                      <a:pt x="592665" y="296348"/>
                    </a:cubicBezTo>
                    <a:cubicBezTo>
                      <a:pt x="592665" y="460026"/>
                      <a:pt x="459988" y="592601"/>
                      <a:pt x="296354" y="592601"/>
                    </a:cubicBezTo>
                    <a:cubicBezTo>
                      <a:pt x="132671" y="592601"/>
                      <a:pt x="0" y="460026"/>
                      <a:pt x="0" y="296348"/>
                    </a:cubicBezTo>
                    <a:cubicBezTo>
                      <a:pt x="0" y="132664"/>
                      <a:pt x="132671" y="0"/>
                      <a:pt x="296354" y="0"/>
                    </a:cubicBezTo>
                    <a:close/>
                  </a:path>
                </a:pathLst>
              </a:custGeom>
              <a:solidFill>
                <a:srgbClr val="FFFFFF"/>
              </a:solidFill>
              <a:ln w="6350" cap="flat">
                <a:noFill/>
                <a:prstDash val="solid"/>
                <a:miter/>
              </a:ln>
            </p:spPr>
            <p:txBody>
              <a:bodyPr rtlCol="0" anchor="ctr"/>
              <a:lstStyle/>
              <a:p>
                <a:endParaRPr lang="en-US" sz="1600" dirty="0"/>
              </a:p>
            </p:txBody>
          </p:sp>
          <p:sp>
            <p:nvSpPr>
              <p:cNvPr id="76" name="Freeform 75">
                <a:extLst>
                  <a:ext uri="{FF2B5EF4-FFF2-40B4-BE49-F238E27FC236}">
                    <a16:creationId xmlns:a16="http://schemas.microsoft.com/office/drawing/2014/main" id="{A3E38AC8-7F44-7949-9E21-5D02B89E1844}"/>
                  </a:ext>
                </a:extLst>
              </p:cNvPr>
              <p:cNvSpPr/>
              <p:nvPr/>
            </p:nvSpPr>
            <p:spPr>
              <a:xfrm>
                <a:off x="7098864" y="3022895"/>
                <a:ext cx="368300" cy="368300"/>
              </a:xfrm>
              <a:custGeom>
                <a:avLst/>
                <a:gdLst>
                  <a:gd name="connsiteX0" fmla="*/ 370408 w 368300"/>
                  <a:gd name="connsiteY0" fmla="*/ 185204 h 368300"/>
                  <a:gd name="connsiteX1" fmla="*/ 185204 w 368300"/>
                  <a:gd name="connsiteY1" fmla="*/ 370408 h 368300"/>
                  <a:gd name="connsiteX2" fmla="*/ 0 w 368300"/>
                  <a:gd name="connsiteY2" fmla="*/ 185204 h 368300"/>
                  <a:gd name="connsiteX3" fmla="*/ 185204 w 368300"/>
                  <a:gd name="connsiteY3" fmla="*/ 0 h 368300"/>
                  <a:gd name="connsiteX4" fmla="*/ 370408 w 368300"/>
                  <a:gd name="connsiteY4" fmla="*/ 185204 h 36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368300">
                    <a:moveTo>
                      <a:pt x="370408" y="185204"/>
                    </a:moveTo>
                    <a:cubicBezTo>
                      <a:pt x="370408" y="287489"/>
                      <a:pt x="287490" y="370408"/>
                      <a:pt x="185204" y="370408"/>
                    </a:cubicBezTo>
                    <a:cubicBezTo>
                      <a:pt x="82919" y="370408"/>
                      <a:pt x="0" y="287490"/>
                      <a:pt x="0" y="185204"/>
                    </a:cubicBezTo>
                    <a:cubicBezTo>
                      <a:pt x="0" y="82919"/>
                      <a:pt x="82918" y="0"/>
                      <a:pt x="185204" y="0"/>
                    </a:cubicBezTo>
                    <a:cubicBezTo>
                      <a:pt x="287489" y="0"/>
                      <a:pt x="370408" y="82918"/>
                      <a:pt x="370408" y="185204"/>
                    </a:cubicBezTo>
                    <a:close/>
                  </a:path>
                </a:pathLst>
              </a:custGeom>
              <a:solidFill>
                <a:srgbClr val="FFFFFF"/>
              </a:solidFill>
              <a:ln w="6350" cap="flat">
                <a:noFill/>
                <a:prstDash val="solid"/>
                <a:miter/>
              </a:ln>
            </p:spPr>
            <p:txBody>
              <a:bodyPr rtlCol="0" anchor="ctr"/>
              <a:lstStyle/>
              <a:p>
                <a:endParaRPr lang="en-US" sz="1600" dirty="0"/>
              </a:p>
            </p:txBody>
          </p:sp>
          <p:sp>
            <p:nvSpPr>
              <p:cNvPr id="77" name="Freeform 76">
                <a:extLst>
                  <a:ext uri="{FF2B5EF4-FFF2-40B4-BE49-F238E27FC236}">
                    <a16:creationId xmlns:a16="http://schemas.microsoft.com/office/drawing/2014/main" id="{003F29EF-1948-2743-ACB3-0C2F85A1E23A}"/>
                  </a:ext>
                </a:extLst>
              </p:cNvPr>
              <p:cNvSpPr/>
              <p:nvPr/>
            </p:nvSpPr>
            <p:spPr>
              <a:xfrm>
                <a:off x="6876614" y="1911637"/>
                <a:ext cx="889000" cy="882650"/>
              </a:xfrm>
              <a:custGeom>
                <a:avLst/>
                <a:gdLst>
                  <a:gd name="connsiteX0" fmla="*/ 444513 w 889000"/>
                  <a:gd name="connsiteY0" fmla="*/ 0 h 882650"/>
                  <a:gd name="connsiteX1" fmla="*/ 889000 w 889000"/>
                  <a:gd name="connsiteY1" fmla="*/ 444481 h 882650"/>
                  <a:gd name="connsiteX2" fmla="*/ 444513 w 889000"/>
                  <a:gd name="connsiteY2" fmla="*/ 888955 h 882650"/>
                  <a:gd name="connsiteX3" fmla="*/ 0 w 889000"/>
                  <a:gd name="connsiteY3" fmla="*/ 444481 h 882650"/>
                  <a:gd name="connsiteX4" fmla="*/ 444513 w 889000"/>
                  <a:gd name="connsiteY4" fmla="*/ 0 h 88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82650">
                    <a:moveTo>
                      <a:pt x="444513" y="0"/>
                    </a:moveTo>
                    <a:cubicBezTo>
                      <a:pt x="690054" y="0"/>
                      <a:pt x="889000" y="198996"/>
                      <a:pt x="889000" y="444481"/>
                    </a:cubicBezTo>
                    <a:cubicBezTo>
                      <a:pt x="889000" y="690016"/>
                      <a:pt x="690054" y="888955"/>
                      <a:pt x="444513" y="888955"/>
                    </a:cubicBezTo>
                    <a:cubicBezTo>
                      <a:pt x="198996" y="888955"/>
                      <a:pt x="0" y="690010"/>
                      <a:pt x="0" y="444481"/>
                    </a:cubicBezTo>
                    <a:cubicBezTo>
                      <a:pt x="0" y="198996"/>
                      <a:pt x="198996" y="0"/>
                      <a:pt x="444513" y="0"/>
                    </a:cubicBezTo>
                    <a:close/>
                  </a:path>
                </a:pathLst>
              </a:custGeom>
              <a:solidFill>
                <a:srgbClr val="FFFFFF"/>
              </a:solidFill>
              <a:ln w="6350" cap="flat">
                <a:noFill/>
                <a:prstDash val="solid"/>
                <a:miter/>
              </a:ln>
            </p:spPr>
            <p:txBody>
              <a:bodyPr rtlCol="0" anchor="ctr"/>
              <a:lstStyle/>
              <a:p>
                <a:endParaRPr lang="en-US" sz="1600" dirty="0"/>
              </a:p>
            </p:txBody>
          </p:sp>
        </p:grpSp>
        <p:sp>
          <p:nvSpPr>
            <p:cNvPr id="103" name="TextBox 102">
              <a:extLst>
                <a:ext uri="{FF2B5EF4-FFF2-40B4-BE49-F238E27FC236}">
                  <a16:creationId xmlns:a16="http://schemas.microsoft.com/office/drawing/2014/main" id="{D0AE55BD-0245-5544-B497-CAF196DF67E3}"/>
                </a:ext>
              </a:extLst>
            </p:cNvPr>
            <p:cNvSpPr txBox="1"/>
            <p:nvPr userDrawn="1"/>
          </p:nvSpPr>
          <p:spPr>
            <a:xfrm>
              <a:off x="7712620" y="5657148"/>
              <a:ext cx="1436611" cy="523220"/>
            </a:xfrm>
            <a:prstGeom prst="rect">
              <a:avLst/>
            </a:prstGeom>
            <a:noFill/>
          </p:spPr>
          <p:txBody>
            <a:bodyPr wrap="none" rtlCol="0">
              <a:spAutoFit/>
            </a:bodyPr>
            <a:lstStyle/>
            <a:p>
              <a:pPr algn="ctr"/>
              <a:r>
                <a:rPr lang="en-US" sz="1400" b="1" dirty="0">
                  <a:solidFill>
                    <a:schemeClr val="bg1"/>
                  </a:solidFill>
                </a:rPr>
                <a:t>Idea</a:t>
              </a:r>
              <a:br>
                <a:rPr lang="en-US" sz="1400" b="1" dirty="0">
                  <a:solidFill>
                    <a:schemeClr val="bg1"/>
                  </a:solidFill>
                </a:rPr>
              </a:br>
              <a:r>
                <a:rPr lang="en-US" sz="1400" b="1" dirty="0">
                  <a:solidFill>
                    <a:schemeClr val="bg1"/>
                  </a:solidFill>
                </a:rPr>
                <a:t> Management</a:t>
              </a:r>
            </a:p>
          </p:txBody>
        </p:sp>
      </p:grpSp>
      <p:grpSp>
        <p:nvGrpSpPr>
          <p:cNvPr id="106" name="Group 105">
            <a:extLst>
              <a:ext uri="{FF2B5EF4-FFF2-40B4-BE49-F238E27FC236}">
                <a16:creationId xmlns:a16="http://schemas.microsoft.com/office/drawing/2014/main" id="{89B06DB3-C7C2-6445-B5CE-4598569EF60E}"/>
              </a:ext>
            </a:extLst>
          </p:cNvPr>
          <p:cNvGrpSpPr>
            <a:grpSpLocks noChangeAspect="1"/>
          </p:cNvGrpSpPr>
          <p:nvPr userDrawn="1"/>
        </p:nvGrpSpPr>
        <p:grpSpPr>
          <a:xfrm>
            <a:off x="8442473" y="1845056"/>
            <a:ext cx="2088000" cy="2088000"/>
            <a:chOff x="7165234" y="2178326"/>
            <a:chExt cx="1980000" cy="1980000"/>
          </a:xfrm>
        </p:grpSpPr>
        <p:grpSp>
          <p:nvGrpSpPr>
            <p:cNvPr id="97" name="Graphic 84">
              <a:extLst>
                <a:ext uri="{FF2B5EF4-FFF2-40B4-BE49-F238E27FC236}">
                  <a16:creationId xmlns:a16="http://schemas.microsoft.com/office/drawing/2014/main" id="{6DA90AF1-9E9C-C243-93EF-5F177100D8E1}"/>
                </a:ext>
              </a:extLst>
            </p:cNvPr>
            <p:cNvGrpSpPr>
              <a:grpSpLocks noChangeAspect="1"/>
            </p:cNvGrpSpPr>
            <p:nvPr/>
          </p:nvGrpSpPr>
          <p:grpSpPr>
            <a:xfrm>
              <a:off x="7165234" y="2178326"/>
              <a:ext cx="1980000" cy="1980000"/>
              <a:chOff x="4491000" y="1824000"/>
              <a:chExt cx="5238750" cy="5238750"/>
            </a:xfrm>
          </p:grpSpPr>
          <p:sp>
            <p:nvSpPr>
              <p:cNvPr id="100" name="Freeform 99">
                <a:extLst>
                  <a:ext uri="{FF2B5EF4-FFF2-40B4-BE49-F238E27FC236}">
                    <a16:creationId xmlns:a16="http://schemas.microsoft.com/office/drawing/2014/main" id="{2823F014-DB7F-9140-AA5D-679742E8B171}"/>
                  </a:ext>
                </a:extLst>
              </p:cNvPr>
              <p:cNvSpPr>
                <a:spLocks noChangeAspect="1"/>
              </p:cNvSpPr>
              <p:nvPr/>
            </p:nvSpPr>
            <p:spPr>
              <a:xfrm>
                <a:off x="4491000" y="18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101" name="Freeform 100">
                <a:extLst>
                  <a:ext uri="{FF2B5EF4-FFF2-40B4-BE49-F238E27FC236}">
                    <a16:creationId xmlns:a16="http://schemas.microsoft.com/office/drawing/2014/main" id="{87E3BABD-AD5A-F24B-8DD0-3ED01C07F1F3}"/>
                  </a:ext>
                </a:extLst>
              </p:cNvPr>
              <p:cNvSpPr/>
              <p:nvPr/>
            </p:nvSpPr>
            <p:spPr>
              <a:xfrm>
                <a:off x="6280427" y="2550942"/>
                <a:ext cx="1898650" cy="1905001"/>
              </a:xfrm>
              <a:custGeom>
                <a:avLst/>
                <a:gdLst>
                  <a:gd name="connsiteX0" fmla="*/ 1678210 w 1898650"/>
                  <a:gd name="connsiteY0" fmla="*/ 907142 h 1905000"/>
                  <a:gd name="connsiteX1" fmla="*/ 1542136 w 1898650"/>
                  <a:gd name="connsiteY1" fmla="*/ 907142 h 1905000"/>
                  <a:gd name="connsiteX2" fmla="*/ 1542136 w 1898650"/>
                  <a:gd name="connsiteY2" fmla="*/ 544284 h 1905000"/>
                  <a:gd name="connsiteX3" fmla="*/ 1360710 w 1898650"/>
                  <a:gd name="connsiteY3" fmla="*/ 362858 h 1905000"/>
                  <a:gd name="connsiteX4" fmla="*/ 997852 w 1898650"/>
                  <a:gd name="connsiteY4" fmla="*/ 362858 h 1905000"/>
                  <a:gd name="connsiteX5" fmla="*/ 997852 w 1898650"/>
                  <a:gd name="connsiteY5" fmla="*/ 226790 h 1905000"/>
                  <a:gd name="connsiteX6" fmla="*/ 771068 w 1898650"/>
                  <a:gd name="connsiteY6" fmla="*/ 0 h 1905000"/>
                  <a:gd name="connsiteX7" fmla="*/ 544284 w 1898650"/>
                  <a:gd name="connsiteY7" fmla="*/ 226790 h 1905000"/>
                  <a:gd name="connsiteX8" fmla="*/ 544284 w 1898650"/>
                  <a:gd name="connsiteY8" fmla="*/ 362858 h 1905000"/>
                  <a:gd name="connsiteX9" fmla="*/ 181426 w 1898650"/>
                  <a:gd name="connsiteY9" fmla="*/ 362858 h 1905000"/>
                  <a:gd name="connsiteX10" fmla="*/ 883 w 1898650"/>
                  <a:gd name="connsiteY10" fmla="*/ 544284 h 1905000"/>
                  <a:gd name="connsiteX11" fmla="*/ 883 w 1898650"/>
                  <a:gd name="connsiteY11" fmla="*/ 888981 h 1905000"/>
                  <a:gd name="connsiteX12" fmla="*/ 136068 w 1898650"/>
                  <a:gd name="connsiteY12" fmla="*/ 888981 h 1905000"/>
                  <a:gd name="connsiteX13" fmla="*/ 381019 w 1898650"/>
                  <a:gd name="connsiteY13" fmla="*/ 1133926 h 1905000"/>
                  <a:gd name="connsiteX14" fmla="*/ 136068 w 1898650"/>
                  <a:gd name="connsiteY14" fmla="*/ 1378871 h 1905000"/>
                  <a:gd name="connsiteX15" fmla="*/ 0 w 1898650"/>
                  <a:gd name="connsiteY15" fmla="*/ 1378871 h 1905000"/>
                  <a:gd name="connsiteX16" fmla="*/ 0 w 1898650"/>
                  <a:gd name="connsiteY16" fmla="*/ 1723568 h 1905000"/>
                  <a:gd name="connsiteX17" fmla="*/ 181426 w 1898650"/>
                  <a:gd name="connsiteY17" fmla="*/ 1904987 h 1905000"/>
                  <a:gd name="connsiteX18" fmla="*/ 526123 w 1898650"/>
                  <a:gd name="connsiteY18" fmla="*/ 1904987 h 1905000"/>
                  <a:gd name="connsiteX19" fmla="*/ 526123 w 1898650"/>
                  <a:gd name="connsiteY19" fmla="*/ 1768920 h 1905000"/>
                  <a:gd name="connsiteX20" fmla="*/ 771068 w 1898650"/>
                  <a:gd name="connsiteY20" fmla="*/ 1523974 h 1905000"/>
                  <a:gd name="connsiteX21" fmla="*/ 1016013 w 1898650"/>
                  <a:gd name="connsiteY21" fmla="*/ 1768920 h 1905000"/>
                  <a:gd name="connsiteX22" fmla="*/ 1016013 w 1898650"/>
                  <a:gd name="connsiteY22" fmla="*/ 1905000 h 1905000"/>
                  <a:gd name="connsiteX23" fmla="*/ 1360703 w 1898650"/>
                  <a:gd name="connsiteY23" fmla="*/ 1905000 h 1905000"/>
                  <a:gd name="connsiteX24" fmla="*/ 1542129 w 1898650"/>
                  <a:gd name="connsiteY24" fmla="*/ 1723581 h 1905000"/>
                  <a:gd name="connsiteX25" fmla="*/ 1542129 w 1898650"/>
                  <a:gd name="connsiteY25" fmla="*/ 1360710 h 1905000"/>
                  <a:gd name="connsiteX26" fmla="*/ 1678203 w 1898650"/>
                  <a:gd name="connsiteY26" fmla="*/ 1360710 h 1905000"/>
                  <a:gd name="connsiteX27" fmla="*/ 1904994 w 1898650"/>
                  <a:gd name="connsiteY27" fmla="*/ 1133932 h 1905000"/>
                  <a:gd name="connsiteX28" fmla="*/ 1678210 w 1898650"/>
                  <a:gd name="connsiteY28" fmla="*/ 90714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8650" h="1905000">
                    <a:moveTo>
                      <a:pt x="1678210" y="907142"/>
                    </a:moveTo>
                    <a:lnTo>
                      <a:pt x="1542136" y="907142"/>
                    </a:lnTo>
                    <a:lnTo>
                      <a:pt x="1542136" y="544284"/>
                    </a:lnTo>
                    <a:cubicBezTo>
                      <a:pt x="1542136" y="444538"/>
                      <a:pt x="1460462" y="362858"/>
                      <a:pt x="1360710" y="362858"/>
                    </a:cubicBezTo>
                    <a:lnTo>
                      <a:pt x="997852" y="362858"/>
                    </a:lnTo>
                    <a:lnTo>
                      <a:pt x="997852" y="226790"/>
                    </a:lnTo>
                    <a:cubicBezTo>
                      <a:pt x="997852" y="101613"/>
                      <a:pt x="896239" y="0"/>
                      <a:pt x="771068" y="0"/>
                    </a:cubicBezTo>
                    <a:cubicBezTo>
                      <a:pt x="645890" y="0"/>
                      <a:pt x="544284" y="101613"/>
                      <a:pt x="544284" y="226790"/>
                    </a:cubicBezTo>
                    <a:lnTo>
                      <a:pt x="544284" y="362858"/>
                    </a:lnTo>
                    <a:lnTo>
                      <a:pt x="181426" y="362858"/>
                    </a:lnTo>
                    <a:cubicBezTo>
                      <a:pt x="81629" y="362858"/>
                      <a:pt x="883" y="444538"/>
                      <a:pt x="883" y="544284"/>
                    </a:cubicBezTo>
                    <a:lnTo>
                      <a:pt x="883" y="888981"/>
                    </a:lnTo>
                    <a:lnTo>
                      <a:pt x="136068" y="888981"/>
                    </a:lnTo>
                    <a:cubicBezTo>
                      <a:pt x="271259" y="888981"/>
                      <a:pt x="381019" y="998741"/>
                      <a:pt x="381019" y="1133926"/>
                    </a:cubicBezTo>
                    <a:cubicBezTo>
                      <a:pt x="381019" y="1269111"/>
                      <a:pt x="271259" y="1378871"/>
                      <a:pt x="136068" y="1378871"/>
                    </a:cubicBezTo>
                    <a:lnTo>
                      <a:pt x="0" y="1378871"/>
                    </a:lnTo>
                    <a:lnTo>
                      <a:pt x="0" y="1723568"/>
                    </a:lnTo>
                    <a:cubicBezTo>
                      <a:pt x="0" y="1823320"/>
                      <a:pt x="81629" y="1904987"/>
                      <a:pt x="181426" y="1904987"/>
                    </a:cubicBezTo>
                    <a:lnTo>
                      <a:pt x="526123" y="1904987"/>
                    </a:lnTo>
                    <a:lnTo>
                      <a:pt x="526123" y="1768920"/>
                    </a:lnTo>
                    <a:cubicBezTo>
                      <a:pt x="526123" y="1633734"/>
                      <a:pt x="635883" y="1523974"/>
                      <a:pt x="771068" y="1523974"/>
                    </a:cubicBezTo>
                    <a:cubicBezTo>
                      <a:pt x="906253" y="1523974"/>
                      <a:pt x="1016013" y="1633734"/>
                      <a:pt x="1016013" y="1768920"/>
                    </a:cubicBezTo>
                    <a:lnTo>
                      <a:pt x="1016013" y="1905000"/>
                    </a:lnTo>
                    <a:lnTo>
                      <a:pt x="1360703" y="1905000"/>
                    </a:lnTo>
                    <a:cubicBezTo>
                      <a:pt x="1460456" y="1905000"/>
                      <a:pt x="1542129" y="1823333"/>
                      <a:pt x="1542129" y="1723581"/>
                    </a:cubicBezTo>
                    <a:lnTo>
                      <a:pt x="1542129" y="1360710"/>
                    </a:lnTo>
                    <a:lnTo>
                      <a:pt x="1678203" y="1360710"/>
                    </a:lnTo>
                    <a:cubicBezTo>
                      <a:pt x="1803381" y="1360710"/>
                      <a:pt x="1904994" y="1259110"/>
                      <a:pt x="1904994" y="1133932"/>
                    </a:cubicBezTo>
                    <a:cubicBezTo>
                      <a:pt x="1904994" y="1008755"/>
                      <a:pt x="1803387" y="907142"/>
                      <a:pt x="1678210" y="907142"/>
                    </a:cubicBezTo>
                    <a:close/>
                  </a:path>
                </a:pathLst>
              </a:custGeom>
              <a:solidFill>
                <a:srgbClr val="FFFFFF"/>
              </a:solidFill>
              <a:ln w="6350" cap="flat">
                <a:noFill/>
                <a:prstDash val="solid"/>
                <a:miter/>
              </a:ln>
            </p:spPr>
            <p:txBody>
              <a:bodyPr rtlCol="0" anchor="ctr"/>
              <a:lstStyle/>
              <a:p>
                <a:endParaRPr lang="en-US" sz="1600" dirty="0"/>
              </a:p>
            </p:txBody>
          </p:sp>
          <p:sp>
            <p:nvSpPr>
              <p:cNvPr id="102" name="Freeform 101">
                <a:extLst>
                  <a:ext uri="{FF2B5EF4-FFF2-40B4-BE49-F238E27FC236}">
                    <a16:creationId xmlns:a16="http://schemas.microsoft.com/office/drawing/2014/main" id="{42E8167F-401B-2C44-AD27-6ACA12FFDA84}"/>
                  </a:ext>
                </a:extLst>
              </p:cNvPr>
              <p:cNvSpPr/>
              <p:nvPr/>
            </p:nvSpPr>
            <p:spPr>
              <a:xfrm>
                <a:off x="5278400" y="26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dirty="0"/>
              </a:p>
            </p:txBody>
          </p:sp>
        </p:grpSp>
        <p:sp>
          <p:nvSpPr>
            <p:cNvPr id="105" name="TextBox 104">
              <a:extLst>
                <a:ext uri="{FF2B5EF4-FFF2-40B4-BE49-F238E27FC236}">
                  <a16:creationId xmlns:a16="http://schemas.microsoft.com/office/drawing/2014/main" id="{56BDD7F6-BC15-BC48-8560-19C3AD315AC9}"/>
                </a:ext>
              </a:extLst>
            </p:cNvPr>
            <p:cNvSpPr txBox="1"/>
            <p:nvPr userDrawn="1"/>
          </p:nvSpPr>
          <p:spPr>
            <a:xfrm>
              <a:off x="7435234" y="3295129"/>
              <a:ext cx="1440000" cy="523220"/>
            </a:xfrm>
            <a:prstGeom prst="rect">
              <a:avLst/>
            </a:prstGeom>
            <a:noFill/>
          </p:spPr>
          <p:txBody>
            <a:bodyPr wrap="square" rtlCol="0">
              <a:spAutoFit/>
            </a:bodyPr>
            <a:lstStyle/>
            <a:p>
              <a:pPr algn="ctr"/>
              <a:r>
                <a:rPr lang="en-US" sz="1400" b="1" dirty="0">
                  <a:solidFill>
                    <a:schemeClr val="bg1"/>
                  </a:solidFill>
                </a:rPr>
                <a:t>Idea </a:t>
              </a:r>
              <a:br>
                <a:rPr lang="en-US" sz="1400" b="1" dirty="0">
                  <a:solidFill>
                    <a:schemeClr val="bg1"/>
                  </a:solidFill>
                </a:rPr>
              </a:br>
              <a:r>
                <a:rPr lang="en-US" sz="1400" b="1" dirty="0">
                  <a:solidFill>
                    <a:schemeClr val="bg1"/>
                  </a:solidFill>
                </a:rPr>
                <a:t>Challenges</a:t>
              </a:r>
            </a:p>
          </p:txBody>
        </p:sp>
      </p:grpSp>
      <p:grpSp>
        <p:nvGrpSpPr>
          <p:cNvPr id="108" name="Group 107">
            <a:extLst>
              <a:ext uri="{FF2B5EF4-FFF2-40B4-BE49-F238E27FC236}">
                <a16:creationId xmlns:a16="http://schemas.microsoft.com/office/drawing/2014/main" id="{0E109FD9-A5E1-6841-88B6-87AC8D266F91}"/>
              </a:ext>
            </a:extLst>
          </p:cNvPr>
          <p:cNvGrpSpPr>
            <a:grpSpLocks noChangeAspect="1"/>
          </p:cNvGrpSpPr>
          <p:nvPr userDrawn="1"/>
        </p:nvGrpSpPr>
        <p:grpSpPr>
          <a:xfrm>
            <a:off x="1768325" y="4437344"/>
            <a:ext cx="2088000" cy="2088000"/>
            <a:chOff x="6771561" y="1694377"/>
            <a:chExt cx="1980000" cy="1980000"/>
          </a:xfrm>
        </p:grpSpPr>
        <p:grpSp>
          <p:nvGrpSpPr>
            <p:cNvPr id="86" name="Graphic 80">
              <a:extLst>
                <a:ext uri="{FF2B5EF4-FFF2-40B4-BE49-F238E27FC236}">
                  <a16:creationId xmlns:a16="http://schemas.microsoft.com/office/drawing/2014/main" id="{EFB8E618-16C0-164A-8769-73CEA348910E}"/>
                </a:ext>
              </a:extLst>
            </p:cNvPr>
            <p:cNvGrpSpPr>
              <a:grpSpLocks noChangeAspect="1"/>
            </p:cNvGrpSpPr>
            <p:nvPr/>
          </p:nvGrpSpPr>
          <p:grpSpPr>
            <a:xfrm>
              <a:off x="6771561" y="1694377"/>
              <a:ext cx="1980000" cy="1980000"/>
              <a:chOff x="3591949" y="1360945"/>
              <a:chExt cx="5238750" cy="5238750"/>
            </a:xfrm>
          </p:grpSpPr>
          <p:sp>
            <p:nvSpPr>
              <p:cNvPr id="89" name="Freeform 88">
                <a:extLst>
                  <a:ext uri="{FF2B5EF4-FFF2-40B4-BE49-F238E27FC236}">
                    <a16:creationId xmlns:a16="http://schemas.microsoft.com/office/drawing/2014/main" id="{A56B640E-E8CB-DD4C-90D3-5C4902E16A36}"/>
                  </a:ext>
                </a:extLst>
              </p:cNvPr>
              <p:cNvSpPr>
                <a:spLocks noChangeAspect="1"/>
              </p:cNvSpPr>
              <p:nvPr/>
            </p:nvSpPr>
            <p:spPr>
              <a:xfrm>
                <a:off x="3591949" y="1360945"/>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90" name="Freeform 89">
                <a:extLst>
                  <a:ext uri="{FF2B5EF4-FFF2-40B4-BE49-F238E27FC236}">
                    <a16:creationId xmlns:a16="http://schemas.microsoft.com/office/drawing/2014/main" id="{7C5AA0FE-5D53-BF4D-B2F7-967979B9A79C}"/>
                  </a:ext>
                </a:extLst>
              </p:cNvPr>
              <p:cNvSpPr/>
              <p:nvPr/>
            </p:nvSpPr>
            <p:spPr>
              <a:xfrm>
                <a:off x="5232797" y="2053981"/>
                <a:ext cx="1879600" cy="2095500"/>
              </a:xfrm>
              <a:custGeom>
                <a:avLst/>
                <a:gdLst>
                  <a:gd name="connsiteX0" fmla="*/ 1552090 w 1879600"/>
                  <a:gd name="connsiteY0" fmla="*/ 258763 h 2095500"/>
                  <a:gd name="connsiteX1" fmla="*/ 1527941 w 1879600"/>
                  <a:gd name="connsiteY1" fmla="*/ 252520 h 2095500"/>
                  <a:gd name="connsiteX2" fmla="*/ 944319 w 1879600"/>
                  <a:gd name="connsiteY2" fmla="*/ 104775 h 2095500"/>
                  <a:gd name="connsiteX3" fmla="*/ 360754 w 1879600"/>
                  <a:gd name="connsiteY3" fmla="*/ 252520 h 2095500"/>
                  <a:gd name="connsiteX4" fmla="*/ 289475 w 1879600"/>
                  <a:gd name="connsiteY4" fmla="*/ 231546 h 2095500"/>
                  <a:gd name="connsiteX5" fmla="*/ 310455 w 1879600"/>
                  <a:gd name="connsiteY5" fmla="*/ 160338 h 2095500"/>
                  <a:gd name="connsiteX6" fmla="*/ 944319 w 1879600"/>
                  <a:gd name="connsiteY6" fmla="*/ 0 h 2095500"/>
                  <a:gd name="connsiteX7" fmla="*/ 1576137 w 1879600"/>
                  <a:gd name="connsiteY7" fmla="*/ 159258 h 2095500"/>
                  <a:gd name="connsiteX8" fmla="*/ 1598140 w 1879600"/>
                  <a:gd name="connsiteY8" fmla="*/ 229445 h 2095500"/>
                  <a:gd name="connsiteX9" fmla="*/ 1552090 w 1879600"/>
                  <a:gd name="connsiteY9" fmla="*/ 258763 h 2095500"/>
                  <a:gd name="connsiteX10" fmla="*/ 52709 w 1879600"/>
                  <a:gd name="connsiteY10" fmla="*/ 808831 h 2095500"/>
                  <a:gd name="connsiteX11" fmla="*/ 22324 w 1879600"/>
                  <a:gd name="connsiteY11" fmla="*/ 799427 h 2095500"/>
                  <a:gd name="connsiteX12" fmla="*/ 9745 w 1879600"/>
                  <a:gd name="connsiteY12" fmla="*/ 726116 h 2095500"/>
                  <a:gd name="connsiteX13" fmla="*/ 402651 w 1879600"/>
                  <a:gd name="connsiteY13" fmla="*/ 383502 h 2095500"/>
                  <a:gd name="connsiteX14" fmla="*/ 1482932 w 1879600"/>
                  <a:gd name="connsiteY14" fmla="*/ 382429 h 2095500"/>
                  <a:gd name="connsiteX15" fmla="*/ 1875838 w 1879600"/>
                  <a:gd name="connsiteY15" fmla="*/ 722948 h 2095500"/>
                  <a:gd name="connsiteX16" fmla="*/ 1863259 w 1879600"/>
                  <a:gd name="connsiteY16" fmla="*/ 796309 h 2095500"/>
                  <a:gd name="connsiteX17" fmla="*/ 1789898 w 1879600"/>
                  <a:gd name="connsiteY17" fmla="*/ 783730 h 2095500"/>
                  <a:gd name="connsiteX18" fmla="*/ 1434640 w 1879600"/>
                  <a:gd name="connsiteY18" fmla="*/ 475698 h 2095500"/>
                  <a:gd name="connsiteX19" fmla="*/ 449819 w 1879600"/>
                  <a:gd name="connsiteY19" fmla="*/ 476720 h 2095500"/>
                  <a:gd name="connsiteX20" fmla="*/ 93590 w 1879600"/>
                  <a:gd name="connsiteY20" fmla="*/ 786848 h 2095500"/>
                  <a:gd name="connsiteX21" fmla="*/ 52709 w 1879600"/>
                  <a:gd name="connsiteY21" fmla="*/ 808831 h 2095500"/>
                  <a:gd name="connsiteX22" fmla="*/ 707559 w 1879600"/>
                  <a:gd name="connsiteY22" fmla="*/ 2073497 h 2095500"/>
                  <a:gd name="connsiteX23" fmla="*/ 670875 w 1879600"/>
                  <a:gd name="connsiteY23" fmla="*/ 2057845 h 2095500"/>
                  <a:gd name="connsiteX24" fmla="*/ 460309 w 1879600"/>
                  <a:gd name="connsiteY24" fmla="*/ 1781169 h 2095500"/>
                  <a:gd name="connsiteX25" fmla="*/ 350251 w 1879600"/>
                  <a:gd name="connsiteY25" fmla="*/ 1326464 h 2095500"/>
                  <a:gd name="connsiteX26" fmla="*/ 943309 w 1879600"/>
                  <a:gd name="connsiteY26" fmla="*/ 761714 h 2095500"/>
                  <a:gd name="connsiteX27" fmla="*/ 1536348 w 1879600"/>
                  <a:gd name="connsiteY27" fmla="*/ 1326464 h 2095500"/>
                  <a:gd name="connsiteX28" fmla="*/ 1483955 w 1879600"/>
                  <a:gd name="connsiteY28" fmla="*/ 1378852 h 2095500"/>
                  <a:gd name="connsiteX29" fmla="*/ 1431573 w 1879600"/>
                  <a:gd name="connsiteY29" fmla="*/ 1326464 h 2095500"/>
                  <a:gd name="connsiteX30" fmla="*/ 943309 w 1879600"/>
                  <a:gd name="connsiteY30" fmla="*/ 866489 h 2095500"/>
                  <a:gd name="connsiteX31" fmla="*/ 455026 w 1879600"/>
                  <a:gd name="connsiteY31" fmla="*/ 1326464 h 2095500"/>
                  <a:gd name="connsiteX32" fmla="*/ 552492 w 1879600"/>
                  <a:gd name="connsiteY32" fmla="*/ 1729816 h 2095500"/>
                  <a:gd name="connsiteX33" fmla="*/ 746338 w 1879600"/>
                  <a:gd name="connsiteY33" fmla="*/ 1983365 h 2095500"/>
                  <a:gd name="connsiteX34" fmla="*/ 746338 w 1879600"/>
                  <a:gd name="connsiteY34" fmla="*/ 2057851 h 2095500"/>
                  <a:gd name="connsiteX35" fmla="*/ 707559 w 1879600"/>
                  <a:gd name="connsiteY35" fmla="*/ 2073497 h 2095500"/>
                  <a:gd name="connsiteX36" fmla="*/ 1458783 w 1879600"/>
                  <a:gd name="connsiteY36" fmla="*/ 1879606 h 2095500"/>
                  <a:gd name="connsiteX37" fmla="*/ 1134019 w 1879600"/>
                  <a:gd name="connsiteY37" fmla="*/ 1786388 h 2095500"/>
                  <a:gd name="connsiteX38" fmla="*/ 884629 w 1879600"/>
                  <a:gd name="connsiteY38" fmla="*/ 1326458 h 2095500"/>
                  <a:gd name="connsiteX39" fmla="*/ 937003 w 1879600"/>
                  <a:gd name="connsiteY39" fmla="*/ 1274070 h 2095500"/>
                  <a:gd name="connsiteX40" fmla="*/ 989391 w 1879600"/>
                  <a:gd name="connsiteY40" fmla="*/ 1326458 h 2095500"/>
                  <a:gd name="connsiteX41" fmla="*/ 1192655 w 1879600"/>
                  <a:gd name="connsiteY41" fmla="*/ 1699413 h 2095500"/>
                  <a:gd name="connsiteX42" fmla="*/ 1458783 w 1879600"/>
                  <a:gd name="connsiteY42" fmla="*/ 1773803 h 2095500"/>
                  <a:gd name="connsiteX43" fmla="*/ 1567755 w 1879600"/>
                  <a:gd name="connsiteY43" fmla="*/ 1763363 h 2095500"/>
                  <a:gd name="connsiteX44" fmla="*/ 1628531 w 1879600"/>
                  <a:gd name="connsiteY44" fmla="*/ 1806340 h 2095500"/>
                  <a:gd name="connsiteX45" fmla="*/ 1585555 w 1879600"/>
                  <a:gd name="connsiteY45" fmla="*/ 1867116 h 2095500"/>
                  <a:gd name="connsiteX46" fmla="*/ 1458783 w 1879600"/>
                  <a:gd name="connsiteY46" fmla="*/ 1879606 h 2095500"/>
                  <a:gd name="connsiteX47" fmla="*/ 1248217 w 1879600"/>
                  <a:gd name="connsiteY47" fmla="*/ 2095500 h 2095500"/>
                  <a:gd name="connsiteX48" fmla="*/ 1234596 w 1879600"/>
                  <a:gd name="connsiteY48" fmla="*/ 2093455 h 2095500"/>
                  <a:gd name="connsiteX49" fmla="*/ 844814 w 1879600"/>
                  <a:gd name="connsiteY49" fmla="*/ 1873364 h 2095500"/>
                  <a:gd name="connsiteX50" fmla="*/ 617459 w 1879600"/>
                  <a:gd name="connsiteY50" fmla="*/ 1326464 h 2095500"/>
                  <a:gd name="connsiteX51" fmla="*/ 940122 w 1879600"/>
                  <a:gd name="connsiteY51" fmla="*/ 1018381 h 2095500"/>
                  <a:gd name="connsiteX52" fmla="*/ 1262841 w 1879600"/>
                  <a:gd name="connsiteY52" fmla="*/ 1326464 h 2095500"/>
                  <a:gd name="connsiteX53" fmla="*/ 1480773 w 1879600"/>
                  <a:gd name="connsiteY53" fmla="*/ 1529677 h 2095500"/>
                  <a:gd name="connsiteX54" fmla="*/ 1698705 w 1879600"/>
                  <a:gd name="connsiteY54" fmla="*/ 1326464 h 2095500"/>
                  <a:gd name="connsiteX55" fmla="*/ 939093 w 1879600"/>
                  <a:gd name="connsiteY55" fmla="*/ 610845 h 2095500"/>
                  <a:gd name="connsiteX56" fmla="*/ 246549 w 1879600"/>
                  <a:gd name="connsiteY56" fmla="*/ 1033012 h 2095500"/>
                  <a:gd name="connsiteX57" fmla="*/ 184694 w 1879600"/>
                  <a:gd name="connsiteY57" fmla="*/ 1326458 h 2095500"/>
                  <a:gd name="connsiteX58" fmla="*/ 254937 w 1879600"/>
                  <a:gd name="connsiteY58" fmla="*/ 1704632 h 2095500"/>
                  <a:gd name="connsiteX59" fmla="*/ 224559 w 1879600"/>
                  <a:gd name="connsiteY59" fmla="*/ 1771758 h 2095500"/>
                  <a:gd name="connsiteX60" fmla="*/ 157484 w 1879600"/>
                  <a:gd name="connsiteY60" fmla="*/ 1741367 h 2095500"/>
                  <a:gd name="connsiteX61" fmla="*/ 81005 w 1879600"/>
                  <a:gd name="connsiteY61" fmla="*/ 1326458 h 2095500"/>
                  <a:gd name="connsiteX62" fmla="*/ 152271 w 1879600"/>
                  <a:gd name="connsiteY62" fmla="*/ 986968 h 2095500"/>
                  <a:gd name="connsiteX63" fmla="*/ 939105 w 1879600"/>
                  <a:gd name="connsiteY63" fmla="*/ 504990 h 2095500"/>
                  <a:gd name="connsiteX64" fmla="*/ 1803493 w 1879600"/>
                  <a:gd name="connsiteY64" fmla="*/ 1325442 h 2095500"/>
                  <a:gd name="connsiteX65" fmla="*/ 1480786 w 1879600"/>
                  <a:gd name="connsiteY65" fmla="*/ 1633423 h 2095500"/>
                  <a:gd name="connsiteX66" fmla="*/ 1158079 w 1879600"/>
                  <a:gd name="connsiteY66" fmla="*/ 1325442 h 2095500"/>
                  <a:gd name="connsiteX67" fmla="*/ 940134 w 1879600"/>
                  <a:gd name="connsiteY67" fmla="*/ 1122128 h 2095500"/>
                  <a:gd name="connsiteX68" fmla="*/ 722247 w 1879600"/>
                  <a:gd name="connsiteY68" fmla="*/ 1325442 h 2095500"/>
                  <a:gd name="connsiteX69" fmla="*/ 918138 w 1879600"/>
                  <a:gd name="connsiteY69" fmla="*/ 1797952 h 2095500"/>
                  <a:gd name="connsiteX70" fmla="*/ 1260809 w 1879600"/>
                  <a:gd name="connsiteY70" fmla="*/ 1991747 h 2095500"/>
                  <a:gd name="connsiteX71" fmla="*/ 1297442 w 1879600"/>
                  <a:gd name="connsiteY71" fmla="*/ 2055698 h 2095500"/>
                  <a:gd name="connsiteX72" fmla="*/ 1248217 w 1879600"/>
                  <a:gd name="connsiteY72"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879600" h="2095500">
                    <a:moveTo>
                      <a:pt x="1552090" y="258763"/>
                    </a:moveTo>
                    <a:cubicBezTo>
                      <a:pt x="1543708" y="258763"/>
                      <a:pt x="1535320" y="256718"/>
                      <a:pt x="1527941" y="252520"/>
                    </a:cubicBezTo>
                    <a:cubicBezTo>
                      <a:pt x="1326786" y="148774"/>
                      <a:pt x="1152853" y="104775"/>
                      <a:pt x="944319" y="104775"/>
                    </a:cubicBezTo>
                    <a:cubicBezTo>
                      <a:pt x="736915" y="104775"/>
                      <a:pt x="539900" y="153988"/>
                      <a:pt x="360754" y="252520"/>
                    </a:cubicBezTo>
                    <a:cubicBezTo>
                      <a:pt x="335620" y="266129"/>
                      <a:pt x="304156" y="256724"/>
                      <a:pt x="289475" y="231546"/>
                    </a:cubicBezTo>
                    <a:cubicBezTo>
                      <a:pt x="275867" y="206375"/>
                      <a:pt x="285284" y="173939"/>
                      <a:pt x="310455" y="160338"/>
                    </a:cubicBezTo>
                    <a:cubicBezTo>
                      <a:pt x="505324" y="54483"/>
                      <a:pt x="719072" y="0"/>
                      <a:pt x="944319" y="0"/>
                    </a:cubicBezTo>
                    <a:cubicBezTo>
                      <a:pt x="1167585" y="0"/>
                      <a:pt x="1362403" y="49213"/>
                      <a:pt x="1576137" y="159258"/>
                    </a:cubicBezTo>
                    <a:cubicBezTo>
                      <a:pt x="1602338" y="172866"/>
                      <a:pt x="1611748" y="204330"/>
                      <a:pt x="1598140" y="229445"/>
                    </a:cubicBezTo>
                    <a:cubicBezTo>
                      <a:pt x="1588730" y="248323"/>
                      <a:pt x="1570924" y="258763"/>
                      <a:pt x="1552090" y="258763"/>
                    </a:cubicBezTo>
                    <a:close/>
                    <a:moveTo>
                      <a:pt x="52709" y="808831"/>
                    </a:moveTo>
                    <a:cubicBezTo>
                      <a:pt x="42225" y="808831"/>
                      <a:pt x="31741" y="805713"/>
                      <a:pt x="22324" y="799427"/>
                    </a:cubicBezTo>
                    <a:cubicBezTo>
                      <a:pt x="-1774" y="782644"/>
                      <a:pt x="-6988" y="750215"/>
                      <a:pt x="9745" y="726116"/>
                    </a:cubicBezTo>
                    <a:cubicBezTo>
                      <a:pt x="113491" y="579444"/>
                      <a:pt x="245476" y="464179"/>
                      <a:pt x="402651" y="383502"/>
                    </a:cubicBezTo>
                    <a:cubicBezTo>
                      <a:pt x="731657" y="213754"/>
                      <a:pt x="1152859" y="212731"/>
                      <a:pt x="1482932" y="382429"/>
                    </a:cubicBezTo>
                    <a:cubicBezTo>
                      <a:pt x="1640101" y="463105"/>
                      <a:pt x="1772092" y="577291"/>
                      <a:pt x="1875838" y="722948"/>
                    </a:cubicBezTo>
                    <a:cubicBezTo>
                      <a:pt x="1892622" y="746017"/>
                      <a:pt x="1887306" y="779526"/>
                      <a:pt x="1863259" y="796309"/>
                    </a:cubicBezTo>
                    <a:cubicBezTo>
                      <a:pt x="1839110" y="813041"/>
                      <a:pt x="1806681" y="807822"/>
                      <a:pt x="1789898" y="783730"/>
                    </a:cubicBezTo>
                    <a:cubicBezTo>
                      <a:pt x="1695556" y="651682"/>
                      <a:pt x="1576144" y="547986"/>
                      <a:pt x="1434640" y="475698"/>
                    </a:cubicBezTo>
                    <a:cubicBezTo>
                      <a:pt x="1134025" y="321659"/>
                      <a:pt x="749463" y="321659"/>
                      <a:pt x="449819" y="476720"/>
                    </a:cubicBezTo>
                    <a:cubicBezTo>
                      <a:pt x="307337" y="550082"/>
                      <a:pt x="187881" y="654857"/>
                      <a:pt x="93590" y="786848"/>
                    </a:cubicBezTo>
                    <a:cubicBezTo>
                      <a:pt x="85196" y="801522"/>
                      <a:pt x="69492" y="808831"/>
                      <a:pt x="52709" y="808831"/>
                    </a:cubicBezTo>
                    <a:close/>
                    <a:moveTo>
                      <a:pt x="707559" y="2073497"/>
                    </a:moveTo>
                    <a:cubicBezTo>
                      <a:pt x="693938" y="2073497"/>
                      <a:pt x="680337" y="2068284"/>
                      <a:pt x="670875" y="2057845"/>
                    </a:cubicBezTo>
                    <a:cubicBezTo>
                      <a:pt x="579765" y="1966576"/>
                      <a:pt x="530496" y="1907946"/>
                      <a:pt x="460309" y="1781169"/>
                    </a:cubicBezTo>
                    <a:cubicBezTo>
                      <a:pt x="388014" y="1652245"/>
                      <a:pt x="350251" y="1495082"/>
                      <a:pt x="350251" y="1326464"/>
                    </a:cubicBezTo>
                    <a:cubicBezTo>
                      <a:pt x="350251" y="1015212"/>
                      <a:pt x="616386" y="761714"/>
                      <a:pt x="943309" y="761714"/>
                    </a:cubicBezTo>
                    <a:cubicBezTo>
                      <a:pt x="1270213" y="761714"/>
                      <a:pt x="1536348" y="1015212"/>
                      <a:pt x="1536348" y="1326464"/>
                    </a:cubicBezTo>
                    <a:cubicBezTo>
                      <a:pt x="1536348" y="1355731"/>
                      <a:pt x="1513221" y="1378852"/>
                      <a:pt x="1483955" y="1378852"/>
                    </a:cubicBezTo>
                    <a:cubicBezTo>
                      <a:pt x="1454592" y="1378852"/>
                      <a:pt x="1431573" y="1355731"/>
                      <a:pt x="1431573" y="1326464"/>
                    </a:cubicBezTo>
                    <a:cubicBezTo>
                      <a:pt x="1431573" y="1072915"/>
                      <a:pt x="1212613" y="866489"/>
                      <a:pt x="943309" y="866489"/>
                    </a:cubicBezTo>
                    <a:cubicBezTo>
                      <a:pt x="674050" y="866489"/>
                      <a:pt x="455026" y="1072915"/>
                      <a:pt x="455026" y="1326464"/>
                    </a:cubicBezTo>
                    <a:cubicBezTo>
                      <a:pt x="455026" y="1477289"/>
                      <a:pt x="488592" y="1616647"/>
                      <a:pt x="552492" y="1729816"/>
                    </a:cubicBezTo>
                    <a:cubicBezTo>
                      <a:pt x="619567" y="1850346"/>
                      <a:pt x="665662" y="1901705"/>
                      <a:pt x="746338" y="1983365"/>
                    </a:cubicBezTo>
                    <a:cubicBezTo>
                      <a:pt x="766240" y="2004339"/>
                      <a:pt x="766240" y="2036775"/>
                      <a:pt x="746338" y="2057851"/>
                    </a:cubicBezTo>
                    <a:cubicBezTo>
                      <a:pt x="734769" y="2068284"/>
                      <a:pt x="721161" y="2073497"/>
                      <a:pt x="707559" y="2073497"/>
                    </a:cubicBezTo>
                    <a:close/>
                    <a:moveTo>
                      <a:pt x="1458783" y="1879606"/>
                    </a:moveTo>
                    <a:cubicBezTo>
                      <a:pt x="1334158" y="1879606"/>
                      <a:pt x="1224068" y="1848295"/>
                      <a:pt x="1134019" y="1786388"/>
                    </a:cubicBezTo>
                    <a:cubicBezTo>
                      <a:pt x="977885" y="1680591"/>
                      <a:pt x="884629" y="1508798"/>
                      <a:pt x="884629" y="1326458"/>
                    </a:cubicBezTo>
                    <a:cubicBezTo>
                      <a:pt x="884629" y="1297096"/>
                      <a:pt x="907692" y="1274070"/>
                      <a:pt x="937003" y="1274070"/>
                    </a:cubicBezTo>
                    <a:cubicBezTo>
                      <a:pt x="966321" y="1274070"/>
                      <a:pt x="989391" y="1297096"/>
                      <a:pt x="989391" y="1326458"/>
                    </a:cubicBezTo>
                    <a:cubicBezTo>
                      <a:pt x="989391" y="1474216"/>
                      <a:pt x="1064861" y="1613573"/>
                      <a:pt x="1192655" y="1699413"/>
                    </a:cubicBezTo>
                    <a:cubicBezTo>
                      <a:pt x="1267038" y="1749761"/>
                      <a:pt x="1354008" y="1773803"/>
                      <a:pt x="1458783" y="1773803"/>
                    </a:cubicBezTo>
                    <a:cubicBezTo>
                      <a:pt x="1483948" y="1773803"/>
                      <a:pt x="1525909" y="1770736"/>
                      <a:pt x="1567755" y="1763363"/>
                    </a:cubicBezTo>
                    <a:cubicBezTo>
                      <a:pt x="1596102" y="1758150"/>
                      <a:pt x="1623318" y="1776971"/>
                      <a:pt x="1628531" y="1806340"/>
                    </a:cubicBezTo>
                    <a:cubicBezTo>
                      <a:pt x="1633751" y="1834578"/>
                      <a:pt x="1614917" y="1861795"/>
                      <a:pt x="1585555" y="1867116"/>
                    </a:cubicBezTo>
                    <a:cubicBezTo>
                      <a:pt x="1525909" y="1878584"/>
                      <a:pt x="1473515" y="1879606"/>
                      <a:pt x="1458783" y="1879606"/>
                    </a:cubicBezTo>
                    <a:close/>
                    <a:moveTo>
                      <a:pt x="1248217" y="2095500"/>
                    </a:moveTo>
                    <a:cubicBezTo>
                      <a:pt x="1244020" y="2095500"/>
                      <a:pt x="1238800" y="2094471"/>
                      <a:pt x="1234596" y="2093455"/>
                    </a:cubicBezTo>
                    <a:cubicBezTo>
                      <a:pt x="1067928" y="2047310"/>
                      <a:pt x="959006" y="1985505"/>
                      <a:pt x="844814" y="1873364"/>
                    </a:cubicBezTo>
                    <a:cubicBezTo>
                      <a:pt x="698136" y="1727765"/>
                      <a:pt x="617459" y="1533976"/>
                      <a:pt x="617459" y="1326464"/>
                    </a:cubicBezTo>
                    <a:cubicBezTo>
                      <a:pt x="617459" y="1156722"/>
                      <a:pt x="762036" y="1018381"/>
                      <a:pt x="940122" y="1018381"/>
                    </a:cubicBezTo>
                    <a:cubicBezTo>
                      <a:pt x="1118252" y="1018381"/>
                      <a:pt x="1262841" y="1156716"/>
                      <a:pt x="1262841" y="1326464"/>
                    </a:cubicBezTo>
                    <a:cubicBezTo>
                      <a:pt x="1262841" y="1438605"/>
                      <a:pt x="1360346" y="1529677"/>
                      <a:pt x="1480773" y="1529677"/>
                    </a:cubicBezTo>
                    <a:cubicBezTo>
                      <a:pt x="1601309" y="1529677"/>
                      <a:pt x="1698705" y="1438605"/>
                      <a:pt x="1698705" y="1326464"/>
                    </a:cubicBezTo>
                    <a:cubicBezTo>
                      <a:pt x="1698705" y="931463"/>
                      <a:pt x="1358193" y="610845"/>
                      <a:pt x="939093" y="610845"/>
                    </a:cubicBezTo>
                    <a:cubicBezTo>
                      <a:pt x="641551" y="610845"/>
                      <a:pt x="369123" y="776395"/>
                      <a:pt x="246549" y="1033012"/>
                    </a:cubicBezTo>
                    <a:cubicBezTo>
                      <a:pt x="205668" y="1117936"/>
                      <a:pt x="184694" y="1217492"/>
                      <a:pt x="184694" y="1326458"/>
                    </a:cubicBezTo>
                    <a:cubicBezTo>
                      <a:pt x="184694" y="1408113"/>
                      <a:pt x="192053" y="1537036"/>
                      <a:pt x="254937" y="1704632"/>
                    </a:cubicBezTo>
                    <a:cubicBezTo>
                      <a:pt x="265434" y="1731956"/>
                      <a:pt x="251769" y="1762347"/>
                      <a:pt x="224559" y="1771758"/>
                    </a:cubicBezTo>
                    <a:cubicBezTo>
                      <a:pt x="197286" y="1782197"/>
                      <a:pt x="166895" y="1767561"/>
                      <a:pt x="157484" y="1741367"/>
                    </a:cubicBezTo>
                    <a:cubicBezTo>
                      <a:pt x="106119" y="1604156"/>
                      <a:pt x="81005" y="1467866"/>
                      <a:pt x="81005" y="1326458"/>
                    </a:cubicBezTo>
                    <a:cubicBezTo>
                      <a:pt x="81005" y="1200709"/>
                      <a:pt x="105103" y="1086523"/>
                      <a:pt x="152271" y="986968"/>
                    </a:cubicBezTo>
                    <a:cubicBezTo>
                      <a:pt x="291621" y="694639"/>
                      <a:pt x="600682" y="504990"/>
                      <a:pt x="939105" y="504990"/>
                    </a:cubicBezTo>
                    <a:cubicBezTo>
                      <a:pt x="1415806" y="504990"/>
                      <a:pt x="1803493" y="872776"/>
                      <a:pt x="1803493" y="1325442"/>
                    </a:cubicBezTo>
                    <a:cubicBezTo>
                      <a:pt x="1803493" y="1495082"/>
                      <a:pt x="1658916" y="1633423"/>
                      <a:pt x="1480786" y="1633423"/>
                    </a:cubicBezTo>
                    <a:cubicBezTo>
                      <a:pt x="1302643" y="1633423"/>
                      <a:pt x="1158079" y="1495082"/>
                      <a:pt x="1158079" y="1325442"/>
                    </a:cubicBezTo>
                    <a:cubicBezTo>
                      <a:pt x="1158079" y="1213295"/>
                      <a:pt x="1060663" y="1122128"/>
                      <a:pt x="940134" y="1122128"/>
                    </a:cubicBezTo>
                    <a:cubicBezTo>
                      <a:pt x="819656" y="1122128"/>
                      <a:pt x="722247" y="1213288"/>
                      <a:pt x="722247" y="1325442"/>
                    </a:cubicBezTo>
                    <a:cubicBezTo>
                      <a:pt x="722247" y="1504499"/>
                      <a:pt x="791360" y="1672196"/>
                      <a:pt x="918138" y="1797952"/>
                    </a:cubicBezTo>
                    <a:cubicBezTo>
                      <a:pt x="1017699" y="1896383"/>
                      <a:pt x="1113051" y="1950923"/>
                      <a:pt x="1260809" y="1991747"/>
                    </a:cubicBezTo>
                    <a:cubicBezTo>
                      <a:pt x="1289041" y="1999107"/>
                      <a:pt x="1304808" y="2028381"/>
                      <a:pt x="1297442" y="2055698"/>
                    </a:cubicBezTo>
                    <a:cubicBezTo>
                      <a:pt x="1292210" y="2079746"/>
                      <a:pt x="1270207" y="2095500"/>
                      <a:pt x="1248217" y="2095500"/>
                    </a:cubicBez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107" name="TextBox 106">
              <a:extLst>
                <a:ext uri="{FF2B5EF4-FFF2-40B4-BE49-F238E27FC236}">
                  <a16:creationId xmlns:a16="http://schemas.microsoft.com/office/drawing/2014/main" id="{A9CE2742-BA89-D94D-BEAE-974170248838}"/>
                </a:ext>
              </a:extLst>
            </p:cNvPr>
            <p:cNvSpPr txBox="1"/>
            <p:nvPr userDrawn="1"/>
          </p:nvSpPr>
          <p:spPr>
            <a:xfrm>
              <a:off x="6905187" y="2834873"/>
              <a:ext cx="1683474" cy="523220"/>
            </a:xfrm>
            <a:prstGeom prst="rect">
              <a:avLst/>
            </a:prstGeom>
            <a:noFill/>
          </p:spPr>
          <p:txBody>
            <a:bodyPr wrap="none" rtlCol="0">
              <a:spAutoFit/>
            </a:bodyPr>
            <a:lstStyle/>
            <a:p>
              <a:pPr algn="ctr"/>
              <a:r>
                <a:rPr lang="en-US" sz="1400" b="1" dirty="0">
                  <a:solidFill>
                    <a:schemeClr val="bg1"/>
                  </a:solidFill>
                </a:rPr>
                <a:t>Collaborative </a:t>
              </a:r>
              <a:br>
                <a:rPr lang="en-US" sz="1400" b="1" dirty="0">
                  <a:solidFill>
                    <a:schemeClr val="bg1"/>
                  </a:solidFill>
                </a:rPr>
              </a:br>
              <a:r>
                <a:rPr lang="en-US" sz="1400" b="1" dirty="0">
                  <a:solidFill>
                    <a:schemeClr val="bg1"/>
                  </a:solidFill>
                </a:rPr>
                <a:t>Strategy Process</a:t>
              </a:r>
            </a:p>
          </p:txBody>
        </p:sp>
      </p:grpSp>
      <p:grpSp>
        <p:nvGrpSpPr>
          <p:cNvPr id="110" name="Group 109">
            <a:extLst>
              <a:ext uri="{FF2B5EF4-FFF2-40B4-BE49-F238E27FC236}">
                <a16:creationId xmlns:a16="http://schemas.microsoft.com/office/drawing/2014/main" id="{6D4BB94E-E674-C547-AF80-37E79C608402}"/>
              </a:ext>
            </a:extLst>
          </p:cNvPr>
          <p:cNvGrpSpPr>
            <a:grpSpLocks noChangeAspect="1"/>
          </p:cNvGrpSpPr>
          <p:nvPr userDrawn="1"/>
        </p:nvGrpSpPr>
        <p:grpSpPr>
          <a:xfrm>
            <a:off x="8442473" y="4437344"/>
            <a:ext cx="2088000" cy="2088000"/>
            <a:chOff x="5131514" y="4412654"/>
            <a:chExt cx="1980000" cy="1980000"/>
          </a:xfrm>
        </p:grpSpPr>
        <p:grpSp>
          <p:nvGrpSpPr>
            <p:cNvPr id="36" name="Graphic 34">
              <a:extLst>
                <a:ext uri="{FF2B5EF4-FFF2-40B4-BE49-F238E27FC236}">
                  <a16:creationId xmlns:a16="http://schemas.microsoft.com/office/drawing/2014/main" id="{51C3066F-BAF9-6E4C-8DF9-62845DED0E0F}"/>
                </a:ext>
              </a:extLst>
            </p:cNvPr>
            <p:cNvGrpSpPr>
              <a:grpSpLocks noChangeAspect="1"/>
            </p:cNvGrpSpPr>
            <p:nvPr/>
          </p:nvGrpSpPr>
          <p:grpSpPr>
            <a:xfrm>
              <a:off x="5131514" y="4412654"/>
              <a:ext cx="1980000" cy="1980000"/>
              <a:chOff x="5091000" y="2424000"/>
              <a:chExt cx="5238750" cy="5238750"/>
            </a:xfrm>
          </p:grpSpPr>
          <p:sp>
            <p:nvSpPr>
              <p:cNvPr id="39" name="Freeform 38">
                <a:extLst>
                  <a:ext uri="{FF2B5EF4-FFF2-40B4-BE49-F238E27FC236}">
                    <a16:creationId xmlns:a16="http://schemas.microsoft.com/office/drawing/2014/main" id="{2C5531DF-9FEB-9341-82AD-1F795DBD6581}"/>
                  </a:ext>
                </a:extLst>
              </p:cNvPr>
              <p:cNvSpPr>
                <a:spLocks noChangeAspect="1"/>
              </p:cNvSpPr>
              <p:nvPr/>
            </p:nvSpPr>
            <p:spPr>
              <a:xfrm>
                <a:off x="5091000" y="242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40" name="Freeform 39">
                <a:extLst>
                  <a:ext uri="{FF2B5EF4-FFF2-40B4-BE49-F238E27FC236}">
                    <a16:creationId xmlns:a16="http://schemas.microsoft.com/office/drawing/2014/main" id="{0318C9D6-6B8C-0541-A080-25E378924640}"/>
                  </a:ext>
                </a:extLst>
              </p:cNvPr>
              <p:cNvSpPr/>
              <p:nvPr/>
            </p:nvSpPr>
            <p:spPr>
              <a:xfrm>
                <a:off x="5878400" y="321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dirty="0">
                  <a:solidFill>
                    <a:schemeClr val="bg1"/>
                  </a:solidFill>
                </a:endParaRPr>
              </a:p>
            </p:txBody>
          </p:sp>
          <p:sp>
            <p:nvSpPr>
              <p:cNvPr id="41" name="Freeform 40">
                <a:extLst>
                  <a:ext uri="{FF2B5EF4-FFF2-40B4-BE49-F238E27FC236}">
                    <a16:creationId xmlns:a16="http://schemas.microsoft.com/office/drawing/2014/main" id="{12DDAA7D-4F8B-A542-AE77-F535592A3D4E}"/>
                  </a:ext>
                </a:extLst>
              </p:cNvPr>
              <p:cNvSpPr/>
              <p:nvPr/>
            </p:nvSpPr>
            <p:spPr>
              <a:xfrm>
                <a:off x="6662625" y="3210609"/>
                <a:ext cx="2095500" cy="2095500"/>
              </a:xfrm>
              <a:custGeom>
                <a:avLst/>
                <a:gdLst>
                  <a:gd name="connsiteX0" fmla="*/ 1111250 w 2222500"/>
                  <a:gd name="connsiteY0" fmla="*/ 0 h 2222500"/>
                  <a:gd name="connsiteX1" fmla="*/ 0 w 2222500"/>
                  <a:gd name="connsiteY1" fmla="*/ 1111250 h 2222500"/>
                  <a:gd name="connsiteX2" fmla="*/ 1111250 w 2222500"/>
                  <a:gd name="connsiteY2" fmla="*/ 2222500 h 2222500"/>
                  <a:gd name="connsiteX3" fmla="*/ 2222500 w 2222500"/>
                  <a:gd name="connsiteY3" fmla="*/ 1111250 h 2222500"/>
                  <a:gd name="connsiteX4" fmla="*/ 1111250 w 2222500"/>
                  <a:gd name="connsiteY4" fmla="*/ 0 h 2222500"/>
                  <a:gd name="connsiteX5" fmla="*/ 1000125 w 2222500"/>
                  <a:gd name="connsiteY5" fmla="*/ 1992440 h 2222500"/>
                  <a:gd name="connsiteX6" fmla="*/ 222250 w 2222500"/>
                  <a:gd name="connsiteY6" fmla="*/ 1111250 h 2222500"/>
                  <a:gd name="connsiteX7" fmla="*/ 245586 w 2222500"/>
                  <a:gd name="connsiteY7" fmla="*/ 912336 h 2222500"/>
                  <a:gd name="connsiteX8" fmla="*/ 777875 w 2222500"/>
                  <a:gd name="connsiteY8" fmla="*/ 1444625 h 2222500"/>
                  <a:gd name="connsiteX9" fmla="*/ 777875 w 2222500"/>
                  <a:gd name="connsiteY9" fmla="*/ 1555750 h 2222500"/>
                  <a:gd name="connsiteX10" fmla="*/ 1000125 w 2222500"/>
                  <a:gd name="connsiteY10" fmla="*/ 1778000 h 2222500"/>
                  <a:gd name="connsiteX11" fmla="*/ 1000125 w 2222500"/>
                  <a:gd name="connsiteY11" fmla="*/ 1992440 h 2222500"/>
                  <a:gd name="connsiteX12" fmla="*/ 1766932 w 2222500"/>
                  <a:gd name="connsiteY12" fmla="*/ 1710284 h 2222500"/>
                  <a:gd name="connsiteX13" fmla="*/ 1555750 w 2222500"/>
                  <a:gd name="connsiteY13" fmla="*/ 1555750 h 2222500"/>
                  <a:gd name="connsiteX14" fmla="*/ 1444625 w 2222500"/>
                  <a:gd name="connsiteY14" fmla="*/ 1555750 h 2222500"/>
                  <a:gd name="connsiteX15" fmla="*/ 1444625 w 2222500"/>
                  <a:gd name="connsiteY15" fmla="*/ 1222375 h 2222500"/>
                  <a:gd name="connsiteX16" fmla="*/ 1333500 w 2222500"/>
                  <a:gd name="connsiteY16" fmla="*/ 1111250 h 2222500"/>
                  <a:gd name="connsiteX17" fmla="*/ 666750 w 2222500"/>
                  <a:gd name="connsiteY17" fmla="*/ 1111250 h 2222500"/>
                  <a:gd name="connsiteX18" fmla="*/ 666750 w 2222500"/>
                  <a:gd name="connsiteY18" fmla="*/ 889000 h 2222500"/>
                  <a:gd name="connsiteX19" fmla="*/ 889000 w 2222500"/>
                  <a:gd name="connsiteY19" fmla="*/ 889000 h 2222500"/>
                  <a:gd name="connsiteX20" fmla="*/ 1000125 w 2222500"/>
                  <a:gd name="connsiteY20" fmla="*/ 777875 h 2222500"/>
                  <a:gd name="connsiteX21" fmla="*/ 1000125 w 2222500"/>
                  <a:gd name="connsiteY21" fmla="*/ 555625 h 2222500"/>
                  <a:gd name="connsiteX22" fmla="*/ 1222375 w 2222500"/>
                  <a:gd name="connsiteY22" fmla="*/ 555625 h 2222500"/>
                  <a:gd name="connsiteX23" fmla="*/ 1444625 w 2222500"/>
                  <a:gd name="connsiteY23" fmla="*/ 333375 h 2222500"/>
                  <a:gd name="connsiteX24" fmla="*/ 1444625 w 2222500"/>
                  <a:gd name="connsiteY24" fmla="*/ 287795 h 2222500"/>
                  <a:gd name="connsiteX25" fmla="*/ 2000250 w 2222500"/>
                  <a:gd name="connsiteY25" fmla="*/ 1111250 h 2222500"/>
                  <a:gd name="connsiteX26" fmla="*/ 1766932 w 2222500"/>
                  <a:gd name="connsiteY26" fmla="*/ 1710284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22500" h="2222500">
                    <a:moveTo>
                      <a:pt x="1111250" y="0"/>
                    </a:moveTo>
                    <a:cubicBezTo>
                      <a:pt x="497840" y="0"/>
                      <a:pt x="0" y="497891"/>
                      <a:pt x="0" y="1111250"/>
                    </a:cubicBezTo>
                    <a:cubicBezTo>
                      <a:pt x="0" y="1724609"/>
                      <a:pt x="497840" y="2222500"/>
                      <a:pt x="1111250" y="2222500"/>
                    </a:cubicBezTo>
                    <a:cubicBezTo>
                      <a:pt x="1724609" y="2222500"/>
                      <a:pt x="2222500" y="1724609"/>
                      <a:pt x="2222500" y="1111250"/>
                    </a:cubicBezTo>
                    <a:cubicBezTo>
                      <a:pt x="2222500" y="497891"/>
                      <a:pt x="1724609" y="0"/>
                      <a:pt x="1111250" y="0"/>
                    </a:cubicBezTo>
                    <a:close/>
                    <a:moveTo>
                      <a:pt x="1000125" y="1992440"/>
                    </a:moveTo>
                    <a:cubicBezTo>
                      <a:pt x="561162" y="1937957"/>
                      <a:pt x="222250" y="1564646"/>
                      <a:pt x="222250" y="1111250"/>
                    </a:cubicBezTo>
                    <a:cubicBezTo>
                      <a:pt x="222250" y="1042333"/>
                      <a:pt x="231146" y="976789"/>
                      <a:pt x="245586" y="912336"/>
                    </a:cubicBezTo>
                    <a:lnTo>
                      <a:pt x="777875" y="1444625"/>
                    </a:lnTo>
                    <a:lnTo>
                      <a:pt x="777875" y="1555750"/>
                    </a:lnTo>
                    <a:cubicBezTo>
                      <a:pt x="777875" y="1677943"/>
                      <a:pt x="877881" y="1778000"/>
                      <a:pt x="1000125" y="1778000"/>
                    </a:cubicBezTo>
                    <a:lnTo>
                      <a:pt x="1000125" y="1992440"/>
                    </a:lnTo>
                    <a:close/>
                    <a:moveTo>
                      <a:pt x="1766932" y="1710284"/>
                    </a:moveTo>
                    <a:cubicBezTo>
                      <a:pt x="1738065" y="1620209"/>
                      <a:pt x="1655807" y="1555750"/>
                      <a:pt x="1555750" y="1555750"/>
                    </a:cubicBezTo>
                    <a:lnTo>
                      <a:pt x="1444625" y="1555750"/>
                    </a:lnTo>
                    <a:lnTo>
                      <a:pt x="1444625" y="1222375"/>
                    </a:lnTo>
                    <a:cubicBezTo>
                      <a:pt x="1444625" y="1161275"/>
                      <a:pt x="1394600" y="1111250"/>
                      <a:pt x="1333500" y="1111250"/>
                    </a:cubicBezTo>
                    <a:lnTo>
                      <a:pt x="666750" y="1111250"/>
                    </a:lnTo>
                    <a:lnTo>
                      <a:pt x="666750" y="889000"/>
                    </a:lnTo>
                    <a:lnTo>
                      <a:pt x="889000" y="889000"/>
                    </a:lnTo>
                    <a:cubicBezTo>
                      <a:pt x="950100" y="889000"/>
                      <a:pt x="1000125" y="838975"/>
                      <a:pt x="1000125" y="777875"/>
                    </a:cubicBezTo>
                    <a:lnTo>
                      <a:pt x="1000125" y="555625"/>
                    </a:lnTo>
                    <a:lnTo>
                      <a:pt x="1222375" y="555625"/>
                    </a:lnTo>
                    <a:cubicBezTo>
                      <a:pt x="1344568" y="555625"/>
                      <a:pt x="1444625" y="455568"/>
                      <a:pt x="1444625" y="333375"/>
                    </a:cubicBezTo>
                    <a:lnTo>
                      <a:pt x="1444625" y="287795"/>
                    </a:lnTo>
                    <a:cubicBezTo>
                      <a:pt x="1770190" y="420084"/>
                      <a:pt x="2000250" y="739026"/>
                      <a:pt x="2000250" y="1111250"/>
                    </a:cubicBezTo>
                    <a:cubicBezTo>
                      <a:pt x="2000250" y="1342396"/>
                      <a:pt x="1911369" y="1552384"/>
                      <a:pt x="1766932" y="1710284"/>
                    </a:cubicBez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109" name="TextBox 108">
              <a:extLst>
                <a:ext uri="{FF2B5EF4-FFF2-40B4-BE49-F238E27FC236}">
                  <a16:creationId xmlns:a16="http://schemas.microsoft.com/office/drawing/2014/main" id="{85324F42-F81F-CB47-B476-A5B9AC61B14F}"/>
                </a:ext>
              </a:extLst>
            </p:cNvPr>
            <p:cNvSpPr txBox="1"/>
            <p:nvPr userDrawn="1"/>
          </p:nvSpPr>
          <p:spPr>
            <a:xfrm>
              <a:off x="5500992" y="5588366"/>
              <a:ext cx="1241044" cy="523220"/>
            </a:xfrm>
            <a:prstGeom prst="rect">
              <a:avLst/>
            </a:prstGeom>
            <a:noFill/>
          </p:spPr>
          <p:txBody>
            <a:bodyPr wrap="none" rtlCol="0">
              <a:spAutoFit/>
            </a:bodyPr>
            <a:lstStyle/>
            <a:p>
              <a:pPr algn="ctr"/>
              <a:r>
                <a:rPr lang="en-US" sz="1400" b="1" dirty="0">
                  <a:solidFill>
                    <a:schemeClr val="bg1"/>
                  </a:solidFill>
                </a:rPr>
                <a:t>Voice of the</a:t>
              </a:r>
              <a:br>
                <a:rPr lang="en-US" sz="1400" b="1" dirty="0">
                  <a:solidFill>
                    <a:schemeClr val="bg1"/>
                  </a:solidFill>
                </a:rPr>
              </a:br>
              <a:r>
                <a:rPr lang="en-US" sz="1400" b="1" dirty="0">
                  <a:solidFill>
                    <a:schemeClr val="bg1"/>
                  </a:solidFill>
                </a:rPr>
                <a:t>Customer</a:t>
              </a:r>
            </a:p>
          </p:txBody>
        </p:sp>
      </p:grpSp>
      <p:grpSp>
        <p:nvGrpSpPr>
          <p:cNvPr id="112" name="Group 111">
            <a:extLst>
              <a:ext uri="{FF2B5EF4-FFF2-40B4-BE49-F238E27FC236}">
                <a16:creationId xmlns:a16="http://schemas.microsoft.com/office/drawing/2014/main" id="{3D7E657C-C63B-0748-A43C-1BBD6A5C312E}"/>
              </a:ext>
            </a:extLst>
          </p:cNvPr>
          <p:cNvGrpSpPr>
            <a:grpSpLocks noChangeAspect="1"/>
          </p:cNvGrpSpPr>
          <p:nvPr userDrawn="1"/>
        </p:nvGrpSpPr>
        <p:grpSpPr>
          <a:xfrm>
            <a:off x="5051998" y="4414523"/>
            <a:ext cx="2088000" cy="2088000"/>
            <a:chOff x="2859661" y="4250474"/>
            <a:chExt cx="1980000" cy="1980000"/>
          </a:xfrm>
        </p:grpSpPr>
        <p:grpSp>
          <p:nvGrpSpPr>
            <p:cNvPr id="42" name="Graphic 32">
              <a:extLst>
                <a:ext uri="{FF2B5EF4-FFF2-40B4-BE49-F238E27FC236}">
                  <a16:creationId xmlns:a16="http://schemas.microsoft.com/office/drawing/2014/main" id="{3B40A0E3-A9DE-414B-85CE-2AFADD3EF9CF}"/>
                </a:ext>
              </a:extLst>
            </p:cNvPr>
            <p:cNvGrpSpPr>
              <a:grpSpLocks noChangeAspect="1"/>
            </p:cNvGrpSpPr>
            <p:nvPr/>
          </p:nvGrpSpPr>
          <p:grpSpPr>
            <a:xfrm>
              <a:off x="2859661" y="4250474"/>
              <a:ext cx="1980000" cy="1980000"/>
              <a:chOff x="4941000" y="2274000"/>
              <a:chExt cx="5238750" cy="5238750"/>
            </a:xfrm>
          </p:grpSpPr>
          <p:sp>
            <p:nvSpPr>
              <p:cNvPr id="45" name="Freeform 44">
                <a:extLst>
                  <a:ext uri="{FF2B5EF4-FFF2-40B4-BE49-F238E27FC236}">
                    <a16:creationId xmlns:a16="http://schemas.microsoft.com/office/drawing/2014/main" id="{F1F25974-CCCD-0245-9999-C36405BD6949}"/>
                  </a:ext>
                </a:extLst>
              </p:cNvPr>
              <p:cNvSpPr>
                <a:spLocks noChangeAspect="1"/>
              </p:cNvSpPr>
              <p:nvPr/>
            </p:nvSpPr>
            <p:spPr>
              <a:xfrm>
                <a:off x="4941000" y="22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400" b="1" dirty="0">
                  <a:solidFill>
                    <a:schemeClr val="bg1"/>
                  </a:solidFill>
                </a:endParaRPr>
              </a:p>
            </p:txBody>
          </p:sp>
          <p:sp>
            <p:nvSpPr>
              <p:cNvPr id="46" name="Freeform 45">
                <a:extLst>
                  <a:ext uri="{FF2B5EF4-FFF2-40B4-BE49-F238E27FC236}">
                    <a16:creationId xmlns:a16="http://schemas.microsoft.com/office/drawing/2014/main" id="{B34B813B-88C5-D346-9FC9-0C250E5AA9C6}"/>
                  </a:ext>
                </a:extLst>
              </p:cNvPr>
              <p:cNvSpPr/>
              <p:nvPr/>
            </p:nvSpPr>
            <p:spPr>
              <a:xfrm>
                <a:off x="5728400" y="30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400" b="1" dirty="0">
                  <a:solidFill>
                    <a:schemeClr val="bg1"/>
                  </a:solidFill>
                </a:endParaRPr>
              </a:p>
            </p:txBody>
          </p:sp>
          <p:sp>
            <p:nvSpPr>
              <p:cNvPr id="47" name="Freeform 46">
                <a:extLst>
                  <a:ext uri="{FF2B5EF4-FFF2-40B4-BE49-F238E27FC236}">
                    <a16:creationId xmlns:a16="http://schemas.microsoft.com/office/drawing/2014/main" id="{01628DD4-A2BD-8A42-BB87-FE095D3D26BE}"/>
                  </a:ext>
                </a:extLst>
              </p:cNvPr>
              <p:cNvSpPr>
                <a:spLocks noChangeAspect="1"/>
              </p:cNvSpPr>
              <p:nvPr/>
            </p:nvSpPr>
            <p:spPr>
              <a:xfrm>
                <a:off x="6679312" y="2712150"/>
                <a:ext cx="1762125" cy="2308384"/>
              </a:xfrm>
              <a:custGeom>
                <a:avLst/>
                <a:gdLst>
                  <a:gd name="connsiteX0" fmla="*/ 952500 w 1905000"/>
                  <a:gd name="connsiteY0" fmla="*/ 1905000 h 2495550"/>
                  <a:gd name="connsiteX1" fmla="*/ 1190625 w 1905000"/>
                  <a:gd name="connsiteY1" fmla="*/ 1666875 h 2495550"/>
                  <a:gd name="connsiteX2" fmla="*/ 952500 w 1905000"/>
                  <a:gd name="connsiteY2" fmla="*/ 1428750 h 2495550"/>
                  <a:gd name="connsiteX3" fmla="*/ 714375 w 1905000"/>
                  <a:gd name="connsiteY3" fmla="*/ 1666875 h 2495550"/>
                  <a:gd name="connsiteX4" fmla="*/ 952500 w 1905000"/>
                  <a:gd name="connsiteY4" fmla="*/ 1905000 h 2495550"/>
                  <a:gd name="connsiteX5" fmla="*/ 1666875 w 1905000"/>
                  <a:gd name="connsiteY5" fmla="*/ 833438 h 2495550"/>
                  <a:gd name="connsiteX6" fmla="*/ 1547813 w 1905000"/>
                  <a:gd name="connsiteY6" fmla="*/ 833438 h 2495550"/>
                  <a:gd name="connsiteX7" fmla="*/ 1547813 w 1905000"/>
                  <a:gd name="connsiteY7" fmla="*/ 595313 h 2495550"/>
                  <a:gd name="connsiteX8" fmla="*/ 952500 w 1905000"/>
                  <a:gd name="connsiteY8" fmla="*/ 0 h 2495550"/>
                  <a:gd name="connsiteX9" fmla="*/ 357188 w 1905000"/>
                  <a:gd name="connsiteY9" fmla="*/ 595313 h 2495550"/>
                  <a:gd name="connsiteX10" fmla="*/ 583393 w 1905000"/>
                  <a:gd name="connsiteY10" fmla="*/ 595313 h 2495550"/>
                  <a:gd name="connsiteX11" fmla="*/ 952500 w 1905000"/>
                  <a:gd name="connsiteY11" fmla="*/ 226270 h 2495550"/>
                  <a:gd name="connsiteX12" fmla="*/ 1321543 w 1905000"/>
                  <a:gd name="connsiteY12" fmla="*/ 595313 h 2495550"/>
                  <a:gd name="connsiteX13" fmla="*/ 1321543 w 1905000"/>
                  <a:gd name="connsiteY13" fmla="*/ 833438 h 2495550"/>
                  <a:gd name="connsiteX14" fmla="*/ 238125 w 1905000"/>
                  <a:gd name="connsiteY14" fmla="*/ 833438 h 2495550"/>
                  <a:gd name="connsiteX15" fmla="*/ 0 w 1905000"/>
                  <a:gd name="connsiteY15" fmla="*/ 1071563 h 2495550"/>
                  <a:gd name="connsiteX16" fmla="*/ 0 w 1905000"/>
                  <a:gd name="connsiteY16" fmla="*/ 2262188 h 2495550"/>
                  <a:gd name="connsiteX17" fmla="*/ 238125 w 1905000"/>
                  <a:gd name="connsiteY17" fmla="*/ 2500313 h 2495550"/>
                  <a:gd name="connsiteX18" fmla="*/ 1666875 w 1905000"/>
                  <a:gd name="connsiteY18" fmla="*/ 2500313 h 2495550"/>
                  <a:gd name="connsiteX19" fmla="*/ 1905000 w 1905000"/>
                  <a:gd name="connsiteY19" fmla="*/ 2262188 h 2495550"/>
                  <a:gd name="connsiteX20" fmla="*/ 1905000 w 1905000"/>
                  <a:gd name="connsiteY20" fmla="*/ 1071563 h 2495550"/>
                  <a:gd name="connsiteX21" fmla="*/ 1666875 w 1905000"/>
                  <a:gd name="connsiteY21" fmla="*/ 833438 h 2495550"/>
                  <a:gd name="connsiteX22" fmla="*/ 1666875 w 1905000"/>
                  <a:gd name="connsiteY22" fmla="*/ 2262188 h 2495550"/>
                  <a:gd name="connsiteX23" fmla="*/ 238125 w 1905000"/>
                  <a:gd name="connsiteY23" fmla="*/ 2262188 h 2495550"/>
                  <a:gd name="connsiteX24" fmla="*/ 238125 w 1905000"/>
                  <a:gd name="connsiteY24" fmla="*/ 1071563 h 2495550"/>
                  <a:gd name="connsiteX25" fmla="*/ 1666875 w 1905000"/>
                  <a:gd name="connsiteY25" fmla="*/ 1071563 h 2495550"/>
                  <a:gd name="connsiteX26" fmla="*/ 1666875 w 1905000"/>
                  <a:gd name="connsiteY26" fmla="*/ 2262188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5000" h="2495550">
                    <a:moveTo>
                      <a:pt x="952500" y="1905000"/>
                    </a:moveTo>
                    <a:cubicBezTo>
                      <a:pt x="1083418" y="1905000"/>
                      <a:pt x="1190625" y="1797793"/>
                      <a:pt x="1190625" y="1666875"/>
                    </a:cubicBezTo>
                    <a:cubicBezTo>
                      <a:pt x="1190625" y="1535957"/>
                      <a:pt x="1083418" y="1428750"/>
                      <a:pt x="952500" y="1428750"/>
                    </a:cubicBezTo>
                    <a:cubicBezTo>
                      <a:pt x="821518" y="1428750"/>
                      <a:pt x="714375" y="1535957"/>
                      <a:pt x="714375" y="1666875"/>
                    </a:cubicBezTo>
                    <a:cubicBezTo>
                      <a:pt x="714375" y="1797793"/>
                      <a:pt x="821518" y="1905000"/>
                      <a:pt x="952500" y="1905000"/>
                    </a:cubicBezTo>
                    <a:close/>
                    <a:moveTo>
                      <a:pt x="1666875" y="833438"/>
                    </a:moveTo>
                    <a:lnTo>
                      <a:pt x="1547813" y="833438"/>
                    </a:lnTo>
                    <a:lnTo>
                      <a:pt x="1547813" y="595313"/>
                    </a:lnTo>
                    <a:cubicBezTo>
                      <a:pt x="1547813" y="266725"/>
                      <a:pt x="1281087" y="0"/>
                      <a:pt x="952500" y="0"/>
                    </a:cubicBezTo>
                    <a:cubicBezTo>
                      <a:pt x="623913" y="0"/>
                      <a:pt x="357188" y="266725"/>
                      <a:pt x="357188" y="595313"/>
                    </a:cubicBezTo>
                    <a:lnTo>
                      <a:pt x="583393" y="595313"/>
                    </a:lnTo>
                    <a:cubicBezTo>
                      <a:pt x="583393" y="391719"/>
                      <a:pt x="748906" y="226270"/>
                      <a:pt x="952500" y="226270"/>
                    </a:cubicBezTo>
                    <a:cubicBezTo>
                      <a:pt x="1156094" y="226270"/>
                      <a:pt x="1321543" y="391725"/>
                      <a:pt x="1321543" y="595313"/>
                    </a:cubicBezTo>
                    <a:lnTo>
                      <a:pt x="1321543" y="833438"/>
                    </a:lnTo>
                    <a:lnTo>
                      <a:pt x="238125" y="833438"/>
                    </a:lnTo>
                    <a:cubicBezTo>
                      <a:pt x="107143" y="833438"/>
                      <a:pt x="0" y="940645"/>
                      <a:pt x="0" y="1071563"/>
                    </a:cubicBezTo>
                    <a:lnTo>
                      <a:pt x="0" y="2262188"/>
                    </a:lnTo>
                    <a:cubicBezTo>
                      <a:pt x="0" y="2393106"/>
                      <a:pt x="107143" y="2500313"/>
                      <a:pt x="238125" y="2500313"/>
                    </a:cubicBezTo>
                    <a:lnTo>
                      <a:pt x="1666875" y="2500313"/>
                    </a:lnTo>
                    <a:cubicBezTo>
                      <a:pt x="1797793" y="2500313"/>
                      <a:pt x="1905000" y="2393106"/>
                      <a:pt x="1905000" y="2262188"/>
                    </a:cubicBezTo>
                    <a:lnTo>
                      <a:pt x="1905000" y="1071563"/>
                    </a:lnTo>
                    <a:cubicBezTo>
                      <a:pt x="1905000" y="940645"/>
                      <a:pt x="1797793" y="833438"/>
                      <a:pt x="1666875" y="833438"/>
                    </a:cubicBezTo>
                    <a:close/>
                    <a:moveTo>
                      <a:pt x="1666875" y="2262188"/>
                    </a:moveTo>
                    <a:lnTo>
                      <a:pt x="238125" y="2262188"/>
                    </a:lnTo>
                    <a:lnTo>
                      <a:pt x="238125" y="1071563"/>
                    </a:lnTo>
                    <a:lnTo>
                      <a:pt x="1666875" y="1071563"/>
                    </a:lnTo>
                    <a:lnTo>
                      <a:pt x="1666875" y="2262188"/>
                    </a:lnTo>
                    <a:close/>
                  </a:path>
                </a:pathLst>
              </a:custGeom>
              <a:solidFill>
                <a:srgbClr val="FFFFFF"/>
              </a:solidFill>
              <a:ln w="6350" cap="flat">
                <a:noFill/>
                <a:prstDash val="solid"/>
                <a:miter/>
              </a:ln>
            </p:spPr>
            <p:txBody>
              <a:bodyPr rtlCol="0" anchor="ctr"/>
              <a:lstStyle/>
              <a:p>
                <a:endParaRPr lang="en-US" sz="1400" b="1" dirty="0">
                  <a:solidFill>
                    <a:schemeClr val="bg1"/>
                  </a:solidFill>
                </a:endParaRPr>
              </a:p>
            </p:txBody>
          </p:sp>
        </p:grpSp>
        <p:sp>
          <p:nvSpPr>
            <p:cNvPr id="111" name="TextBox 110">
              <a:extLst>
                <a:ext uri="{FF2B5EF4-FFF2-40B4-BE49-F238E27FC236}">
                  <a16:creationId xmlns:a16="http://schemas.microsoft.com/office/drawing/2014/main" id="{2B53E398-8ACD-F641-8052-1B76E017B988}"/>
                </a:ext>
              </a:extLst>
            </p:cNvPr>
            <p:cNvSpPr txBox="1"/>
            <p:nvPr userDrawn="1"/>
          </p:nvSpPr>
          <p:spPr>
            <a:xfrm>
              <a:off x="3267762" y="5405976"/>
              <a:ext cx="1176924" cy="523220"/>
            </a:xfrm>
            <a:prstGeom prst="rect">
              <a:avLst/>
            </a:prstGeom>
            <a:noFill/>
          </p:spPr>
          <p:txBody>
            <a:bodyPr wrap="none" rtlCol="0">
              <a:spAutoFit/>
            </a:bodyPr>
            <a:lstStyle/>
            <a:p>
              <a:pPr algn="ctr"/>
              <a:r>
                <a:rPr lang="en-US" sz="1400" b="1" dirty="0">
                  <a:solidFill>
                    <a:schemeClr val="bg1"/>
                  </a:solidFill>
                </a:rPr>
                <a:t>Open </a:t>
              </a:r>
              <a:br>
                <a:rPr lang="en-US" sz="1400" b="1" dirty="0">
                  <a:solidFill>
                    <a:schemeClr val="bg1"/>
                  </a:solidFill>
                </a:rPr>
              </a:br>
              <a:r>
                <a:rPr lang="en-US" sz="1400" b="1" dirty="0">
                  <a:solidFill>
                    <a:schemeClr val="bg1"/>
                  </a:solidFill>
                </a:rPr>
                <a:t>Innovation</a:t>
              </a:r>
            </a:p>
          </p:txBody>
        </p:sp>
      </p:grpSp>
      <p:grpSp>
        <p:nvGrpSpPr>
          <p:cNvPr id="114" name="Group 113">
            <a:extLst>
              <a:ext uri="{FF2B5EF4-FFF2-40B4-BE49-F238E27FC236}">
                <a16:creationId xmlns:a16="http://schemas.microsoft.com/office/drawing/2014/main" id="{7E2F403F-EF70-1345-8D65-6DE9CF836FB3}"/>
              </a:ext>
            </a:extLst>
          </p:cNvPr>
          <p:cNvGrpSpPr>
            <a:grpSpLocks noChangeAspect="1"/>
          </p:cNvGrpSpPr>
          <p:nvPr userDrawn="1"/>
        </p:nvGrpSpPr>
        <p:grpSpPr>
          <a:xfrm>
            <a:off x="5050372" y="1840976"/>
            <a:ext cx="2088000" cy="2088000"/>
            <a:chOff x="2926447" y="2002258"/>
            <a:chExt cx="1980000" cy="1980000"/>
          </a:xfrm>
        </p:grpSpPr>
        <p:grpSp>
          <p:nvGrpSpPr>
            <p:cNvPr id="91" name="Graphic 82">
              <a:extLst>
                <a:ext uri="{FF2B5EF4-FFF2-40B4-BE49-F238E27FC236}">
                  <a16:creationId xmlns:a16="http://schemas.microsoft.com/office/drawing/2014/main" id="{B9311E66-388C-D34F-9658-C4D58F3D7022}"/>
                </a:ext>
              </a:extLst>
            </p:cNvPr>
            <p:cNvGrpSpPr>
              <a:grpSpLocks noChangeAspect="1"/>
            </p:cNvGrpSpPr>
            <p:nvPr/>
          </p:nvGrpSpPr>
          <p:grpSpPr>
            <a:xfrm>
              <a:off x="2926447" y="2002258"/>
              <a:ext cx="1980000" cy="1980000"/>
              <a:chOff x="4341000" y="1674000"/>
              <a:chExt cx="5238750" cy="5238750"/>
            </a:xfrm>
          </p:grpSpPr>
          <p:sp>
            <p:nvSpPr>
              <p:cNvPr id="94" name="Freeform 93">
                <a:extLst>
                  <a:ext uri="{FF2B5EF4-FFF2-40B4-BE49-F238E27FC236}">
                    <a16:creationId xmlns:a16="http://schemas.microsoft.com/office/drawing/2014/main" id="{DFEF3707-279C-5C4B-9386-D4784C78C15B}"/>
                  </a:ext>
                </a:extLst>
              </p:cNvPr>
              <p:cNvSpPr>
                <a:spLocks noChangeAspect="1"/>
              </p:cNvSpPr>
              <p:nvPr/>
            </p:nvSpPr>
            <p:spPr>
              <a:xfrm>
                <a:off x="4341000" y="1674000"/>
                <a:ext cx="5238750" cy="5238750"/>
              </a:xfrm>
              <a:custGeom>
                <a:avLst/>
                <a:gdLst>
                  <a:gd name="connsiteX0" fmla="*/ 3810000 w 3810000"/>
                  <a:gd name="connsiteY0" fmla="*/ 1905000 h 3810000"/>
                  <a:gd name="connsiteX1" fmla="*/ 1905000 w 3810000"/>
                  <a:gd name="connsiteY1" fmla="*/ 3810000 h 3810000"/>
                  <a:gd name="connsiteX2" fmla="*/ 0 w 3810000"/>
                  <a:gd name="connsiteY2" fmla="*/ 1905000 h 3810000"/>
                  <a:gd name="connsiteX3" fmla="*/ 1905000 w 3810000"/>
                  <a:gd name="connsiteY3" fmla="*/ 0 h 3810000"/>
                  <a:gd name="connsiteX4" fmla="*/ 3810000 w 3810000"/>
                  <a:gd name="connsiteY4" fmla="*/ 1905000 h 38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3810000">
                    <a:moveTo>
                      <a:pt x="3810000" y="1905000"/>
                    </a:moveTo>
                    <a:cubicBezTo>
                      <a:pt x="3810000" y="2957103"/>
                      <a:pt x="2957103" y="3810000"/>
                      <a:pt x="1905000" y="3810000"/>
                    </a:cubicBezTo>
                    <a:cubicBezTo>
                      <a:pt x="852898" y="3810000"/>
                      <a:pt x="0" y="2957103"/>
                      <a:pt x="0" y="1905000"/>
                    </a:cubicBezTo>
                    <a:cubicBezTo>
                      <a:pt x="0" y="852898"/>
                      <a:pt x="852898" y="0"/>
                      <a:pt x="1905000" y="0"/>
                    </a:cubicBezTo>
                    <a:cubicBezTo>
                      <a:pt x="2957103" y="0"/>
                      <a:pt x="3810000" y="852898"/>
                      <a:pt x="3810000" y="1905000"/>
                    </a:cubicBezTo>
                    <a:close/>
                  </a:path>
                </a:pathLst>
              </a:custGeom>
              <a:solidFill>
                <a:schemeClr val="accent1"/>
              </a:solidFill>
              <a:ln w="6350" cap="flat">
                <a:noFill/>
                <a:prstDash val="solid"/>
                <a:miter/>
              </a:ln>
            </p:spPr>
            <p:txBody>
              <a:bodyPr rtlCol="0" anchor="ctr"/>
              <a:lstStyle/>
              <a:p>
                <a:endParaRPr lang="en-US" sz="1600" dirty="0"/>
              </a:p>
            </p:txBody>
          </p:sp>
          <p:sp>
            <p:nvSpPr>
              <p:cNvPr id="95" name="Freeform 94">
                <a:extLst>
                  <a:ext uri="{FF2B5EF4-FFF2-40B4-BE49-F238E27FC236}">
                    <a16:creationId xmlns:a16="http://schemas.microsoft.com/office/drawing/2014/main" id="{D45307F2-A622-FB4F-8DE2-70A5CFA8DC66}"/>
                  </a:ext>
                </a:extLst>
              </p:cNvPr>
              <p:cNvSpPr/>
              <p:nvPr/>
            </p:nvSpPr>
            <p:spPr>
              <a:xfrm>
                <a:off x="5128400" y="2467750"/>
                <a:ext cx="2222500" cy="2222500"/>
              </a:xfrm>
              <a:custGeom>
                <a:avLst/>
                <a:gdLst>
                  <a:gd name="connsiteX0" fmla="*/ 0 w 2222500"/>
                  <a:gd name="connsiteY0" fmla="*/ 0 h 2222500"/>
                  <a:gd name="connsiteX1" fmla="*/ 2222500 w 2222500"/>
                  <a:gd name="connsiteY1" fmla="*/ 0 h 2222500"/>
                  <a:gd name="connsiteX2" fmla="*/ 2222500 w 2222500"/>
                  <a:gd name="connsiteY2" fmla="*/ 2222500 h 2222500"/>
                  <a:gd name="connsiteX3" fmla="*/ 0 w 2222500"/>
                  <a:gd name="connsiteY3" fmla="*/ 2222500 h 2222500"/>
                  <a:gd name="connsiteX4" fmla="*/ 0 w 2222500"/>
                  <a:gd name="connsiteY4" fmla="*/ 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0" h="2222500">
                    <a:moveTo>
                      <a:pt x="0" y="0"/>
                    </a:moveTo>
                    <a:lnTo>
                      <a:pt x="2222500" y="0"/>
                    </a:lnTo>
                    <a:lnTo>
                      <a:pt x="2222500" y="2222500"/>
                    </a:lnTo>
                    <a:lnTo>
                      <a:pt x="0" y="2222500"/>
                    </a:lnTo>
                    <a:lnTo>
                      <a:pt x="0" y="0"/>
                    </a:lnTo>
                    <a:close/>
                  </a:path>
                </a:pathLst>
              </a:custGeom>
              <a:noFill/>
              <a:ln w="6350" cap="flat">
                <a:noFill/>
                <a:prstDash val="solid"/>
                <a:miter/>
              </a:ln>
            </p:spPr>
            <p:txBody>
              <a:bodyPr rtlCol="0" anchor="ctr"/>
              <a:lstStyle/>
              <a:p>
                <a:endParaRPr lang="en-US" sz="1600" dirty="0"/>
              </a:p>
            </p:txBody>
          </p:sp>
          <p:sp>
            <p:nvSpPr>
              <p:cNvPr id="96" name="Freeform 95">
                <a:extLst>
                  <a:ext uri="{FF2B5EF4-FFF2-40B4-BE49-F238E27FC236}">
                    <a16:creationId xmlns:a16="http://schemas.microsoft.com/office/drawing/2014/main" id="{11855195-CF7E-734C-B168-A96230FE2EDC}"/>
                  </a:ext>
                </a:extLst>
              </p:cNvPr>
              <p:cNvSpPr>
                <a:spLocks noChangeAspect="1"/>
              </p:cNvSpPr>
              <p:nvPr/>
            </p:nvSpPr>
            <p:spPr>
              <a:xfrm>
                <a:off x="5929990" y="2784316"/>
                <a:ext cx="2095500" cy="1257300"/>
              </a:xfrm>
              <a:custGeom>
                <a:avLst/>
                <a:gdLst>
                  <a:gd name="connsiteX0" fmla="*/ 1466850 w 2095500"/>
                  <a:gd name="connsiteY0" fmla="*/ 0 h 1257300"/>
                  <a:gd name="connsiteX1" fmla="*/ 1706785 w 2095500"/>
                  <a:gd name="connsiteY1" fmla="*/ 239941 h 1257300"/>
                  <a:gd name="connsiteX2" fmla="*/ 1195496 w 2095500"/>
                  <a:gd name="connsiteY2" fmla="*/ 751231 h 1257300"/>
                  <a:gd name="connsiteX3" fmla="*/ 776395 w 2095500"/>
                  <a:gd name="connsiteY3" fmla="*/ 332130 h 1257300"/>
                  <a:gd name="connsiteX4" fmla="*/ 0 w 2095500"/>
                  <a:gd name="connsiteY4" fmla="*/ 1109548 h 1257300"/>
                  <a:gd name="connsiteX5" fmla="*/ 147752 w 2095500"/>
                  <a:gd name="connsiteY5" fmla="*/ 1257300 h 1257300"/>
                  <a:gd name="connsiteX6" fmla="*/ 776402 w 2095500"/>
                  <a:gd name="connsiteY6" fmla="*/ 628650 h 1257300"/>
                  <a:gd name="connsiteX7" fmla="*/ 1195502 w 2095500"/>
                  <a:gd name="connsiteY7" fmla="*/ 1047750 h 1257300"/>
                  <a:gd name="connsiteX8" fmla="*/ 1855565 w 2095500"/>
                  <a:gd name="connsiteY8" fmla="*/ 388709 h 1257300"/>
                  <a:gd name="connsiteX9" fmla="*/ 2095500 w 2095500"/>
                  <a:gd name="connsiteY9" fmla="*/ 628650 h 1257300"/>
                  <a:gd name="connsiteX10" fmla="*/ 2095500 w 2095500"/>
                  <a:gd name="connsiteY10" fmla="*/ 0 h 1257300"/>
                  <a:gd name="connsiteX11" fmla="*/ 1466850 w 2095500"/>
                  <a:gd name="connsiteY11"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0" h="1257300">
                    <a:moveTo>
                      <a:pt x="1466850" y="0"/>
                    </a:moveTo>
                    <a:lnTo>
                      <a:pt x="1706785" y="239941"/>
                    </a:lnTo>
                    <a:lnTo>
                      <a:pt x="1195496" y="751231"/>
                    </a:lnTo>
                    <a:lnTo>
                      <a:pt x="776395" y="332130"/>
                    </a:lnTo>
                    <a:lnTo>
                      <a:pt x="0" y="1109548"/>
                    </a:lnTo>
                    <a:lnTo>
                      <a:pt x="147752" y="1257300"/>
                    </a:lnTo>
                    <a:lnTo>
                      <a:pt x="776402" y="628650"/>
                    </a:lnTo>
                    <a:lnTo>
                      <a:pt x="1195502" y="1047750"/>
                    </a:lnTo>
                    <a:lnTo>
                      <a:pt x="1855565" y="388709"/>
                    </a:lnTo>
                    <a:lnTo>
                      <a:pt x="2095500" y="628650"/>
                    </a:lnTo>
                    <a:lnTo>
                      <a:pt x="2095500" y="0"/>
                    </a:lnTo>
                    <a:lnTo>
                      <a:pt x="1466850" y="0"/>
                    </a:lnTo>
                    <a:close/>
                  </a:path>
                </a:pathLst>
              </a:custGeom>
              <a:solidFill>
                <a:srgbClr val="FFFFFF"/>
              </a:solidFill>
              <a:ln w="6350" cap="flat">
                <a:noFill/>
                <a:prstDash val="solid"/>
                <a:miter/>
              </a:ln>
            </p:spPr>
            <p:txBody>
              <a:bodyPr rtlCol="0" anchor="ctr"/>
              <a:lstStyle/>
              <a:p>
                <a:endParaRPr lang="en-US" sz="1600" dirty="0"/>
              </a:p>
            </p:txBody>
          </p:sp>
        </p:grpSp>
        <p:sp>
          <p:nvSpPr>
            <p:cNvPr id="113" name="TextBox 112">
              <a:extLst>
                <a:ext uri="{FF2B5EF4-FFF2-40B4-BE49-F238E27FC236}">
                  <a16:creationId xmlns:a16="http://schemas.microsoft.com/office/drawing/2014/main" id="{5597E1D4-E40E-0E4F-85EB-992C301993EC}"/>
                </a:ext>
              </a:extLst>
            </p:cNvPr>
            <p:cNvSpPr txBox="1"/>
            <p:nvPr userDrawn="1"/>
          </p:nvSpPr>
          <p:spPr>
            <a:xfrm>
              <a:off x="3028223" y="3152480"/>
              <a:ext cx="1776448" cy="523220"/>
            </a:xfrm>
            <a:prstGeom prst="rect">
              <a:avLst/>
            </a:prstGeom>
            <a:noFill/>
          </p:spPr>
          <p:txBody>
            <a:bodyPr wrap="square" rtlCol="0">
              <a:spAutoFit/>
            </a:bodyPr>
            <a:lstStyle/>
            <a:p>
              <a:pPr algn="ctr"/>
              <a:r>
                <a:rPr lang="en-US" sz="1400" b="1" dirty="0">
                  <a:solidFill>
                    <a:schemeClr val="bg1"/>
                  </a:solidFill>
                </a:rPr>
                <a:t>Continuous</a:t>
              </a:r>
              <a:br>
                <a:rPr lang="en-US" sz="1400" b="1" dirty="0">
                  <a:solidFill>
                    <a:schemeClr val="bg1"/>
                  </a:solidFill>
                </a:rPr>
              </a:br>
              <a:r>
                <a:rPr lang="en-US" sz="1400" b="1" dirty="0">
                  <a:solidFill>
                    <a:schemeClr val="bg1"/>
                  </a:solidFill>
                </a:rPr>
                <a:t>Improvement</a:t>
              </a:r>
            </a:p>
          </p:txBody>
        </p:sp>
      </p:grpSp>
      <p:sp>
        <p:nvSpPr>
          <p:cNvPr id="116" name="Content Placeholder 115">
            <a:extLst>
              <a:ext uri="{FF2B5EF4-FFF2-40B4-BE49-F238E27FC236}">
                <a16:creationId xmlns:a16="http://schemas.microsoft.com/office/drawing/2014/main" id="{588C6F7C-47B7-984B-A5A5-1F7B6CCCB659}"/>
              </a:ext>
            </a:extLst>
          </p:cNvPr>
          <p:cNvSpPr>
            <a:spLocks noGrp="1"/>
          </p:cNvSpPr>
          <p:nvPr>
            <p:ph sz="quarter" idx="11" hasCustomPrompt="1"/>
          </p:nvPr>
        </p:nvSpPr>
        <p:spPr>
          <a:xfrm>
            <a:off x="3076783" y="947077"/>
            <a:ext cx="6049019" cy="249675"/>
          </a:xfrm>
        </p:spPr>
        <p:txBody>
          <a:bodyPr anchor="ctr">
            <a:noAutofit/>
          </a:bodyPr>
          <a:lstStyle>
            <a:lvl1pPr marL="0" indent="0" algn="ctr">
              <a:lnSpc>
                <a:spcPct val="100000"/>
              </a:lnSpc>
              <a:buNone/>
              <a:defRPr sz="1600" b="0">
                <a:solidFill>
                  <a:schemeClr val="tx2"/>
                </a:solidFill>
              </a:defRPr>
            </a:lvl1pPr>
          </a:lstStyle>
          <a:p>
            <a:pPr lvl="0"/>
            <a:r>
              <a:rPr lang="en-US" dirty="0"/>
              <a:t>Viima can help drive innovation for you in many ways:</a:t>
            </a:r>
          </a:p>
        </p:txBody>
      </p:sp>
    </p:spTree>
    <p:extLst>
      <p:ext uri="{BB962C8B-B14F-4D97-AF65-F5344CB8AC3E}">
        <p14:creationId xmlns:p14="http://schemas.microsoft.com/office/powerpoint/2010/main" val="369112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2E19C-1AA8-F146-881B-82724F279D5D}"/>
              </a:ext>
            </a:extLst>
          </p:cNvPr>
          <p:cNvSpPr>
            <a:spLocks noGrp="1"/>
          </p:cNvSpPr>
          <p:nvPr>
            <p:ph type="title"/>
          </p:nvPr>
        </p:nvSpPr>
        <p:spPr>
          <a:xfrm>
            <a:off x="697006" y="400558"/>
            <a:ext cx="10797988"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7" name="Text Placeholder 6">
            <a:extLst>
              <a:ext uri="{FF2B5EF4-FFF2-40B4-BE49-F238E27FC236}">
                <a16:creationId xmlns:a16="http://schemas.microsoft.com/office/drawing/2014/main" id="{F1126B07-13AD-FD42-A9D9-22E065678729}"/>
              </a:ext>
            </a:extLst>
          </p:cNvPr>
          <p:cNvSpPr>
            <a:spLocks noGrp="1"/>
          </p:cNvSpPr>
          <p:nvPr>
            <p:ph type="body" idx="1"/>
          </p:nvPr>
        </p:nvSpPr>
        <p:spPr>
          <a:xfrm>
            <a:off x="697006" y="1834164"/>
            <a:ext cx="10797988" cy="43465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73950252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1" r:id="rId3"/>
    <p:sldLayoutId id="2147483652" r:id="rId4"/>
    <p:sldLayoutId id="2147483660" r:id="rId5"/>
    <p:sldLayoutId id="2147483667" r:id="rId6"/>
    <p:sldLayoutId id="2147483661" r:id="rId7"/>
    <p:sldLayoutId id="2147483669" r:id="rId8"/>
    <p:sldLayoutId id="2147483664" r:id="rId9"/>
    <p:sldLayoutId id="2147483666" r:id="rId10"/>
    <p:sldLayoutId id="2147483650" r:id="rId11"/>
    <p:sldLayoutId id="2147483654" r:id="rId12"/>
    <p:sldLayoutId id="2147483668" r:id="rId13"/>
    <p:sldLayoutId id="2147483670" r:id="rId14"/>
    <p:sldLayoutId id="2147483655" r:id="rId15"/>
    <p:sldLayoutId id="2147483662" r:id="rId16"/>
    <p:sldLayoutId id="2147483665" r:id="rId17"/>
    <p:sldLayoutId id="2147483659" r:id="rId18"/>
    <p:sldLayoutId id="2147483672" r:id="rId19"/>
    <p:sldLayoutId id="2147483663" r:id="rId20"/>
    <p:sldLayoutId id="2147483673" r:id="rId21"/>
    <p:sldLayoutId id="2147483674" r:id="rId22"/>
  </p:sldLayoutIdLst>
  <p:hf sldNum="0" hdr="0" ftr="0" dt="0"/>
  <p:txStyles>
    <p:title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Noto Sans" panose="020B050204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Noto Sans" panose="020B050204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oto Sans" panose="020B050204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oto Sans" panose="020B050204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oto Sans" panose="020B050204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hyperlink" Target="https://www.viima.com/innovation-master-class-transforming-your-culture-registration"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s://hbr.org/2019/01/the-hard-truth-about-innovative-cultures"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viima.com/make-innovation-happen" TargetMode="Externa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viima.com/blog" TargetMode="External"/><Relationship Id="rId4" Type="http://schemas.openxmlformats.org/officeDocument/2006/relationships/hyperlink" Target="http://viima.com/blog/innovation-cultu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6E6A6A46-A3BD-2D43-B1B9-B55BD01F9F87}"/>
              </a:ext>
            </a:extLst>
          </p:cNvPr>
          <p:cNvPicPr>
            <a:picLocks noGrp="1" noChangeAspect="1"/>
          </p:cNvPicPr>
          <p:nvPr>
            <p:ph type="pic" sz="quarter" idx="12"/>
          </p:nvPr>
        </p:nvPicPr>
        <p:blipFill>
          <a:blip r:embed="rId2">
            <a:alphaModFix amt="70000"/>
          </a:blip>
          <a:srcRect t="21875" b="21875"/>
          <a:stretch>
            <a:fillRect/>
          </a:stretch>
        </p:blipFill>
        <p:spPr/>
      </p:pic>
      <p:sp>
        <p:nvSpPr>
          <p:cNvPr id="3" name="Text Placeholder 2">
            <a:extLst>
              <a:ext uri="{FF2B5EF4-FFF2-40B4-BE49-F238E27FC236}">
                <a16:creationId xmlns:a16="http://schemas.microsoft.com/office/drawing/2014/main" id="{A9A785CA-2382-5740-88FA-3AEA707859A7}"/>
              </a:ext>
            </a:extLst>
          </p:cNvPr>
          <p:cNvSpPr>
            <a:spLocks noGrp="1"/>
          </p:cNvSpPr>
          <p:nvPr>
            <p:ph type="body" sz="quarter" idx="11"/>
          </p:nvPr>
        </p:nvSpPr>
        <p:spPr>
          <a:xfrm>
            <a:off x="3287807" y="514471"/>
            <a:ext cx="5616384" cy="5616384"/>
          </a:xfrm>
          <a:prstGeom prst="ellipse">
            <a:avLst/>
          </a:prstGeom>
          <a:gradFill>
            <a:gsLst>
              <a:gs pos="0">
                <a:schemeClr val="accent1">
                  <a:alpha val="70000"/>
                </a:schemeClr>
              </a:gs>
              <a:gs pos="100000">
                <a:srgbClr val="BBBBBB"/>
              </a:gs>
            </a:gsLst>
          </a:gradFill>
        </p:spPr>
        <p:txBody>
          <a:bodyPr>
            <a:normAutofit/>
          </a:bodyPr>
          <a:lstStyle/>
          <a:p>
            <a:r>
              <a:rPr lang="en-US" sz="5400" spc="300" dirty="0"/>
              <a:t>CULTURE</a:t>
            </a:r>
            <a:endParaRPr lang="en-US" sz="4000" spc="300" dirty="0"/>
          </a:p>
        </p:txBody>
      </p:sp>
      <p:sp>
        <p:nvSpPr>
          <p:cNvPr id="11" name="TextBox 10">
            <a:extLst>
              <a:ext uri="{FF2B5EF4-FFF2-40B4-BE49-F238E27FC236}">
                <a16:creationId xmlns:a16="http://schemas.microsoft.com/office/drawing/2014/main" id="{39DE9F5C-B22B-E040-BC57-D5E0A8163133}"/>
              </a:ext>
            </a:extLst>
          </p:cNvPr>
          <p:cNvSpPr txBox="1"/>
          <p:nvPr/>
        </p:nvSpPr>
        <p:spPr>
          <a:xfrm>
            <a:off x="4962770" y="3895012"/>
            <a:ext cx="2247731" cy="584775"/>
          </a:xfrm>
          <a:prstGeom prst="rect">
            <a:avLst/>
          </a:prstGeom>
          <a:noFill/>
        </p:spPr>
        <p:txBody>
          <a:bodyPr wrap="none" rtlCol="0">
            <a:spAutoFit/>
          </a:bodyPr>
          <a:lstStyle/>
          <a:p>
            <a:r>
              <a:rPr lang="en-US" sz="3200" b="1" spc="300" dirty="0">
                <a:solidFill>
                  <a:schemeClr val="bg1"/>
                </a:solidFill>
              </a:rPr>
              <a:t>TOOLKIT</a:t>
            </a:r>
          </a:p>
        </p:txBody>
      </p:sp>
      <p:sp>
        <p:nvSpPr>
          <p:cNvPr id="12" name="Rectangle 11">
            <a:extLst>
              <a:ext uri="{FF2B5EF4-FFF2-40B4-BE49-F238E27FC236}">
                <a16:creationId xmlns:a16="http://schemas.microsoft.com/office/drawing/2014/main" id="{8414C51B-C1F5-A347-9D10-F6CD5080E2B1}"/>
              </a:ext>
            </a:extLst>
          </p:cNvPr>
          <p:cNvSpPr/>
          <p:nvPr/>
        </p:nvSpPr>
        <p:spPr>
          <a:xfrm>
            <a:off x="4430319" y="2378213"/>
            <a:ext cx="3331361" cy="584775"/>
          </a:xfrm>
          <a:prstGeom prst="rect">
            <a:avLst/>
          </a:prstGeom>
        </p:spPr>
        <p:txBody>
          <a:bodyPr wrap="none">
            <a:spAutoFit/>
          </a:bodyPr>
          <a:lstStyle/>
          <a:p>
            <a:r>
              <a:rPr lang="en-US" sz="3200" b="1" spc="300" dirty="0">
                <a:solidFill>
                  <a:schemeClr val="bg1"/>
                </a:solidFill>
              </a:rPr>
              <a:t>INNOVATION</a:t>
            </a:r>
            <a:endParaRPr lang="en-US" spc="300" dirty="0"/>
          </a:p>
        </p:txBody>
      </p:sp>
      <p:pic>
        <p:nvPicPr>
          <p:cNvPr id="16" name="Picture 15">
            <a:extLst>
              <a:ext uri="{FF2B5EF4-FFF2-40B4-BE49-F238E27FC236}">
                <a16:creationId xmlns:a16="http://schemas.microsoft.com/office/drawing/2014/main" id="{8543759E-5801-DB42-843F-BA82913B5B7D}"/>
              </a:ext>
            </a:extLst>
          </p:cNvPr>
          <p:cNvPicPr>
            <a:picLocks noChangeAspect="1"/>
          </p:cNvPicPr>
          <p:nvPr/>
        </p:nvPicPr>
        <p:blipFill>
          <a:blip r:embed="rId3"/>
          <a:stretch>
            <a:fillRect/>
          </a:stretch>
        </p:blipFill>
        <p:spPr>
          <a:xfrm>
            <a:off x="4962769" y="1185651"/>
            <a:ext cx="2247731" cy="803189"/>
          </a:xfrm>
          <a:prstGeom prst="rect">
            <a:avLst/>
          </a:prstGeom>
        </p:spPr>
      </p:pic>
    </p:spTree>
    <p:extLst>
      <p:ext uri="{BB962C8B-B14F-4D97-AF65-F5344CB8AC3E}">
        <p14:creationId xmlns:p14="http://schemas.microsoft.com/office/powerpoint/2010/main" val="314225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2D41B9-21AB-454C-B75C-08270956E858}"/>
              </a:ext>
            </a:extLst>
          </p:cNvPr>
          <p:cNvGrpSpPr/>
          <p:nvPr/>
        </p:nvGrpSpPr>
        <p:grpSpPr>
          <a:xfrm>
            <a:off x="839416" y="1196752"/>
            <a:ext cx="10874476" cy="7384025"/>
            <a:chOff x="923033" y="539458"/>
            <a:chExt cx="10874477" cy="7384024"/>
          </a:xfrm>
        </p:grpSpPr>
        <p:graphicFrame>
          <p:nvGraphicFramePr>
            <p:cNvPr id="4" name="Diagram 3">
              <a:extLst>
                <a:ext uri="{FF2B5EF4-FFF2-40B4-BE49-F238E27FC236}">
                  <a16:creationId xmlns:a16="http://schemas.microsoft.com/office/drawing/2014/main" id="{F0E4CA2C-38DB-E847-9829-10B91F03DF0B}"/>
                </a:ext>
              </a:extLst>
            </p:cNvPr>
            <p:cNvGraphicFramePr/>
            <p:nvPr>
              <p:extLst>
                <p:ext uri="{D42A27DB-BD31-4B8C-83A1-F6EECF244321}">
                  <p14:modId xmlns:p14="http://schemas.microsoft.com/office/powerpoint/2010/main" val="3203139750"/>
                </p:ext>
              </p:extLst>
            </p:nvPr>
          </p:nvGraphicFramePr>
          <p:xfrm>
            <a:off x="923033" y="539458"/>
            <a:ext cx="10874477" cy="7384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Turn Arrow 20">
              <a:extLst>
                <a:ext uri="{FF2B5EF4-FFF2-40B4-BE49-F238E27FC236}">
                  <a16:creationId xmlns:a16="http://schemas.microsoft.com/office/drawing/2014/main" id="{A74B87A3-8C38-704A-B54A-2945DC905011}"/>
                </a:ext>
              </a:extLst>
            </p:cNvPr>
            <p:cNvSpPr/>
            <p:nvPr/>
          </p:nvSpPr>
          <p:spPr>
            <a:xfrm flipH="1">
              <a:off x="1428303" y="1562012"/>
              <a:ext cx="9232262" cy="1599088"/>
            </a:xfrm>
            <a:prstGeom prst="uturnArrow">
              <a:avLst>
                <a:gd name="adj1" fmla="val 19248"/>
                <a:gd name="adj2" fmla="val 25000"/>
                <a:gd name="adj3" fmla="val 24206"/>
                <a:gd name="adj4" fmla="val 69429"/>
                <a:gd name="adj5" fmla="val 93635"/>
              </a:avLst>
            </a:prstGeom>
            <a:solidFill>
              <a:schemeClr val="tx2">
                <a:lumMod val="60000"/>
                <a:lumOff val="40000"/>
                <a:alpha val="80000"/>
              </a:schemeClr>
            </a:solidFill>
            <a:ln w="25400" cap="flat" cmpd="sng" algn="ctr">
              <a:noFill/>
              <a:prstDash val="solid"/>
            </a:ln>
            <a:effectLst/>
          </p:spPr>
          <p:txBody>
            <a:bodyPr rtlCol="0" anchor="ctr"/>
            <a:lstStyle/>
            <a:p>
              <a:pPr algn="ctr" defTabSz="914411">
                <a:defRPr/>
              </a:pPr>
              <a:endParaRPr lang="fi-FI" sz="1401" kern="0" dirty="0">
                <a:solidFill>
                  <a:srgbClr val="666666"/>
                </a:solidFill>
                <a:latin typeface="Noto Sans" panose="020B0502040504020204" pitchFamily="34" charset="0"/>
                <a:ea typeface="Noto Sans" panose="020B0502040504020204" pitchFamily="34" charset="0"/>
                <a:cs typeface="Noto Sans" panose="020B0502040504020204" pitchFamily="34" charset="0"/>
                <a:sym typeface="Arial"/>
              </a:endParaRPr>
            </a:p>
          </p:txBody>
        </p:sp>
        <p:sp>
          <p:nvSpPr>
            <p:cNvPr id="6" name="TextBox 5">
              <a:extLst>
                <a:ext uri="{FF2B5EF4-FFF2-40B4-BE49-F238E27FC236}">
                  <a16:creationId xmlns:a16="http://schemas.microsoft.com/office/drawing/2014/main" id="{C8E5E9C6-5F36-E247-A190-6526F69A836F}"/>
                </a:ext>
              </a:extLst>
            </p:cNvPr>
            <p:cNvSpPr txBox="1"/>
            <p:nvPr/>
          </p:nvSpPr>
          <p:spPr>
            <a:xfrm>
              <a:off x="4895601" y="982595"/>
              <a:ext cx="2570459" cy="307905"/>
            </a:xfrm>
            <a:prstGeom prst="rect">
              <a:avLst/>
            </a:prstGeom>
            <a:noFill/>
          </p:spPr>
          <p:txBody>
            <a:bodyPr wrap="square" rtlCol="0">
              <a:spAutoFit/>
            </a:bodyPr>
            <a:lstStyle/>
            <a:p>
              <a:pPr algn="ctr"/>
              <a:r>
                <a:rPr lang="en-US" sz="1401" b="1" dirty="0">
                  <a:solidFill>
                    <a:schemeClr val="tx2"/>
                  </a:solidFill>
                  <a:latin typeface="Noto Sans" panose="020B0502040504020204" pitchFamily="34" charset="0"/>
                  <a:ea typeface="Noto Sans" panose="020B0502040504020204" pitchFamily="34" charset="0"/>
                  <a:cs typeface="Noto Sans" panose="020B0502040504020204" pitchFamily="34" charset="0"/>
                </a:rPr>
                <a:t>6. ADAPT &amp; ITERATE</a:t>
              </a:r>
            </a:p>
          </p:txBody>
        </p:sp>
      </p:grpSp>
      <p:sp>
        <p:nvSpPr>
          <p:cNvPr id="8" name="Title 1">
            <a:extLst>
              <a:ext uri="{FF2B5EF4-FFF2-40B4-BE49-F238E27FC236}">
                <a16:creationId xmlns:a16="http://schemas.microsoft.com/office/drawing/2014/main" id="{D1738B01-8950-884A-B33A-D12E2AD53B7F}"/>
              </a:ext>
            </a:extLst>
          </p:cNvPr>
          <p:cNvSpPr txBox="1">
            <a:spLocks/>
          </p:cNvSpPr>
          <p:nvPr/>
        </p:nvSpPr>
        <p:spPr>
          <a:xfrm>
            <a:off x="1685925" y="314850"/>
            <a:ext cx="8820150" cy="738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a:lstStyle>
          <a:p>
            <a:pPr algn="ctr"/>
            <a:r>
              <a:rPr lang="en-US" dirty="0"/>
              <a:t>The Big Picture</a:t>
            </a:r>
          </a:p>
        </p:txBody>
      </p:sp>
      <p:sp>
        <p:nvSpPr>
          <p:cNvPr id="9" name="TextBox 8">
            <a:extLst>
              <a:ext uri="{FF2B5EF4-FFF2-40B4-BE49-F238E27FC236}">
                <a16:creationId xmlns:a16="http://schemas.microsoft.com/office/drawing/2014/main" id="{85E4AF81-F098-5443-B9D1-54552605DE34}"/>
              </a:ext>
            </a:extLst>
          </p:cNvPr>
          <p:cNvSpPr txBox="1"/>
          <p:nvPr/>
        </p:nvSpPr>
        <p:spPr>
          <a:xfrm>
            <a:off x="8143" y="6536377"/>
            <a:ext cx="2791149" cy="307777"/>
          </a:xfrm>
          <a:prstGeom prst="rect">
            <a:avLst/>
          </a:prstGeom>
          <a:noFill/>
        </p:spPr>
        <p:txBody>
          <a:bodyPr wrap="none" rtlCol="0">
            <a:spAutoFit/>
          </a:bodyPr>
          <a:lstStyle/>
          <a:p>
            <a:r>
              <a:rPr lang="en-US" sz="1400" i="1" dirty="0">
                <a:solidFill>
                  <a:schemeClr val="tx2"/>
                </a:solidFill>
                <a:hlinkClick r:id="rId8"/>
              </a:rPr>
              <a:t>See our webinar for more details</a:t>
            </a:r>
            <a:endParaRPr lang="en-US" sz="1400" i="1" dirty="0">
              <a:solidFill>
                <a:schemeClr val="tx2"/>
              </a:solidFill>
            </a:endParaRPr>
          </a:p>
        </p:txBody>
      </p:sp>
    </p:spTree>
    <p:extLst>
      <p:ext uri="{BB962C8B-B14F-4D97-AF65-F5344CB8AC3E}">
        <p14:creationId xmlns:p14="http://schemas.microsoft.com/office/powerpoint/2010/main" val="50909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9FC0A30-5E1E-5049-962C-CD302AA71CB7}"/>
              </a:ext>
            </a:extLst>
          </p:cNvPr>
          <p:cNvGraphicFramePr/>
          <p:nvPr>
            <p:extLst>
              <p:ext uri="{D42A27DB-BD31-4B8C-83A1-F6EECF244321}">
                <p14:modId xmlns:p14="http://schemas.microsoft.com/office/powerpoint/2010/main" val="809733771"/>
              </p:ext>
            </p:extLst>
          </p:nvPr>
        </p:nvGraphicFramePr>
        <p:xfrm>
          <a:off x="-1680864" y="349939"/>
          <a:ext cx="11017027" cy="6175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E23A3F42-5881-264F-98F5-BAC8026A6211}"/>
              </a:ext>
            </a:extLst>
          </p:cNvPr>
          <p:cNvSpPr txBox="1">
            <a:spLocks/>
          </p:cNvSpPr>
          <p:nvPr/>
        </p:nvSpPr>
        <p:spPr>
          <a:xfrm>
            <a:off x="7320136" y="188640"/>
            <a:ext cx="4871864" cy="12961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a:lstStyle>
          <a:p>
            <a:r>
              <a:rPr lang="en-US" sz="2800" dirty="0"/>
              <a:t>The Process – In Practice</a:t>
            </a:r>
          </a:p>
        </p:txBody>
      </p:sp>
      <p:sp>
        <p:nvSpPr>
          <p:cNvPr id="4" name="TextBox 3">
            <a:extLst>
              <a:ext uri="{FF2B5EF4-FFF2-40B4-BE49-F238E27FC236}">
                <a16:creationId xmlns:a16="http://schemas.microsoft.com/office/drawing/2014/main" id="{4F2E28B8-1EFD-1B45-9B50-61CA079C53CB}"/>
              </a:ext>
            </a:extLst>
          </p:cNvPr>
          <p:cNvSpPr txBox="1"/>
          <p:nvPr/>
        </p:nvSpPr>
        <p:spPr>
          <a:xfrm>
            <a:off x="7359340" y="1484783"/>
            <a:ext cx="4641316"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As mentioned, making change happen in practice is an iterative process</a:t>
            </a:r>
          </a:p>
          <a:p>
            <a:pPr marL="285750" indent="-285750">
              <a:buFont typeface="Arial" panose="020B0604020202020204" pitchFamily="34" charset="0"/>
              <a:buChar char="•"/>
            </a:pPr>
            <a:r>
              <a:rPr lang="en-US" dirty="0">
                <a:solidFill>
                  <a:schemeClr val="tx2"/>
                </a:solidFill>
              </a:rPr>
              <a:t>Before you begin working on making these changes, you should have the big picture in place</a:t>
            </a:r>
          </a:p>
          <a:p>
            <a:pPr marL="285750" indent="-285750">
              <a:buFont typeface="Arial" panose="020B0604020202020204" pitchFamily="34" charset="0"/>
              <a:buChar char="•"/>
            </a:pPr>
            <a:r>
              <a:rPr lang="en-US" dirty="0">
                <a:solidFill>
                  <a:schemeClr val="tx2"/>
                </a:solidFill>
              </a:rPr>
              <a:t>…and have top management communicate the importance of this process</a:t>
            </a:r>
          </a:p>
        </p:txBody>
      </p:sp>
    </p:spTree>
    <p:extLst>
      <p:ext uri="{BB962C8B-B14F-4D97-AF65-F5344CB8AC3E}">
        <p14:creationId xmlns:p14="http://schemas.microsoft.com/office/powerpoint/2010/main" val="96229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FFC10-0840-3842-AF2C-F75BFA1E3B3E}"/>
              </a:ext>
            </a:extLst>
          </p:cNvPr>
          <p:cNvSpPr/>
          <p:nvPr/>
        </p:nvSpPr>
        <p:spPr>
          <a:xfrm>
            <a:off x="551384" y="1542086"/>
            <a:ext cx="6096000" cy="2862322"/>
          </a:xfrm>
          <a:prstGeom prst="rect">
            <a:avLst/>
          </a:prstGeom>
        </p:spPr>
        <p:txBody>
          <a:bodyPr>
            <a:spAutoFit/>
          </a:bodyPr>
          <a:lstStyle/>
          <a:p>
            <a:r>
              <a:rPr lang="en-US" b="1" u="sng" dirty="0">
                <a:solidFill>
                  <a:schemeClr val="tx2"/>
                </a:solidFill>
              </a:rPr>
              <a:t>Here is the how you should run the process:</a:t>
            </a:r>
          </a:p>
          <a:p>
            <a:endParaRPr lang="en-US" dirty="0">
              <a:solidFill>
                <a:schemeClr val="tx2"/>
              </a:solidFill>
            </a:endParaRPr>
          </a:p>
          <a:p>
            <a:pPr marL="342900" indent="-342900">
              <a:buAutoNum type="arabicPeriod"/>
            </a:pPr>
            <a:r>
              <a:rPr lang="en-US" dirty="0">
                <a:solidFill>
                  <a:schemeClr val="tx2"/>
                </a:solidFill>
              </a:rPr>
              <a:t>Assess your current situation in each area of the Scorecard</a:t>
            </a:r>
          </a:p>
          <a:p>
            <a:pPr marL="342900" indent="-342900">
              <a:buAutoNum type="arabicPeriod"/>
            </a:pPr>
            <a:r>
              <a:rPr lang="en-US" dirty="0">
                <a:solidFill>
                  <a:schemeClr val="tx2"/>
                </a:solidFill>
              </a:rPr>
              <a:t>Identify biggest bottlenecks in your Scorecard</a:t>
            </a:r>
          </a:p>
          <a:p>
            <a:pPr marL="342900" indent="-342900">
              <a:buAutoNum type="arabicPeriod"/>
            </a:pPr>
            <a:r>
              <a:rPr lang="en-US" dirty="0">
                <a:solidFill>
                  <a:schemeClr val="tx2"/>
                </a:solidFill>
              </a:rPr>
              <a:t>Choose focus areas to target for improvement</a:t>
            </a:r>
          </a:p>
          <a:p>
            <a:pPr marL="342900" indent="-342900">
              <a:buAutoNum type="arabicPeriod"/>
            </a:pPr>
            <a:r>
              <a:rPr lang="en-US" dirty="0">
                <a:solidFill>
                  <a:schemeClr val="tx2"/>
                </a:solidFill>
              </a:rPr>
              <a:t>Plan your Action List to achieve said improvement goals</a:t>
            </a:r>
          </a:p>
          <a:p>
            <a:pPr marL="342900" indent="-342900">
              <a:buAutoNum type="arabicPeriod"/>
            </a:pPr>
            <a:r>
              <a:rPr lang="en-US" dirty="0">
                <a:solidFill>
                  <a:schemeClr val="tx2"/>
                </a:solidFill>
              </a:rPr>
              <a:t>Execute Action List</a:t>
            </a:r>
          </a:p>
          <a:p>
            <a:pPr marL="342900" indent="-342900">
              <a:buAutoNum type="arabicPeriod"/>
            </a:pPr>
            <a:r>
              <a:rPr lang="en-US" dirty="0">
                <a:solidFill>
                  <a:schemeClr val="tx2"/>
                </a:solidFill>
              </a:rPr>
              <a:t>Repeat process at regular intervals</a:t>
            </a:r>
          </a:p>
        </p:txBody>
      </p:sp>
      <p:sp>
        <p:nvSpPr>
          <p:cNvPr id="4" name="Title 3">
            <a:extLst>
              <a:ext uri="{FF2B5EF4-FFF2-40B4-BE49-F238E27FC236}">
                <a16:creationId xmlns:a16="http://schemas.microsoft.com/office/drawing/2014/main" id="{468EC9ED-3075-A240-B0A9-A807F89AEDF9}"/>
              </a:ext>
            </a:extLst>
          </p:cNvPr>
          <p:cNvSpPr>
            <a:spLocks noGrp="1"/>
          </p:cNvSpPr>
          <p:nvPr>
            <p:ph type="title"/>
          </p:nvPr>
        </p:nvSpPr>
        <p:spPr>
          <a:xfrm>
            <a:off x="551384" y="193053"/>
            <a:ext cx="6120680" cy="1327735"/>
          </a:xfrm>
        </p:spPr>
        <p:txBody>
          <a:bodyPr/>
          <a:lstStyle/>
          <a:p>
            <a:r>
              <a:rPr lang="en-US" dirty="0"/>
              <a:t>The Process Explained</a:t>
            </a:r>
          </a:p>
        </p:txBody>
      </p:sp>
      <p:pic>
        <p:nvPicPr>
          <p:cNvPr id="9" name="Picture Placeholder 8">
            <a:extLst>
              <a:ext uri="{FF2B5EF4-FFF2-40B4-BE49-F238E27FC236}">
                <a16:creationId xmlns:a16="http://schemas.microsoft.com/office/drawing/2014/main" id="{0F1E9C9B-CD4F-6240-A5D4-C732F0F46181}"/>
              </a:ext>
            </a:extLst>
          </p:cNvPr>
          <p:cNvPicPr>
            <a:picLocks noGrp="1" noChangeAspect="1"/>
          </p:cNvPicPr>
          <p:nvPr>
            <p:ph type="pic" idx="1"/>
          </p:nvPr>
        </p:nvPicPr>
        <p:blipFill rotWithShape="1">
          <a:blip r:embed="rId3">
            <a:alphaModFix/>
            <a:lum bright="70000" contrast="-70000"/>
          </a:blip>
          <a:srcRect l="15356" t="-182" r="44094" b="182"/>
          <a:stretch/>
        </p:blipFill>
        <p:spPr>
          <a:xfrm>
            <a:off x="7416824" y="0"/>
            <a:ext cx="4943872" cy="6858000"/>
          </a:xfrm>
        </p:spPr>
      </p:pic>
      <p:sp>
        <p:nvSpPr>
          <p:cNvPr id="7" name="Picture Placeholder 6">
            <a:extLst>
              <a:ext uri="{FF2B5EF4-FFF2-40B4-BE49-F238E27FC236}">
                <a16:creationId xmlns:a16="http://schemas.microsoft.com/office/drawing/2014/main" id="{5FB80BF4-BD03-6F4A-8F0F-503CCCD71D75}"/>
              </a:ext>
            </a:extLst>
          </p:cNvPr>
          <p:cNvSpPr>
            <a:spLocks noGrp="1"/>
          </p:cNvSpPr>
          <p:nvPr>
            <p:ph type="pic" sz="quarter" idx="10"/>
          </p:nvPr>
        </p:nvSpPr>
        <p:spPr/>
      </p:sp>
      <p:sp>
        <p:nvSpPr>
          <p:cNvPr id="15" name="Rectangle 14">
            <a:extLst>
              <a:ext uri="{FF2B5EF4-FFF2-40B4-BE49-F238E27FC236}">
                <a16:creationId xmlns:a16="http://schemas.microsoft.com/office/drawing/2014/main" id="{624F759E-1CB3-AD40-A5CC-C3893F3FC849}"/>
              </a:ext>
            </a:extLst>
          </p:cNvPr>
          <p:cNvSpPr/>
          <p:nvPr/>
        </p:nvSpPr>
        <p:spPr>
          <a:xfrm>
            <a:off x="548679" y="5037404"/>
            <a:ext cx="6096000" cy="1384995"/>
          </a:xfrm>
          <a:prstGeom prst="rect">
            <a:avLst/>
          </a:prstGeom>
        </p:spPr>
        <p:txBody>
          <a:bodyPr>
            <a:spAutoFit/>
          </a:bodyPr>
          <a:lstStyle/>
          <a:p>
            <a:r>
              <a:rPr lang="en-US" sz="1400" b="1" dirty="0">
                <a:solidFill>
                  <a:schemeClr val="tx2"/>
                </a:solidFill>
              </a:rPr>
              <a:t>This is a simple but effective framework. Keep making gradual improvements that will help you get closer to your goals, little-by-little, and you’ll get there sooner or later.</a:t>
            </a:r>
          </a:p>
          <a:p>
            <a:endParaRPr lang="en-US" sz="1400" b="1" dirty="0">
              <a:solidFill>
                <a:schemeClr val="tx2"/>
              </a:solidFill>
            </a:endParaRPr>
          </a:p>
          <a:p>
            <a:r>
              <a:rPr lang="en-US" sz="1400" b="1" dirty="0">
                <a:solidFill>
                  <a:schemeClr val="tx2"/>
                </a:solidFill>
              </a:rPr>
              <a:t>Unfortunately, there aren’t shortcuts. Cultural change won’t happen without this grassroots level work. Good luck!</a:t>
            </a:r>
          </a:p>
        </p:txBody>
      </p:sp>
    </p:spTree>
    <p:extLst>
      <p:ext uri="{BB962C8B-B14F-4D97-AF65-F5344CB8AC3E}">
        <p14:creationId xmlns:p14="http://schemas.microsoft.com/office/powerpoint/2010/main" val="186493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1C755-958F-B54A-8068-52E468D88936}"/>
              </a:ext>
            </a:extLst>
          </p:cNvPr>
          <p:cNvSpPr>
            <a:spLocks noGrp="1"/>
          </p:cNvSpPr>
          <p:nvPr>
            <p:ph type="body" sz="quarter" idx="10"/>
          </p:nvPr>
        </p:nvSpPr>
        <p:spPr/>
        <p:txBody>
          <a:bodyPr/>
          <a:lstStyle/>
          <a:p>
            <a:r>
              <a:rPr lang="en-US" dirty="0"/>
              <a:t>Innovation Culture Scorecard</a:t>
            </a:r>
          </a:p>
        </p:txBody>
      </p:sp>
    </p:spTree>
    <p:extLst>
      <p:ext uri="{BB962C8B-B14F-4D97-AF65-F5344CB8AC3E}">
        <p14:creationId xmlns:p14="http://schemas.microsoft.com/office/powerpoint/2010/main" val="180936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F8D06B22-93FA-2F41-93DF-BC2BC1627DAD}"/>
              </a:ext>
            </a:extLst>
          </p:cNvPr>
          <p:cNvSpPr/>
          <p:nvPr/>
        </p:nvSpPr>
        <p:spPr>
          <a:xfrm>
            <a:off x="637459" y="6381328"/>
            <a:ext cx="2373923" cy="246221"/>
          </a:xfrm>
          <a:prstGeom prst="rect">
            <a:avLst/>
          </a:prstGeom>
        </p:spPr>
        <p:txBody>
          <a:bodyPr>
            <a:spAutoFit/>
          </a:bodyPr>
          <a:lstStyle/>
          <a:p>
            <a:r>
              <a:rPr lang="en-US" sz="1000" dirty="0">
                <a:solidFill>
                  <a:schemeClr val="tx2"/>
                </a:solidFill>
              </a:rPr>
              <a:t>Adapted from: Pisano, </a:t>
            </a:r>
            <a:r>
              <a:rPr lang="en-US" sz="1000" dirty="0">
                <a:solidFill>
                  <a:schemeClr val="tx2"/>
                </a:solidFill>
                <a:hlinkClick r:id="rId2">
                  <a:extLst>
                    <a:ext uri="{A12FA001-AC4F-418D-AE19-62706E023703}">
                      <ahyp:hlinkClr xmlns:ahyp="http://schemas.microsoft.com/office/drawing/2018/hyperlinkcolor" val="tx"/>
                    </a:ext>
                  </a:extLst>
                </a:hlinkClick>
              </a:rPr>
              <a:t>HBR</a:t>
            </a:r>
            <a:r>
              <a:rPr lang="en-US" sz="1000" dirty="0">
                <a:solidFill>
                  <a:schemeClr val="tx2"/>
                </a:solidFill>
              </a:rPr>
              <a:t> 1/2019</a:t>
            </a:r>
          </a:p>
        </p:txBody>
      </p:sp>
      <p:grpSp>
        <p:nvGrpSpPr>
          <p:cNvPr id="98" name="Group 97">
            <a:extLst>
              <a:ext uri="{FF2B5EF4-FFF2-40B4-BE49-F238E27FC236}">
                <a16:creationId xmlns:a16="http://schemas.microsoft.com/office/drawing/2014/main" id="{D6CBEB0A-6407-6F44-8F5F-FC6C85B75E8B}"/>
              </a:ext>
            </a:extLst>
          </p:cNvPr>
          <p:cNvGrpSpPr/>
          <p:nvPr/>
        </p:nvGrpSpPr>
        <p:grpSpPr>
          <a:xfrm>
            <a:off x="7604526" y="898758"/>
            <a:ext cx="3900178" cy="4639591"/>
            <a:chOff x="1156050" y="3564121"/>
            <a:chExt cx="4905510" cy="5835518"/>
          </a:xfrm>
        </p:grpSpPr>
        <p:cxnSp>
          <p:nvCxnSpPr>
            <p:cNvPr id="99" name="Straight Connector 98">
              <a:extLst>
                <a:ext uri="{FF2B5EF4-FFF2-40B4-BE49-F238E27FC236}">
                  <a16:creationId xmlns:a16="http://schemas.microsoft.com/office/drawing/2014/main" id="{6DF26FE9-FED9-D841-AE05-CF5CDCBC1ABE}"/>
                </a:ext>
              </a:extLst>
            </p:cNvPr>
            <p:cNvCxnSpPr>
              <a:cxnSpLocks/>
            </p:cNvCxnSpPr>
            <p:nvPr/>
          </p:nvCxnSpPr>
          <p:spPr>
            <a:xfrm flipH="1">
              <a:off x="3392488" y="3564121"/>
              <a:ext cx="1768" cy="5835518"/>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2F27E175-E302-9949-BE80-4B8E6FB3A253}"/>
                </a:ext>
              </a:extLst>
            </p:cNvPr>
            <p:cNvSpPr txBox="1"/>
            <p:nvPr/>
          </p:nvSpPr>
          <p:spPr>
            <a:xfrm>
              <a:off x="1160158" y="4183172"/>
              <a:ext cx="1787990" cy="311197"/>
            </a:xfrm>
            <a:prstGeom prst="rect">
              <a:avLst/>
            </a:prstGeom>
            <a:noFill/>
          </p:spPr>
          <p:txBody>
            <a:bodyPr wrap="none" rtlCol="0">
              <a:spAutoFit/>
            </a:bodyPr>
            <a:lstStyle/>
            <a:p>
              <a:r>
                <a:rPr lang="en-US" sz="800" b="1" dirty="0"/>
                <a:t>Tolerance for failure</a:t>
              </a:r>
            </a:p>
          </p:txBody>
        </p:sp>
        <p:sp>
          <p:nvSpPr>
            <p:cNvPr id="102" name="TextBox 101">
              <a:extLst>
                <a:ext uri="{FF2B5EF4-FFF2-40B4-BE49-F238E27FC236}">
                  <a16:creationId xmlns:a16="http://schemas.microsoft.com/office/drawing/2014/main" id="{69E57745-A896-2545-9795-A636BE99CC99}"/>
                </a:ext>
              </a:extLst>
            </p:cNvPr>
            <p:cNvSpPr txBox="1"/>
            <p:nvPr/>
          </p:nvSpPr>
          <p:spPr>
            <a:xfrm>
              <a:off x="3479371" y="4183172"/>
              <a:ext cx="2582189" cy="311197"/>
            </a:xfrm>
            <a:prstGeom prst="rect">
              <a:avLst/>
            </a:prstGeom>
            <a:noFill/>
          </p:spPr>
          <p:txBody>
            <a:bodyPr wrap="none" rtlCol="0">
              <a:spAutoFit/>
            </a:bodyPr>
            <a:lstStyle/>
            <a:p>
              <a:r>
                <a:rPr lang="en-US" sz="800" b="1" dirty="0"/>
                <a:t>No tolerance for incompetence</a:t>
              </a:r>
            </a:p>
          </p:txBody>
        </p:sp>
        <p:grpSp>
          <p:nvGrpSpPr>
            <p:cNvPr id="103" name="Group 102">
              <a:extLst>
                <a:ext uri="{FF2B5EF4-FFF2-40B4-BE49-F238E27FC236}">
                  <a16:creationId xmlns:a16="http://schemas.microsoft.com/office/drawing/2014/main" id="{5ABEA493-7C23-0045-A3E5-EEE831C9A8CF}"/>
                </a:ext>
              </a:extLst>
            </p:cNvPr>
            <p:cNvGrpSpPr/>
            <p:nvPr/>
          </p:nvGrpSpPr>
          <p:grpSpPr>
            <a:xfrm>
              <a:off x="1205428" y="4452771"/>
              <a:ext cx="2073785" cy="392906"/>
              <a:chOff x="1973744" y="901700"/>
              <a:chExt cx="3686728" cy="698500"/>
            </a:xfrm>
          </p:grpSpPr>
          <p:sp>
            <p:nvSpPr>
              <p:cNvPr id="187" name="Oval 186">
                <a:extLst>
                  <a:ext uri="{FF2B5EF4-FFF2-40B4-BE49-F238E27FC236}">
                    <a16:creationId xmlns:a16="http://schemas.microsoft.com/office/drawing/2014/main" id="{96CCC15F-1F02-1847-8152-72966BEAD152}"/>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8" name="Oval 187">
                <a:extLst>
                  <a:ext uri="{FF2B5EF4-FFF2-40B4-BE49-F238E27FC236}">
                    <a16:creationId xmlns:a16="http://schemas.microsoft.com/office/drawing/2014/main" id="{4FA64B6D-5499-954C-B13D-477A1509C941}"/>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9" name="Oval 188">
                <a:extLst>
                  <a:ext uri="{FF2B5EF4-FFF2-40B4-BE49-F238E27FC236}">
                    <a16:creationId xmlns:a16="http://schemas.microsoft.com/office/drawing/2014/main" id="{487C6158-9F78-1845-A5FE-49157D5826AA}"/>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90" name="Oval 189">
                <a:extLst>
                  <a:ext uri="{FF2B5EF4-FFF2-40B4-BE49-F238E27FC236}">
                    <a16:creationId xmlns:a16="http://schemas.microsoft.com/office/drawing/2014/main" id="{5576D35C-D0EA-C14B-BB42-DAA151F02800}"/>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91" name="Oval 190">
                <a:extLst>
                  <a:ext uri="{FF2B5EF4-FFF2-40B4-BE49-F238E27FC236}">
                    <a16:creationId xmlns:a16="http://schemas.microsoft.com/office/drawing/2014/main" id="{E7B5CDC7-3897-2E4C-B886-A14904710C5F}"/>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104" name="Group 103">
              <a:extLst>
                <a:ext uri="{FF2B5EF4-FFF2-40B4-BE49-F238E27FC236}">
                  <a16:creationId xmlns:a16="http://schemas.microsoft.com/office/drawing/2014/main" id="{B04DD1D3-D8F8-CA4E-B2F3-25DEEED3241E}"/>
                </a:ext>
              </a:extLst>
            </p:cNvPr>
            <p:cNvGrpSpPr/>
            <p:nvPr/>
          </p:nvGrpSpPr>
          <p:grpSpPr>
            <a:xfrm>
              <a:off x="3524197" y="4452771"/>
              <a:ext cx="2073785" cy="392906"/>
              <a:chOff x="1973744" y="901700"/>
              <a:chExt cx="3686728" cy="698500"/>
            </a:xfrm>
          </p:grpSpPr>
          <p:sp>
            <p:nvSpPr>
              <p:cNvPr id="182" name="Oval 181">
                <a:extLst>
                  <a:ext uri="{FF2B5EF4-FFF2-40B4-BE49-F238E27FC236}">
                    <a16:creationId xmlns:a16="http://schemas.microsoft.com/office/drawing/2014/main" id="{9E8C2469-38E9-644B-9434-3401FDC4F313}"/>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3" name="Oval 182">
                <a:extLst>
                  <a:ext uri="{FF2B5EF4-FFF2-40B4-BE49-F238E27FC236}">
                    <a16:creationId xmlns:a16="http://schemas.microsoft.com/office/drawing/2014/main" id="{BF961559-3CFB-9C42-A904-5DF44F4833A1}"/>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4" name="Oval 183">
                <a:extLst>
                  <a:ext uri="{FF2B5EF4-FFF2-40B4-BE49-F238E27FC236}">
                    <a16:creationId xmlns:a16="http://schemas.microsoft.com/office/drawing/2014/main" id="{F1E5D750-B9DD-3B40-93D1-DAD0A6BD6C84}"/>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5" name="Oval 184">
                <a:extLst>
                  <a:ext uri="{FF2B5EF4-FFF2-40B4-BE49-F238E27FC236}">
                    <a16:creationId xmlns:a16="http://schemas.microsoft.com/office/drawing/2014/main" id="{CF72AD09-A500-C84D-95E3-E84B964A3852}"/>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6" name="Oval 185">
                <a:extLst>
                  <a:ext uri="{FF2B5EF4-FFF2-40B4-BE49-F238E27FC236}">
                    <a16:creationId xmlns:a16="http://schemas.microsoft.com/office/drawing/2014/main" id="{777AF5F5-0B71-354E-8201-EED51568103E}"/>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105" name="TextBox 104">
              <a:extLst>
                <a:ext uri="{FF2B5EF4-FFF2-40B4-BE49-F238E27FC236}">
                  <a16:creationId xmlns:a16="http://schemas.microsoft.com/office/drawing/2014/main" id="{4544FF1B-F70A-D649-BB61-26B8BF5602E2}"/>
                </a:ext>
              </a:extLst>
            </p:cNvPr>
            <p:cNvSpPr txBox="1"/>
            <p:nvPr/>
          </p:nvSpPr>
          <p:spPr>
            <a:xfrm>
              <a:off x="1156050" y="5074647"/>
              <a:ext cx="1519398" cy="311197"/>
            </a:xfrm>
            <a:prstGeom prst="rect">
              <a:avLst/>
            </a:prstGeom>
            <a:noFill/>
          </p:spPr>
          <p:txBody>
            <a:bodyPr wrap="none" rtlCol="0">
              <a:spAutoFit/>
            </a:bodyPr>
            <a:lstStyle/>
            <a:p>
              <a:r>
                <a:rPr lang="en-US" sz="800" b="1" dirty="0"/>
                <a:t>Experimentation</a:t>
              </a:r>
            </a:p>
          </p:txBody>
        </p:sp>
        <p:sp>
          <p:nvSpPr>
            <p:cNvPr id="106" name="TextBox 105">
              <a:extLst>
                <a:ext uri="{FF2B5EF4-FFF2-40B4-BE49-F238E27FC236}">
                  <a16:creationId xmlns:a16="http://schemas.microsoft.com/office/drawing/2014/main" id="{80CACE68-CFA4-6949-A328-462CB398867A}"/>
                </a:ext>
              </a:extLst>
            </p:cNvPr>
            <p:cNvSpPr txBox="1"/>
            <p:nvPr/>
          </p:nvSpPr>
          <p:spPr>
            <a:xfrm>
              <a:off x="3479370" y="5076233"/>
              <a:ext cx="991475" cy="311197"/>
            </a:xfrm>
            <a:prstGeom prst="rect">
              <a:avLst/>
            </a:prstGeom>
            <a:noFill/>
          </p:spPr>
          <p:txBody>
            <a:bodyPr wrap="none" rtlCol="0">
              <a:spAutoFit/>
            </a:bodyPr>
            <a:lstStyle/>
            <a:p>
              <a:r>
                <a:rPr lang="en-US" sz="800" b="1" dirty="0"/>
                <a:t>Discipline</a:t>
              </a:r>
            </a:p>
          </p:txBody>
        </p:sp>
        <p:grpSp>
          <p:nvGrpSpPr>
            <p:cNvPr id="107" name="Group 106">
              <a:extLst>
                <a:ext uri="{FF2B5EF4-FFF2-40B4-BE49-F238E27FC236}">
                  <a16:creationId xmlns:a16="http://schemas.microsoft.com/office/drawing/2014/main" id="{FE9668BF-0045-254E-B9AE-51F40ED1ADEB}"/>
                </a:ext>
              </a:extLst>
            </p:cNvPr>
            <p:cNvGrpSpPr/>
            <p:nvPr/>
          </p:nvGrpSpPr>
          <p:grpSpPr>
            <a:xfrm>
              <a:off x="1205428" y="5330872"/>
              <a:ext cx="2073785" cy="392906"/>
              <a:chOff x="1973744" y="901700"/>
              <a:chExt cx="3686728" cy="698500"/>
            </a:xfrm>
          </p:grpSpPr>
          <p:sp>
            <p:nvSpPr>
              <p:cNvPr id="177" name="Oval 176">
                <a:extLst>
                  <a:ext uri="{FF2B5EF4-FFF2-40B4-BE49-F238E27FC236}">
                    <a16:creationId xmlns:a16="http://schemas.microsoft.com/office/drawing/2014/main" id="{76775CDD-82EF-9641-BE47-59E9C37B037F}"/>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8" name="Oval 177">
                <a:extLst>
                  <a:ext uri="{FF2B5EF4-FFF2-40B4-BE49-F238E27FC236}">
                    <a16:creationId xmlns:a16="http://schemas.microsoft.com/office/drawing/2014/main" id="{2CD57C11-693F-4B48-B470-069894E0601E}"/>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9" name="Oval 178">
                <a:extLst>
                  <a:ext uri="{FF2B5EF4-FFF2-40B4-BE49-F238E27FC236}">
                    <a16:creationId xmlns:a16="http://schemas.microsoft.com/office/drawing/2014/main" id="{E909D7E4-2F59-554B-9011-6423B0A82BBE}"/>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0" name="Oval 179">
                <a:extLst>
                  <a:ext uri="{FF2B5EF4-FFF2-40B4-BE49-F238E27FC236}">
                    <a16:creationId xmlns:a16="http://schemas.microsoft.com/office/drawing/2014/main" id="{DFAE91C0-C73A-1B4D-8BF3-674399E1B6CB}"/>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1" name="Oval 180">
                <a:extLst>
                  <a:ext uri="{FF2B5EF4-FFF2-40B4-BE49-F238E27FC236}">
                    <a16:creationId xmlns:a16="http://schemas.microsoft.com/office/drawing/2014/main" id="{074F710D-2D9B-3249-9918-A7BA3B9DE84D}"/>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108" name="Group 107">
              <a:extLst>
                <a:ext uri="{FF2B5EF4-FFF2-40B4-BE49-F238E27FC236}">
                  <a16:creationId xmlns:a16="http://schemas.microsoft.com/office/drawing/2014/main" id="{89948CDE-082D-5A45-93AD-9EFA17F9F007}"/>
                </a:ext>
              </a:extLst>
            </p:cNvPr>
            <p:cNvGrpSpPr/>
            <p:nvPr/>
          </p:nvGrpSpPr>
          <p:grpSpPr>
            <a:xfrm>
              <a:off x="3524197" y="5330872"/>
              <a:ext cx="2073785" cy="392906"/>
              <a:chOff x="1973744" y="901700"/>
              <a:chExt cx="3686728" cy="698500"/>
            </a:xfrm>
          </p:grpSpPr>
          <p:sp>
            <p:nvSpPr>
              <p:cNvPr id="172" name="Oval 171">
                <a:extLst>
                  <a:ext uri="{FF2B5EF4-FFF2-40B4-BE49-F238E27FC236}">
                    <a16:creationId xmlns:a16="http://schemas.microsoft.com/office/drawing/2014/main" id="{13564B85-E894-F948-8624-DA0D41EA85A3}"/>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3" name="Oval 172">
                <a:extLst>
                  <a:ext uri="{FF2B5EF4-FFF2-40B4-BE49-F238E27FC236}">
                    <a16:creationId xmlns:a16="http://schemas.microsoft.com/office/drawing/2014/main" id="{85F6CC00-7DEC-1F48-BC4F-299C8A4AE508}"/>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4" name="Oval 173">
                <a:extLst>
                  <a:ext uri="{FF2B5EF4-FFF2-40B4-BE49-F238E27FC236}">
                    <a16:creationId xmlns:a16="http://schemas.microsoft.com/office/drawing/2014/main" id="{72C465F3-0E1C-E64E-A607-95B25ECC769A}"/>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5" name="Oval 174">
                <a:extLst>
                  <a:ext uri="{FF2B5EF4-FFF2-40B4-BE49-F238E27FC236}">
                    <a16:creationId xmlns:a16="http://schemas.microsoft.com/office/drawing/2014/main" id="{946822D5-7035-3045-AEBC-0B25C38DD74C}"/>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6" name="Oval 175">
                <a:extLst>
                  <a:ext uri="{FF2B5EF4-FFF2-40B4-BE49-F238E27FC236}">
                    <a16:creationId xmlns:a16="http://schemas.microsoft.com/office/drawing/2014/main" id="{9C26E355-766C-7D48-9315-761640E7A4BA}"/>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110" name="TextBox 109">
              <a:extLst>
                <a:ext uri="{FF2B5EF4-FFF2-40B4-BE49-F238E27FC236}">
                  <a16:creationId xmlns:a16="http://schemas.microsoft.com/office/drawing/2014/main" id="{86D89B70-C329-E94E-A72B-8F0CCE328D7F}"/>
                </a:ext>
              </a:extLst>
            </p:cNvPr>
            <p:cNvSpPr txBox="1"/>
            <p:nvPr/>
          </p:nvSpPr>
          <p:spPr>
            <a:xfrm>
              <a:off x="1166100" y="5958335"/>
              <a:ext cx="1774097" cy="311197"/>
            </a:xfrm>
            <a:prstGeom prst="rect">
              <a:avLst/>
            </a:prstGeom>
            <a:noFill/>
          </p:spPr>
          <p:txBody>
            <a:bodyPr wrap="none" rtlCol="0">
              <a:spAutoFit/>
            </a:bodyPr>
            <a:lstStyle/>
            <a:p>
              <a:r>
                <a:rPr lang="en-US" sz="800" b="1" dirty="0"/>
                <a:t>Psychological safety</a:t>
              </a:r>
            </a:p>
          </p:txBody>
        </p:sp>
        <p:sp>
          <p:nvSpPr>
            <p:cNvPr id="111" name="TextBox 110">
              <a:extLst>
                <a:ext uri="{FF2B5EF4-FFF2-40B4-BE49-F238E27FC236}">
                  <a16:creationId xmlns:a16="http://schemas.microsoft.com/office/drawing/2014/main" id="{6172B96E-3954-1D4E-93CF-E9350DED05B5}"/>
                </a:ext>
              </a:extLst>
            </p:cNvPr>
            <p:cNvSpPr txBox="1"/>
            <p:nvPr/>
          </p:nvSpPr>
          <p:spPr>
            <a:xfrm>
              <a:off x="3482676" y="5962575"/>
              <a:ext cx="1605070" cy="311197"/>
            </a:xfrm>
            <a:prstGeom prst="rect">
              <a:avLst/>
            </a:prstGeom>
            <a:noFill/>
          </p:spPr>
          <p:txBody>
            <a:bodyPr wrap="none" rtlCol="0">
              <a:spAutoFit/>
            </a:bodyPr>
            <a:lstStyle/>
            <a:p>
              <a:r>
                <a:rPr lang="en-US" sz="800" b="1" dirty="0"/>
                <a:t>Brutal candidness</a:t>
              </a:r>
            </a:p>
          </p:txBody>
        </p:sp>
        <p:grpSp>
          <p:nvGrpSpPr>
            <p:cNvPr id="112" name="Group 111">
              <a:extLst>
                <a:ext uri="{FF2B5EF4-FFF2-40B4-BE49-F238E27FC236}">
                  <a16:creationId xmlns:a16="http://schemas.microsoft.com/office/drawing/2014/main" id="{44FB0CDF-8F68-854D-8CEB-6753523BE930}"/>
                </a:ext>
              </a:extLst>
            </p:cNvPr>
            <p:cNvGrpSpPr/>
            <p:nvPr/>
          </p:nvGrpSpPr>
          <p:grpSpPr>
            <a:xfrm>
              <a:off x="1208735" y="6232173"/>
              <a:ext cx="2073785" cy="392906"/>
              <a:chOff x="1973744" y="901700"/>
              <a:chExt cx="3686728" cy="698500"/>
            </a:xfrm>
          </p:grpSpPr>
          <p:sp>
            <p:nvSpPr>
              <p:cNvPr id="167" name="Oval 166">
                <a:extLst>
                  <a:ext uri="{FF2B5EF4-FFF2-40B4-BE49-F238E27FC236}">
                    <a16:creationId xmlns:a16="http://schemas.microsoft.com/office/drawing/2014/main" id="{2E0E590E-0087-CB4E-80FB-4520912E2970}"/>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68" name="Oval 167">
                <a:extLst>
                  <a:ext uri="{FF2B5EF4-FFF2-40B4-BE49-F238E27FC236}">
                    <a16:creationId xmlns:a16="http://schemas.microsoft.com/office/drawing/2014/main" id="{5830B021-DFAC-8043-9CCA-5B4C02D4F715}"/>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69" name="Oval 168">
                <a:extLst>
                  <a:ext uri="{FF2B5EF4-FFF2-40B4-BE49-F238E27FC236}">
                    <a16:creationId xmlns:a16="http://schemas.microsoft.com/office/drawing/2014/main" id="{D1EAD4FE-9234-D247-ADCF-8310EF5CFC5F}"/>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0" name="Oval 169">
                <a:extLst>
                  <a:ext uri="{FF2B5EF4-FFF2-40B4-BE49-F238E27FC236}">
                    <a16:creationId xmlns:a16="http://schemas.microsoft.com/office/drawing/2014/main" id="{4D6E7C60-8CF1-5A41-B011-63BFCEDC8FD4}"/>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1" name="Oval 170">
                <a:extLst>
                  <a:ext uri="{FF2B5EF4-FFF2-40B4-BE49-F238E27FC236}">
                    <a16:creationId xmlns:a16="http://schemas.microsoft.com/office/drawing/2014/main" id="{CC2555CA-95E5-0245-9652-5FB57210D62B}"/>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113" name="Group 112">
              <a:extLst>
                <a:ext uri="{FF2B5EF4-FFF2-40B4-BE49-F238E27FC236}">
                  <a16:creationId xmlns:a16="http://schemas.microsoft.com/office/drawing/2014/main" id="{B7747D85-80CD-0444-AA87-D0E97521A4BC}"/>
                </a:ext>
              </a:extLst>
            </p:cNvPr>
            <p:cNvGrpSpPr/>
            <p:nvPr/>
          </p:nvGrpSpPr>
          <p:grpSpPr>
            <a:xfrm>
              <a:off x="3527504" y="6232173"/>
              <a:ext cx="2073785" cy="392906"/>
              <a:chOff x="1973744" y="901700"/>
              <a:chExt cx="3686728" cy="698500"/>
            </a:xfrm>
          </p:grpSpPr>
          <p:sp>
            <p:nvSpPr>
              <p:cNvPr id="162" name="Oval 161">
                <a:extLst>
                  <a:ext uri="{FF2B5EF4-FFF2-40B4-BE49-F238E27FC236}">
                    <a16:creationId xmlns:a16="http://schemas.microsoft.com/office/drawing/2014/main" id="{1359E18F-FFA2-A04D-A428-C00BB4476F57}"/>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63" name="Oval 162">
                <a:extLst>
                  <a:ext uri="{FF2B5EF4-FFF2-40B4-BE49-F238E27FC236}">
                    <a16:creationId xmlns:a16="http://schemas.microsoft.com/office/drawing/2014/main" id="{EBFB6730-3086-6442-A01D-CC586705ADEE}"/>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64" name="Oval 163">
                <a:extLst>
                  <a:ext uri="{FF2B5EF4-FFF2-40B4-BE49-F238E27FC236}">
                    <a16:creationId xmlns:a16="http://schemas.microsoft.com/office/drawing/2014/main" id="{7780BFB4-1BBE-BF43-8D69-EE14B26322A3}"/>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65" name="Oval 164">
                <a:extLst>
                  <a:ext uri="{FF2B5EF4-FFF2-40B4-BE49-F238E27FC236}">
                    <a16:creationId xmlns:a16="http://schemas.microsoft.com/office/drawing/2014/main" id="{D6F368BC-7B97-704D-824A-40467137FC74}"/>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66" name="Oval 165">
                <a:extLst>
                  <a:ext uri="{FF2B5EF4-FFF2-40B4-BE49-F238E27FC236}">
                    <a16:creationId xmlns:a16="http://schemas.microsoft.com/office/drawing/2014/main" id="{0F3D1427-8D4C-DE4B-97A2-38D13190DC61}"/>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116" name="TextBox 115">
              <a:extLst>
                <a:ext uri="{FF2B5EF4-FFF2-40B4-BE49-F238E27FC236}">
                  <a16:creationId xmlns:a16="http://schemas.microsoft.com/office/drawing/2014/main" id="{79F3B945-0A6C-924C-B272-9D5CF8092342}"/>
                </a:ext>
              </a:extLst>
            </p:cNvPr>
            <p:cNvSpPr txBox="1"/>
            <p:nvPr/>
          </p:nvSpPr>
          <p:spPr>
            <a:xfrm>
              <a:off x="1166100" y="6831033"/>
              <a:ext cx="1283223" cy="311198"/>
            </a:xfrm>
            <a:prstGeom prst="rect">
              <a:avLst/>
            </a:prstGeom>
            <a:noFill/>
          </p:spPr>
          <p:txBody>
            <a:bodyPr wrap="none" rtlCol="0">
              <a:spAutoFit/>
            </a:bodyPr>
            <a:lstStyle/>
            <a:p>
              <a:r>
                <a:rPr lang="en-US" sz="800" b="1" dirty="0"/>
                <a:t>Collaboration</a:t>
              </a:r>
            </a:p>
          </p:txBody>
        </p:sp>
        <p:sp>
          <p:nvSpPr>
            <p:cNvPr id="117" name="TextBox 116">
              <a:extLst>
                <a:ext uri="{FF2B5EF4-FFF2-40B4-BE49-F238E27FC236}">
                  <a16:creationId xmlns:a16="http://schemas.microsoft.com/office/drawing/2014/main" id="{764B4A84-131B-C94D-94F7-E38CD66BAA61}"/>
                </a:ext>
              </a:extLst>
            </p:cNvPr>
            <p:cNvSpPr txBox="1"/>
            <p:nvPr/>
          </p:nvSpPr>
          <p:spPr>
            <a:xfrm>
              <a:off x="3498421" y="6875199"/>
              <a:ext cx="2128360" cy="311197"/>
            </a:xfrm>
            <a:prstGeom prst="rect">
              <a:avLst/>
            </a:prstGeom>
            <a:noFill/>
          </p:spPr>
          <p:txBody>
            <a:bodyPr wrap="none" rtlCol="0">
              <a:spAutoFit/>
            </a:bodyPr>
            <a:lstStyle/>
            <a:p>
              <a:r>
                <a:rPr lang="en-US" sz="800" b="1" dirty="0"/>
                <a:t>Individual accountability</a:t>
              </a:r>
            </a:p>
          </p:txBody>
        </p:sp>
        <p:grpSp>
          <p:nvGrpSpPr>
            <p:cNvPr id="119" name="Group 118">
              <a:extLst>
                <a:ext uri="{FF2B5EF4-FFF2-40B4-BE49-F238E27FC236}">
                  <a16:creationId xmlns:a16="http://schemas.microsoft.com/office/drawing/2014/main" id="{83584332-1E94-3A42-B6A6-159DC5CBF91D}"/>
                </a:ext>
              </a:extLst>
            </p:cNvPr>
            <p:cNvGrpSpPr/>
            <p:nvPr/>
          </p:nvGrpSpPr>
          <p:grpSpPr>
            <a:xfrm>
              <a:off x="1224477" y="7136983"/>
              <a:ext cx="2073785" cy="392906"/>
              <a:chOff x="1973744" y="901700"/>
              <a:chExt cx="3686728" cy="698500"/>
            </a:xfrm>
          </p:grpSpPr>
          <p:sp>
            <p:nvSpPr>
              <p:cNvPr id="157" name="Oval 156">
                <a:extLst>
                  <a:ext uri="{FF2B5EF4-FFF2-40B4-BE49-F238E27FC236}">
                    <a16:creationId xmlns:a16="http://schemas.microsoft.com/office/drawing/2014/main" id="{B99254E8-D16B-2D4B-88F3-94249498ECBB}"/>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58" name="Oval 157">
                <a:extLst>
                  <a:ext uri="{FF2B5EF4-FFF2-40B4-BE49-F238E27FC236}">
                    <a16:creationId xmlns:a16="http://schemas.microsoft.com/office/drawing/2014/main" id="{68741E81-6B64-4C4E-B579-9ACD6EFDC7E5}"/>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59" name="Oval 158">
                <a:extLst>
                  <a:ext uri="{FF2B5EF4-FFF2-40B4-BE49-F238E27FC236}">
                    <a16:creationId xmlns:a16="http://schemas.microsoft.com/office/drawing/2014/main" id="{CD6358A5-F1B0-5B4E-802C-F3D6A2C374CC}"/>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60" name="Oval 159">
                <a:extLst>
                  <a:ext uri="{FF2B5EF4-FFF2-40B4-BE49-F238E27FC236}">
                    <a16:creationId xmlns:a16="http://schemas.microsoft.com/office/drawing/2014/main" id="{DF5467BD-3408-A74D-8DCD-B0F60FC40997}"/>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61" name="Oval 160">
                <a:extLst>
                  <a:ext uri="{FF2B5EF4-FFF2-40B4-BE49-F238E27FC236}">
                    <a16:creationId xmlns:a16="http://schemas.microsoft.com/office/drawing/2014/main" id="{DD7160F7-56EE-7B4F-8033-C8DD6DEC0877}"/>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120" name="Group 119">
              <a:extLst>
                <a:ext uri="{FF2B5EF4-FFF2-40B4-BE49-F238E27FC236}">
                  <a16:creationId xmlns:a16="http://schemas.microsoft.com/office/drawing/2014/main" id="{228D1706-02C9-B741-832E-23F0D88A68B0}"/>
                </a:ext>
              </a:extLst>
            </p:cNvPr>
            <p:cNvGrpSpPr/>
            <p:nvPr/>
          </p:nvGrpSpPr>
          <p:grpSpPr>
            <a:xfrm>
              <a:off x="3543246" y="7136983"/>
              <a:ext cx="2073785" cy="392906"/>
              <a:chOff x="1973744" y="901700"/>
              <a:chExt cx="3686728" cy="698500"/>
            </a:xfrm>
          </p:grpSpPr>
          <p:sp>
            <p:nvSpPr>
              <p:cNvPr id="152" name="Oval 151">
                <a:extLst>
                  <a:ext uri="{FF2B5EF4-FFF2-40B4-BE49-F238E27FC236}">
                    <a16:creationId xmlns:a16="http://schemas.microsoft.com/office/drawing/2014/main" id="{EACF14EF-DDB8-0046-A355-D87AD019C133}"/>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53" name="Oval 152">
                <a:extLst>
                  <a:ext uri="{FF2B5EF4-FFF2-40B4-BE49-F238E27FC236}">
                    <a16:creationId xmlns:a16="http://schemas.microsoft.com/office/drawing/2014/main" id="{5C842747-8281-F744-97E4-B3E35614FAEA}"/>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54" name="Oval 153">
                <a:extLst>
                  <a:ext uri="{FF2B5EF4-FFF2-40B4-BE49-F238E27FC236}">
                    <a16:creationId xmlns:a16="http://schemas.microsoft.com/office/drawing/2014/main" id="{F3C98C58-B31A-EE41-A257-6EC4C36EA977}"/>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55" name="Oval 154">
                <a:extLst>
                  <a:ext uri="{FF2B5EF4-FFF2-40B4-BE49-F238E27FC236}">
                    <a16:creationId xmlns:a16="http://schemas.microsoft.com/office/drawing/2014/main" id="{651882FC-D87C-774D-9956-794FD516A512}"/>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56" name="Oval 155">
                <a:extLst>
                  <a:ext uri="{FF2B5EF4-FFF2-40B4-BE49-F238E27FC236}">
                    <a16:creationId xmlns:a16="http://schemas.microsoft.com/office/drawing/2014/main" id="{A5E2BBDD-117B-8148-A4B5-C6938AA103ED}"/>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121" name="TextBox 120">
              <a:extLst>
                <a:ext uri="{FF2B5EF4-FFF2-40B4-BE49-F238E27FC236}">
                  <a16:creationId xmlns:a16="http://schemas.microsoft.com/office/drawing/2014/main" id="{156C6A54-CDE2-8E4E-8E79-24446BD64436}"/>
                </a:ext>
              </a:extLst>
            </p:cNvPr>
            <p:cNvSpPr txBox="1"/>
            <p:nvPr/>
          </p:nvSpPr>
          <p:spPr>
            <a:xfrm>
              <a:off x="1162109" y="7731236"/>
              <a:ext cx="1301746" cy="311197"/>
            </a:xfrm>
            <a:prstGeom prst="rect">
              <a:avLst/>
            </a:prstGeom>
            <a:noFill/>
          </p:spPr>
          <p:txBody>
            <a:bodyPr wrap="none" rtlCol="0">
              <a:spAutoFit/>
            </a:bodyPr>
            <a:lstStyle/>
            <a:p>
              <a:r>
                <a:rPr lang="en-US" sz="800" b="1" dirty="0"/>
                <a:t>Flat hierarchy</a:t>
              </a:r>
            </a:p>
          </p:txBody>
        </p:sp>
        <p:sp>
          <p:nvSpPr>
            <p:cNvPr id="122" name="TextBox 121">
              <a:extLst>
                <a:ext uri="{FF2B5EF4-FFF2-40B4-BE49-F238E27FC236}">
                  <a16:creationId xmlns:a16="http://schemas.microsoft.com/office/drawing/2014/main" id="{10290B9B-71E9-CE4F-A8D1-9E11956FA23B}"/>
                </a:ext>
              </a:extLst>
            </p:cNvPr>
            <p:cNvSpPr txBox="1"/>
            <p:nvPr/>
          </p:nvSpPr>
          <p:spPr>
            <a:xfrm>
              <a:off x="3479371" y="7762328"/>
              <a:ext cx="1591177" cy="311197"/>
            </a:xfrm>
            <a:prstGeom prst="rect">
              <a:avLst/>
            </a:prstGeom>
            <a:noFill/>
          </p:spPr>
          <p:txBody>
            <a:bodyPr wrap="none" rtlCol="0">
              <a:spAutoFit/>
            </a:bodyPr>
            <a:lstStyle/>
            <a:p>
              <a:r>
                <a:rPr lang="en-US" sz="800" b="1" dirty="0"/>
                <a:t>Strong leadership</a:t>
              </a:r>
            </a:p>
          </p:txBody>
        </p:sp>
        <p:grpSp>
          <p:nvGrpSpPr>
            <p:cNvPr id="123" name="Group 122">
              <a:extLst>
                <a:ext uri="{FF2B5EF4-FFF2-40B4-BE49-F238E27FC236}">
                  <a16:creationId xmlns:a16="http://schemas.microsoft.com/office/drawing/2014/main" id="{872BA252-1809-8844-A2EB-0225B6D1D82C}"/>
                </a:ext>
              </a:extLst>
            </p:cNvPr>
            <p:cNvGrpSpPr/>
            <p:nvPr/>
          </p:nvGrpSpPr>
          <p:grpSpPr>
            <a:xfrm>
              <a:off x="1205428" y="8016466"/>
              <a:ext cx="2073785" cy="392906"/>
              <a:chOff x="1973744" y="901700"/>
              <a:chExt cx="3686728" cy="698500"/>
            </a:xfrm>
          </p:grpSpPr>
          <p:sp>
            <p:nvSpPr>
              <p:cNvPr id="147" name="Oval 146">
                <a:extLst>
                  <a:ext uri="{FF2B5EF4-FFF2-40B4-BE49-F238E27FC236}">
                    <a16:creationId xmlns:a16="http://schemas.microsoft.com/office/drawing/2014/main" id="{A3E29A68-408C-5E45-85D0-3E836802B20C}"/>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48" name="Oval 147">
                <a:extLst>
                  <a:ext uri="{FF2B5EF4-FFF2-40B4-BE49-F238E27FC236}">
                    <a16:creationId xmlns:a16="http://schemas.microsoft.com/office/drawing/2014/main" id="{4063A2A9-971C-2A41-833A-4637EB1C55F9}"/>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49" name="Oval 148">
                <a:extLst>
                  <a:ext uri="{FF2B5EF4-FFF2-40B4-BE49-F238E27FC236}">
                    <a16:creationId xmlns:a16="http://schemas.microsoft.com/office/drawing/2014/main" id="{A6CDF5F5-93F1-7248-936E-A4EF1CCAC92F}"/>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50" name="Oval 149">
                <a:extLst>
                  <a:ext uri="{FF2B5EF4-FFF2-40B4-BE49-F238E27FC236}">
                    <a16:creationId xmlns:a16="http://schemas.microsoft.com/office/drawing/2014/main" id="{A873414D-FE91-CD47-93AC-B7242610185B}"/>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51" name="Oval 150">
                <a:extLst>
                  <a:ext uri="{FF2B5EF4-FFF2-40B4-BE49-F238E27FC236}">
                    <a16:creationId xmlns:a16="http://schemas.microsoft.com/office/drawing/2014/main" id="{D94E1780-E888-6A45-91BC-5E0BDFDD3951}"/>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124" name="Group 123">
              <a:extLst>
                <a:ext uri="{FF2B5EF4-FFF2-40B4-BE49-F238E27FC236}">
                  <a16:creationId xmlns:a16="http://schemas.microsoft.com/office/drawing/2014/main" id="{B0C48464-FE10-6546-ABF4-BE67BF8CF122}"/>
                </a:ext>
              </a:extLst>
            </p:cNvPr>
            <p:cNvGrpSpPr/>
            <p:nvPr/>
          </p:nvGrpSpPr>
          <p:grpSpPr>
            <a:xfrm>
              <a:off x="3524197" y="8016466"/>
              <a:ext cx="2073785" cy="392906"/>
              <a:chOff x="1973744" y="901700"/>
              <a:chExt cx="3686728" cy="698500"/>
            </a:xfrm>
          </p:grpSpPr>
          <p:sp>
            <p:nvSpPr>
              <p:cNvPr id="142" name="Oval 141">
                <a:extLst>
                  <a:ext uri="{FF2B5EF4-FFF2-40B4-BE49-F238E27FC236}">
                    <a16:creationId xmlns:a16="http://schemas.microsoft.com/office/drawing/2014/main" id="{63ACAE79-9A92-CF43-B179-3D7155AF01BD}"/>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43" name="Oval 142">
                <a:extLst>
                  <a:ext uri="{FF2B5EF4-FFF2-40B4-BE49-F238E27FC236}">
                    <a16:creationId xmlns:a16="http://schemas.microsoft.com/office/drawing/2014/main" id="{FFB3D7CB-BE83-7448-9E3D-C3C1B76F9FB6}"/>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44" name="Oval 143">
                <a:extLst>
                  <a:ext uri="{FF2B5EF4-FFF2-40B4-BE49-F238E27FC236}">
                    <a16:creationId xmlns:a16="http://schemas.microsoft.com/office/drawing/2014/main" id="{FF9F8850-3B48-404A-B08F-E37075C6E125}"/>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45" name="Oval 144">
                <a:extLst>
                  <a:ext uri="{FF2B5EF4-FFF2-40B4-BE49-F238E27FC236}">
                    <a16:creationId xmlns:a16="http://schemas.microsoft.com/office/drawing/2014/main" id="{82270AB1-5CB9-4049-BF1F-0E697986E3AB}"/>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46" name="Oval 145">
                <a:extLst>
                  <a:ext uri="{FF2B5EF4-FFF2-40B4-BE49-F238E27FC236}">
                    <a16:creationId xmlns:a16="http://schemas.microsoft.com/office/drawing/2014/main" id="{08A55674-BDBD-CE4E-8CA9-023589CC55AF}"/>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125" name="TextBox 124">
              <a:extLst>
                <a:ext uri="{FF2B5EF4-FFF2-40B4-BE49-F238E27FC236}">
                  <a16:creationId xmlns:a16="http://schemas.microsoft.com/office/drawing/2014/main" id="{257A010B-D434-3F4C-88BB-3C85F7B23F32}"/>
                </a:ext>
              </a:extLst>
            </p:cNvPr>
            <p:cNvSpPr txBox="1"/>
            <p:nvPr/>
          </p:nvSpPr>
          <p:spPr>
            <a:xfrm>
              <a:off x="1515379" y="3645492"/>
              <a:ext cx="1486344" cy="309688"/>
            </a:xfrm>
            <a:prstGeom prst="rect">
              <a:avLst/>
            </a:prstGeom>
            <a:noFill/>
          </p:spPr>
          <p:txBody>
            <a:bodyPr wrap="none" rtlCol="0">
              <a:spAutoFit/>
            </a:bodyPr>
            <a:lstStyle/>
            <a:p>
              <a:pPr algn="ctr"/>
              <a:r>
                <a:rPr lang="en-US" sz="1000" b="1" dirty="0">
                  <a:solidFill>
                    <a:schemeClr val="tx2"/>
                  </a:solidFill>
                </a:rPr>
                <a:t>”The Fun Stuff”</a:t>
              </a:r>
            </a:p>
          </p:txBody>
        </p:sp>
        <p:sp>
          <p:nvSpPr>
            <p:cNvPr id="126" name="TextBox 125">
              <a:extLst>
                <a:ext uri="{FF2B5EF4-FFF2-40B4-BE49-F238E27FC236}">
                  <a16:creationId xmlns:a16="http://schemas.microsoft.com/office/drawing/2014/main" id="{90076490-9DED-5847-8191-87E6902E4CDC}"/>
                </a:ext>
              </a:extLst>
            </p:cNvPr>
            <p:cNvSpPr txBox="1"/>
            <p:nvPr/>
          </p:nvSpPr>
          <p:spPr>
            <a:xfrm>
              <a:off x="3687536" y="3651204"/>
              <a:ext cx="1579090" cy="309688"/>
            </a:xfrm>
            <a:prstGeom prst="rect">
              <a:avLst/>
            </a:prstGeom>
            <a:noFill/>
          </p:spPr>
          <p:txBody>
            <a:bodyPr wrap="none" rtlCol="0">
              <a:spAutoFit/>
            </a:bodyPr>
            <a:lstStyle/>
            <a:p>
              <a:pPr algn="ctr"/>
              <a:r>
                <a:rPr lang="en-US" sz="1000" b="1" dirty="0">
                  <a:solidFill>
                    <a:schemeClr val="tx2"/>
                  </a:solidFill>
                </a:rPr>
                <a:t>”The Hard Stuff”</a:t>
              </a:r>
            </a:p>
          </p:txBody>
        </p:sp>
        <p:sp>
          <p:nvSpPr>
            <p:cNvPr id="127" name="TextBox 126">
              <a:extLst>
                <a:ext uri="{FF2B5EF4-FFF2-40B4-BE49-F238E27FC236}">
                  <a16:creationId xmlns:a16="http://schemas.microsoft.com/office/drawing/2014/main" id="{3A85D4D0-6F7B-F440-BB90-4738ACE61B2F}"/>
                </a:ext>
              </a:extLst>
            </p:cNvPr>
            <p:cNvSpPr txBox="1"/>
            <p:nvPr/>
          </p:nvSpPr>
          <p:spPr>
            <a:xfrm>
              <a:off x="1163043" y="8631439"/>
              <a:ext cx="931274" cy="311197"/>
            </a:xfrm>
            <a:prstGeom prst="rect">
              <a:avLst/>
            </a:prstGeom>
            <a:noFill/>
          </p:spPr>
          <p:txBody>
            <a:bodyPr wrap="none" rtlCol="0">
              <a:spAutoFit/>
            </a:bodyPr>
            <a:lstStyle/>
            <a:p>
              <a:r>
                <a:rPr lang="en-US" sz="800" b="1" dirty="0"/>
                <a:t>Learning</a:t>
              </a:r>
            </a:p>
          </p:txBody>
        </p:sp>
        <p:sp>
          <p:nvSpPr>
            <p:cNvPr id="128" name="TextBox 127">
              <a:extLst>
                <a:ext uri="{FF2B5EF4-FFF2-40B4-BE49-F238E27FC236}">
                  <a16:creationId xmlns:a16="http://schemas.microsoft.com/office/drawing/2014/main" id="{F3C430BD-D6C0-C94A-A4C8-B4D2620C9170}"/>
                </a:ext>
              </a:extLst>
            </p:cNvPr>
            <p:cNvSpPr txBox="1"/>
            <p:nvPr/>
          </p:nvSpPr>
          <p:spPr>
            <a:xfrm>
              <a:off x="3480304" y="8631439"/>
              <a:ext cx="998422" cy="311197"/>
            </a:xfrm>
            <a:prstGeom prst="rect">
              <a:avLst/>
            </a:prstGeom>
            <a:noFill/>
          </p:spPr>
          <p:txBody>
            <a:bodyPr wrap="none" rtlCol="0">
              <a:spAutoFit/>
            </a:bodyPr>
            <a:lstStyle/>
            <a:p>
              <a:r>
                <a:rPr lang="en-US" sz="800" b="1" dirty="0"/>
                <a:t>Execution</a:t>
              </a:r>
            </a:p>
          </p:txBody>
        </p:sp>
        <p:grpSp>
          <p:nvGrpSpPr>
            <p:cNvPr id="129" name="Group 128">
              <a:extLst>
                <a:ext uri="{FF2B5EF4-FFF2-40B4-BE49-F238E27FC236}">
                  <a16:creationId xmlns:a16="http://schemas.microsoft.com/office/drawing/2014/main" id="{5A78C63F-E34B-D344-84FA-41173C9069AF}"/>
                </a:ext>
              </a:extLst>
            </p:cNvPr>
            <p:cNvGrpSpPr/>
            <p:nvPr/>
          </p:nvGrpSpPr>
          <p:grpSpPr>
            <a:xfrm>
              <a:off x="1206361" y="8916667"/>
              <a:ext cx="2073785" cy="392906"/>
              <a:chOff x="1973744" y="901700"/>
              <a:chExt cx="3686728" cy="698500"/>
            </a:xfrm>
          </p:grpSpPr>
          <p:sp>
            <p:nvSpPr>
              <p:cNvPr id="137" name="Oval 136">
                <a:extLst>
                  <a:ext uri="{FF2B5EF4-FFF2-40B4-BE49-F238E27FC236}">
                    <a16:creationId xmlns:a16="http://schemas.microsoft.com/office/drawing/2014/main" id="{E26E55B9-6530-6249-BCD1-99FA829659A7}"/>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38" name="Oval 137">
                <a:extLst>
                  <a:ext uri="{FF2B5EF4-FFF2-40B4-BE49-F238E27FC236}">
                    <a16:creationId xmlns:a16="http://schemas.microsoft.com/office/drawing/2014/main" id="{D933ACA5-61CC-1A42-8EAC-727C157BB94D}"/>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39" name="Oval 138">
                <a:extLst>
                  <a:ext uri="{FF2B5EF4-FFF2-40B4-BE49-F238E27FC236}">
                    <a16:creationId xmlns:a16="http://schemas.microsoft.com/office/drawing/2014/main" id="{AC135DD2-3816-7243-8605-5B33AB458CE7}"/>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40" name="Oval 139">
                <a:extLst>
                  <a:ext uri="{FF2B5EF4-FFF2-40B4-BE49-F238E27FC236}">
                    <a16:creationId xmlns:a16="http://schemas.microsoft.com/office/drawing/2014/main" id="{53508399-74BD-A045-8DC1-F1D50CC6E2B9}"/>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41" name="Oval 140">
                <a:extLst>
                  <a:ext uri="{FF2B5EF4-FFF2-40B4-BE49-F238E27FC236}">
                    <a16:creationId xmlns:a16="http://schemas.microsoft.com/office/drawing/2014/main" id="{98DA815D-1DA8-3F44-AB24-6D8E560996DE}"/>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130" name="Group 129">
              <a:extLst>
                <a:ext uri="{FF2B5EF4-FFF2-40B4-BE49-F238E27FC236}">
                  <a16:creationId xmlns:a16="http://schemas.microsoft.com/office/drawing/2014/main" id="{34287CA1-F209-494D-8B64-B5028C620864}"/>
                </a:ext>
              </a:extLst>
            </p:cNvPr>
            <p:cNvGrpSpPr/>
            <p:nvPr/>
          </p:nvGrpSpPr>
          <p:grpSpPr>
            <a:xfrm>
              <a:off x="3525130" y="8916667"/>
              <a:ext cx="2073785" cy="392906"/>
              <a:chOff x="1973744" y="901700"/>
              <a:chExt cx="3686728" cy="698500"/>
            </a:xfrm>
          </p:grpSpPr>
          <p:sp>
            <p:nvSpPr>
              <p:cNvPr id="132" name="Oval 131">
                <a:extLst>
                  <a:ext uri="{FF2B5EF4-FFF2-40B4-BE49-F238E27FC236}">
                    <a16:creationId xmlns:a16="http://schemas.microsoft.com/office/drawing/2014/main" id="{91CFBDA5-DC85-E04C-AA40-32A4B1798421}"/>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33" name="Oval 132">
                <a:extLst>
                  <a:ext uri="{FF2B5EF4-FFF2-40B4-BE49-F238E27FC236}">
                    <a16:creationId xmlns:a16="http://schemas.microsoft.com/office/drawing/2014/main" id="{A05AA2E0-2111-7142-8222-2AAD5202E1D4}"/>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34" name="Oval 133">
                <a:extLst>
                  <a:ext uri="{FF2B5EF4-FFF2-40B4-BE49-F238E27FC236}">
                    <a16:creationId xmlns:a16="http://schemas.microsoft.com/office/drawing/2014/main" id="{77B9F7D4-9794-A04A-9220-D524BFC6585F}"/>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35" name="Oval 134">
                <a:extLst>
                  <a:ext uri="{FF2B5EF4-FFF2-40B4-BE49-F238E27FC236}">
                    <a16:creationId xmlns:a16="http://schemas.microsoft.com/office/drawing/2014/main" id="{01042EB5-D723-D34A-8E7A-CC8ED1721362}"/>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36" name="Oval 135">
                <a:extLst>
                  <a:ext uri="{FF2B5EF4-FFF2-40B4-BE49-F238E27FC236}">
                    <a16:creationId xmlns:a16="http://schemas.microsoft.com/office/drawing/2014/main" id="{C8392CA0-924B-284D-966D-3DA8D3D933A6}"/>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cxnSp>
          <p:nvCxnSpPr>
            <p:cNvPr id="131" name="Straight Connector 130">
              <a:extLst>
                <a:ext uri="{FF2B5EF4-FFF2-40B4-BE49-F238E27FC236}">
                  <a16:creationId xmlns:a16="http://schemas.microsoft.com/office/drawing/2014/main" id="{999C0EB5-0671-074D-858C-EB2847AC8F72}"/>
                </a:ext>
              </a:extLst>
            </p:cNvPr>
            <p:cNvCxnSpPr>
              <a:cxnSpLocks/>
            </p:cNvCxnSpPr>
            <p:nvPr/>
          </p:nvCxnSpPr>
          <p:spPr>
            <a:xfrm>
              <a:off x="1224477" y="3978553"/>
              <a:ext cx="4373505" cy="0"/>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92" name="Title 2">
            <a:extLst>
              <a:ext uri="{FF2B5EF4-FFF2-40B4-BE49-F238E27FC236}">
                <a16:creationId xmlns:a16="http://schemas.microsoft.com/office/drawing/2014/main" id="{04F3C0B2-A74C-A646-889C-1F41B574D548}"/>
              </a:ext>
            </a:extLst>
          </p:cNvPr>
          <p:cNvSpPr>
            <a:spLocks noGrp="1"/>
          </p:cNvSpPr>
          <p:nvPr>
            <p:ph type="title"/>
          </p:nvPr>
        </p:nvSpPr>
        <p:spPr>
          <a:xfrm>
            <a:off x="765894" y="762387"/>
            <a:ext cx="5033831" cy="338469"/>
          </a:xfrm>
        </p:spPr>
        <p:txBody>
          <a:bodyPr>
            <a:noAutofit/>
          </a:bodyPr>
          <a:lstStyle/>
          <a:p>
            <a:r>
              <a:rPr lang="en-US" sz="2400" dirty="0"/>
              <a:t>Innovation Culture Scorecard</a:t>
            </a:r>
          </a:p>
        </p:txBody>
      </p:sp>
      <p:sp>
        <p:nvSpPr>
          <p:cNvPr id="193" name="TextBox 192">
            <a:extLst>
              <a:ext uri="{FF2B5EF4-FFF2-40B4-BE49-F238E27FC236}">
                <a16:creationId xmlns:a16="http://schemas.microsoft.com/office/drawing/2014/main" id="{FFBE82A3-2331-4E48-A2A1-92060C0D783A}"/>
              </a:ext>
            </a:extLst>
          </p:cNvPr>
          <p:cNvSpPr txBox="1"/>
          <p:nvPr/>
        </p:nvSpPr>
        <p:spPr>
          <a:xfrm>
            <a:off x="765894" y="1286351"/>
            <a:ext cx="5904656" cy="3539430"/>
          </a:xfrm>
          <a:prstGeom prst="rect">
            <a:avLst/>
          </a:prstGeom>
          <a:noFill/>
        </p:spPr>
        <p:txBody>
          <a:bodyPr wrap="square" rtlCol="0">
            <a:spAutoFit/>
          </a:bodyPr>
          <a:lstStyle/>
          <a:p>
            <a:r>
              <a:rPr lang="en-US" sz="1600" dirty="0">
                <a:solidFill>
                  <a:schemeClr val="tx2"/>
                </a:solidFill>
              </a:rPr>
              <a:t>Use this template with your organization to keep track of where your innovation culture is, and what to focus on next. </a:t>
            </a:r>
          </a:p>
          <a:p>
            <a:pPr marL="285750" indent="-285750">
              <a:buFont typeface="Arial" panose="020B0604020202020204" pitchFamily="34" charset="0"/>
              <a:buChar char="•"/>
            </a:pPr>
            <a:endParaRPr lang="en-US" sz="1600" dirty="0">
              <a:solidFill>
                <a:schemeClr val="tx2"/>
              </a:solidFill>
            </a:endParaRPr>
          </a:p>
          <a:p>
            <a:r>
              <a:rPr lang="en-US" sz="1600" b="1" u="sng" dirty="0">
                <a:solidFill>
                  <a:schemeClr val="tx2"/>
                </a:solidFill>
              </a:rPr>
              <a:t>Tips:</a:t>
            </a:r>
            <a:br>
              <a:rPr lang="en-US" sz="1600" b="1" u="sng" dirty="0">
                <a:solidFill>
                  <a:schemeClr val="tx2"/>
                </a:solidFill>
              </a:rPr>
            </a:br>
            <a:endParaRPr lang="en-US" sz="1600" b="1" u="sng" dirty="0">
              <a:solidFill>
                <a:schemeClr val="tx2"/>
              </a:solidFill>
            </a:endParaRPr>
          </a:p>
          <a:p>
            <a:pPr marL="285750" indent="-285750">
              <a:buFont typeface="Arial" panose="020B0604020202020204" pitchFamily="34" charset="0"/>
              <a:buChar char="•"/>
            </a:pPr>
            <a:r>
              <a:rPr lang="en-US" sz="1600" dirty="0">
                <a:solidFill>
                  <a:schemeClr val="tx2"/>
                </a:solidFill>
              </a:rPr>
              <a:t>Your focus areas should always be your biggest bottlenecks, so look for the parts where you’re currently the weakest</a:t>
            </a:r>
          </a:p>
          <a:p>
            <a:pPr marL="285750" indent="-285750">
              <a:buFont typeface="Arial" panose="020B0604020202020204" pitchFamily="34" charset="0"/>
              <a:buChar char="•"/>
            </a:pPr>
            <a:r>
              <a:rPr lang="en-US" sz="1600" dirty="0">
                <a:solidFill>
                  <a:schemeClr val="tx2"/>
                </a:solidFill>
              </a:rPr>
              <a:t>Don’t choose too many focus areas at once, we recommend a maximum of 5, just having one or two is good too</a:t>
            </a:r>
          </a:p>
          <a:p>
            <a:pPr marL="285750" indent="-285750">
              <a:buFont typeface="Arial" panose="020B0604020202020204" pitchFamily="34" charset="0"/>
              <a:buChar char="•"/>
            </a:pPr>
            <a:r>
              <a:rPr lang="en-US" sz="1600" dirty="0">
                <a:solidFill>
                  <a:schemeClr val="tx2"/>
                </a:solidFill>
              </a:rPr>
              <a:t>Use the legend below and the following examples to understand how to color the dots.</a:t>
            </a:r>
          </a:p>
          <a:p>
            <a:endParaRPr lang="en-US" sz="1600" b="1" dirty="0">
              <a:solidFill>
                <a:schemeClr val="tx2"/>
              </a:solidFill>
            </a:endParaRPr>
          </a:p>
        </p:txBody>
      </p:sp>
      <p:grpSp>
        <p:nvGrpSpPr>
          <p:cNvPr id="200" name="Group 199">
            <a:extLst>
              <a:ext uri="{FF2B5EF4-FFF2-40B4-BE49-F238E27FC236}">
                <a16:creationId xmlns:a16="http://schemas.microsoft.com/office/drawing/2014/main" id="{1AE7E186-9C06-144B-8149-C98C7CDE23BC}"/>
              </a:ext>
            </a:extLst>
          </p:cNvPr>
          <p:cNvGrpSpPr/>
          <p:nvPr/>
        </p:nvGrpSpPr>
        <p:grpSpPr>
          <a:xfrm>
            <a:off x="637459" y="4965710"/>
            <a:ext cx="2129336" cy="990702"/>
            <a:chOff x="7575419" y="5825011"/>
            <a:chExt cx="2129336" cy="990702"/>
          </a:xfrm>
        </p:grpSpPr>
        <p:sp>
          <p:nvSpPr>
            <p:cNvPr id="201" name="Oval 200">
              <a:extLst>
                <a:ext uri="{FF2B5EF4-FFF2-40B4-BE49-F238E27FC236}">
                  <a16:creationId xmlns:a16="http://schemas.microsoft.com/office/drawing/2014/main" id="{9FE6F640-CC99-184D-A4A4-13AC56BF8E12}"/>
                </a:ext>
              </a:extLst>
            </p:cNvPr>
            <p:cNvSpPr/>
            <p:nvPr/>
          </p:nvSpPr>
          <p:spPr>
            <a:xfrm>
              <a:off x="7604332" y="6143291"/>
              <a:ext cx="306705" cy="306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02" name="TextBox 201">
              <a:extLst>
                <a:ext uri="{FF2B5EF4-FFF2-40B4-BE49-F238E27FC236}">
                  <a16:creationId xmlns:a16="http://schemas.microsoft.com/office/drawing/2014/main" id="{E3A2501F-3FCE-C149-BD36-080FB2D26B0B}"/>
                </a:ext>
              </a:extLst>
            </p:cNvPr>
            <p:cNvSpPr txBox="1"/>
            <p:nvPr/>
          </p:nvSpPr>
          <p:spPr>
            <a:xfrm>
              <a:off x="7966779" y="6173532"/>
              <a:ext cx="1119217" cy="246221"/>
            </a:xfrm>
            <a:prstGeom prst="rect">
              <a:avLst/>
            </a:prstGeom>
            <a:noFill/>
          </p:spPr>
          <p:txBody>
            <a:bodyPr wrap="none" rtlCol="0">
              <a:spAutoFit/>
            </a:bodyPr>
            <a:lstStyle/>
            <a:p>
              <a:r>
                <a:rPr lang="en-US" sz="1000" b="1" dirty="0">
                  <a:solidFill>
                    <a:schemeClr val="tx2"/>
                  </a:solidFill>
                </a:rPr>
                <a:t>Current status</a:t>
              </a:r>
            </a:p>
          </p:txBody>
        </p:sp>
        <p:sp>
          <p:nvSpPr>
            <p:cNvPr id="203" name="Oval 202">
              <a:extLst>
                <a:ext uri="{FF2B5EF4-FFF2-40B4-BE49-F238E27FC236}">
                  <a16:creationId xmlns:a16="http://schemas.microsoft.com/office/drawing/2014/main" id="{D3BD0F2E-E35C-964A-A5BD-F34014DF650A}"/>
                </a:ext>
              </a:extLst>
            </p:cNvPr>
            <p:cNvSpPr/>
            <p:nvPr/>
          </p:nvSpPr>
          <p:spPr>
            <a:xfrm>
              <a:off x="7604332" y="6509009"/>
              <a:ext cx="306705" cy="3067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04" name="TextBox 203">
              <a:extLst>
                <a:ext uri="{FF2B5EF4-FFF2-40B4-BE49-F238E27FC236}">
                  <a16:creationId xmlns:a16="http://schemas.microsoft.com/office/drawing/2014/main" id="{FBE906A9-8CA9-ED47-9621-68C25FA45A87}"/>
                </a:ext>
              </a:extLst>
            </p:cNvPr>
            <p:cNvSpPr txBox="1"/>
            <p:nvPr/>
          </p:nvSpPr>
          <p:spPr>
            <a:xfrm>
              <a:off x="7966779" y="6539250"/>
              <a:ext cx="1737976" cy="246221"/>
            </a:xfrm>
            <a:prstGeom prst="rect">
              <a:avLst/>
            </a:prstGeom>
            <a:noFill/>
          </p:spPr>
          <p:txBody>
            <a:bodyPr wrap="none" rtlCol="0">
              <a:spAutoFit/>
            </a:bodyPr>
            <a:lstStyle/>
            <a:p>
              <a:r>
                <a:rPr lang="en-US" sz="1000" b="1" dirty="0">
                  <a:solidFill>
                    <a:schemeClr val="tx2"/>
                  </a:solidFill>
                </a:rPr>
                <a:t>Target for improvement</a:t>
              </a:r>
            </a:p>
          </p:txBody>
        </p:sp>
        <p:sp>
          <p:nvSpPr>
            <p:cNvPr id="205" name="TextBox 204">
              <a:extLst>
                <a:ext uri="{FF2B5EF4-FFF2-40B4-BE49-F238E27FC236}">
                  <a16:creationId xmlns:a16="http://schemas.microsoft.com/office/drawing/2014/main" id="{16ED5C0A-554D-EE47-A47C-D945B9CDD8CF}"/>
                </a:ext>
              </a:extLst>
            </p:cNvPr>
            <p:cNvSpPr txBox="1"/>
            <p:nvPr/>
          </p:nvSpPr>
          <p:spPr>
            <a:xfrm>
              <a:off x="7575419" y="5825011"/>
              <a:ext cx="750526" cy="276999"/>
            </a:xfrm>
            <a:prstGeom prst="rect">
              <a:avLst/>
            </a:prstGeom>
            <a:noFill/>
          </p:spPr>
          <p:txBody>
            <a:bodyPr wrap="none" rtlCol="0">
              <a:spAutoFit/>
            </a:bodyPr>
            <a:lstStyle/>
            <a:p>
              <a:r>
                <a:rPr lang="en-US" sz="1200" b="1" dirty="0"/>
                <a:t>Legend</a:t>
              </a:r>
            </a:p>
          </p:txBody>
        </p:sp>
      </p:grpSp>
    </p:spTree>
    <p:extLst>
      <p:ext uri="{BB962C8B-B14F-4D97-AF65-F5344CB8AC3E}">
        <p14:creationId xmlns:p14="http://schemas.microsoft.com/office/powerpoint/2010/main" val="200101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1C755-958F-B54A-8068-52E468D88936}"/>
              </a:ext>
            </a:extLst>
          </p:cNvPr>
          <p:cNvSpPr>
            <a:spLocks noGrp="1"/>
          </p:cNvSpPr>
          <p:nvPr>
            <p:ph type="body" sz="quarter" idx="10"/>
          </p:nvPr>
        </p:nvSpPr>
        <p:spPr/>
        <p:txBody>
          <a:bodyPr/>
          <a:lstStyle/>
          <a:p>
            <a:r>
              <a:rPr lang="en-US" dirty="0"/>
              <a:t>Examples</a:t>
            </a:r>
          </a:p>
        </p:txBody>
      </p:sp>
    </p:spTree>
    <p:extLst>
      <p:ext uri="{BB962C8B-B14F-4D97-AF65-F5344CB8AC3E}">
        <p14:creationId xmlns:p14="http://schemas.microsoft.com/office/powerpoint/2010/main" val="205099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8EB9D-D499-164D-8D37-629763743906}"/>
              </a:ext>
            </a:extLst>
          </p:cNvPr>
          <p:cNvSpPr>
            <a:spLocks noGrp="1"/>
          </p:cNvSpPr>
          <p:nvPr>
            <p:ph type="title"/>
          </p:nvPr>
        </p:nvSpPr>
        <p:spPr>
          <a:xfrm>
            <a:off x="767408" y="963314"/>
            <a:ext cx="5033831" cy="338469"/>
          </a:xfrm>
        </p:spPr>
        <p:txBody>
          <a:bodyPr>
            <a:noAutofit/>
          </a:bodyPr>
          <a:lstStyle/>
          <a:p>
            <a:r>
              <a:rPr lang="en-US" sz="2400" dirty="0"/>
              <a:t>Example: Viima</a:t>
            </a:r>
          </a:p>
        </p:txBody>
      </p:sp>
      <p:grpSp>
        <p:nvGrpSpPr>
          <p:cNvPr id="109" name="Group 108">
            <a:extLst>
              <a:ext uri="{FF2B5EF4-FFF2-40B4-BE49-F238E27FC236}">
                <a16:creationId xmlns:a16="http://schemas.microsoft.com/office/drawing/2014/main" id="{1F5871D4-4BBA-B142-AE15-1E2CB56CA615}"/>
              </a:ext>
            </a:extLst>
          </p:cNvPr>
          <p:cNvGrpSpPr/>
          <p:nvPr/>
        </p:nvGrpSpPr>
        <p:grpSpPr>
          <a:xfrm>
            <a:off x="7536160" y="871385"/>
            <a:ext cx="3900178" cy="4639591"/>
            <a:chOff x="1156050" y="3564121"/>
            <a:chExt cx="4905510" cy="5835518"/>
          </a:xfrm>
        </p:grpSpPr>
        <p:cxnSp>
          <p:nvCxnSpPr>
            <p:cNvPr id="4" name="Straight Connector 3">
              <a:extLst>
                <a:ext uri="{FF2B5EF4-FFF2-40B4-BE49-F238E27FC236}">
                  <a16:creationId xmlns:a16="http://schemas.microsoft.com/office/drawing/2014/main" id="{EBE9D463-2574-C247-B810-E37107C008D4}"/>
                </a:ext>
              </a:extLst>
            </p:cNvPr>
            <p:cNvCxnSpPr>
              <a:cxnSpLocks/>
            </p:cNvCxnSpPr>
            <p:nvPr/>
          </p:nvCxnSpPr>
          <p:spPr>
            <a:xfrm flipH="1">
              <a:off x="3392488" y="3564121"/>
              <a:ext cx="1768" cy="5835518"/>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B93E638-D57A-8942-AB69-32F35C8D3164}"/>
                </a:ext>
              </a:extLst>
            </p:cNvPr>
            <p:cNvSpPr txBox="1"/>
            <p:nvPr/>
          </p:nvSpPr>
          <p:spPr>
            <a:xfrm>
              <a:off x="1160158" y="4183172"/>
              <a:ext cx="1787990" cy="311197"/>
            </a:xfrm>
            <a:prstGeom prst="rect">
              <a:avLst/>
            </a:prstGeom>
            <a:noFill/>
          </p:spPr>
          <p:txBody>
            <a:bodyPr wrap="none" rtlCol="0">
              <a:spAutoFit/>
            </a:bodyPr>
            <a:lstStyle/>
            <a:p>
              <a:r>
                <a:rPr lang="en-US" sz="800" b="1" dirty="0"/>
                <a:t>Tolerance for failure</a:t>
              </a:r>
            </a:p>
          </p:txBody>
        </p:sp>
        <p:sp>
          <p:nvSpPr>
            <p:cNvPr id="7" name="TextBox 6">
              <a:extLst>
                <a:ext uri="{FF2B5EF4-FFF2-40B4-BE49-F238E27FC236}">
                  <a16:creationId xmlns:a16="http://schemas.microsoft.com/office/drawing/2014/main" id="{B117DD16-A3DE-4D4D-8CC0-6BCECBE28F07}"/>
                </a:ext>
              </a:extLst>
            </p:cNvPr>
            <p:cNvSpPr txBox="1"/>
            <p:nvPr/>
          </p:nvSpPr>
          <p:spPr>
            <a:xfrm>
              <a:off x="3479371" y="4183172"/>
              <a:ext cx="2582189" cy="311197"/>
            </a:xfrm>
            <a:prstGeom prst="rect">
              <a:avLst/>
            </a:prstGeom>
            <a:noFill/>
          </p:spPr>
          <p:txBody>
            <a:bodyPr wrap="none" rtlCol="0">
              <a:spAutoFit/>
            </a:bodyPr>
            <a:lstStyle/>
            <a:p>
              <a:r>
                <a:rPr lang="en-US" sz="800" b="1" dirty="0"/>
                <a:t>No tolerance for incompetence</a:t>
              </a:r>
            </a:p>
          </p:txBody>
        </p:sp>
        <p:grpSp>
          <p:nvGrpSpPr>
            <p:cNvPr id="14" name="Group 13">
              <a:extLst>
                <a:ext uri="{FF2B5EF4-FFF2-40B4-BE49-F238E27FC236}">
                  <a16:creationId xmlns:a16="http://schemas.microsoft.com/office/drawing/2014/main" id="{DF94A3F7-0E90-1942-B730-504031A52698}"/>
                </a:ext>
              </a:extLst>
            </p:cNvPr>
            <p:cNvGrpSpPr/>
            <p:nvPr/>
          </p:nvGrpSpPr>
          <p:grpSpPr>
            <a:xfrm>
              <a:off x="1205428" y="4452771"/>
              <a:ext cx="2073785" cy="392906"/>
              <a:chOff x="1973744" y="901700"/>
              <a:chExt cx="3686728" cy="698500"/>
            </a:xfrm>
          </p:grpSpPr>
          <p:sp>
            <p:nvSpPr>
              <p:cNvPr id="9" name="Oval 8">
                <a:extLst>
                  <a:ext uri="{FF2B5EF4-FFF2-40B4-BE49-F238E27FC236}">
                    <a16:creationId xmlns:a16="http://schemas.microsoft.com/office/drawing/2014/main" id="{AD035345-A113-4540-9266-B58EB845D1C4}"/>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0" name="Oval 9">
                <a:extLst>
                  <a:ext uri="{FF2B5EF4-FFF2-40B4-BE49-F238E27FC236}">
                    <a16:creationId xmlns:a16="http://schemas.microsoft.com/office/drawing/2014/main" id="{DFC911EF-194C-8A41-8A41-8749F616074C}"/>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1" name="Oval 10">
                <a:extLst>
                  <a:ext uri="{FF2B5EF4-FFF2-40B4-BE49-F238E27FC236}">
                    <a16:creationId xmlns:a16="http://schemas.microsoft.com/office/drawing/2014/main" id="{56F25F03-D40A-934C-A50B-6E4E9AB16EF8}"/>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2" name="Oval 11">
                <a:extLst>
                  <a:ext uri="{FF2B5EF4-FFF2-40B4-BE49-F238E27FC236}">
                    <a16:creationId xmlns:a16="http://schemas.microsoft.com/office/drawing/2014/main" id="{8BBF9ECA-18CE-9949-B3C5-84C02CDE20F8}"/>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3" name="Oval 12">
                <a:extLst>
                  <a:ext uri="{FF2B5EF4-FFF2-40B4-BE49-F238E27FC236}">
                    <a16:creationId xmlns:a16="http://schemas.microsoft.com/office/drawing/2014/main" id="{E00ACC6E-A02E-5441-A9AB-C4FBA704CA3A}"/>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15" name="Group 14">
              <a:extLst>
                <a:ext uri="{FF2B5EF4-FFF2-40B4-BE49-F238E27FC236}">
                  <a16:creationId xmlns:a16="http://schemas.microsoft.com/office/drawing/2014/main" id="{C9A8A22E-07E1-8D4A-8D85-36919794D56E}"/>
                </a:ext>
              </a:extLst>
            </p:cNvPr>
            <p:cNvGrpSpPr/>
            <p:nvPr/>
          </p:nvGrpSpPr>
          <p:grpSpPr>
            <a:xfrm>
              <a:off x="3524197" y="4452771"/>
              <a:ext cx="2073785" cy="392906"/>
              <a:chOff x="1973744" y="901700"/>
              <a:chExt cx="3686728" cy="698500"/>
            </a:xfrm>
          </p:grpSpPr>
          <p:sp>
            <p:nvSpPr>
              <p:cNvPr id="16" name="Oval 15">
                <a:extLst>
                  <a:ext uri="{FF2B5EF4-FFF2-40B4-BE49-F238E27FC236}">
                    <a16:creationId xmlns:a16="http://schemas.microsoft.com/office/drawing/2014/main" id="{F389AA51-A67D-8447-8E90-847F85F326B1}"/>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 name="Oval 16">
                <a:extLst>
                  <a:ext uri="{FF2B5EF4-FFF2-40B4-BE49-F238E27FC236}">
                    <a16:creationId xmlns:a16="http://schemas.microsoft.com/office/drawing/2014/main" id="{044E3035-7843-D84A-921C-EF7F811F4C56}"/>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 name="Oval 17">
                <a:extLst>
                  <a:ext uri="{FF2B5EF4-FFF2-40B4-BE49-F238E27FC236}">
                    <a16:creationId xmlns:a16="http://schemas.microsoft.com/office/drawing/2014/main" id="{A1119241-D2B5-4341-9168-67030EEDDEBC}"/>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9" name="Oval 18">
                <a:extLst>
                  <a:ext uri="{FF2B5EF4-FFF2-40B4-BE49-F238E27FC236}">
                    <a16:creationId xmlns:a16="http://schemas.microsoft.com/office/drawing/2014/main" id="{A117C561-1853-2D46-B521-34E1BD33F92F}"/>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0" name="Oval 19">
                <a:extLst>
                  <a:ext uri="{FF2B5EF4-FFF2-40B4-BE49-F238E27FC236}">
                    <a16:creationId xmlns:a16="http://schemas.microsoft.com/office/drawing/2014/main" id="{813F2966-457B-B040-8F33-85C481C3B529}"/>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21" name="TextBox 20">
              <a:extLst>
                <a:ext uri="{FF2B5EF4-FFF2-40B4-BE49-F238E27FC236}">
                  <a16:creationId xmlns:a16="http://schemas.microsoft.com/office/drawing/2014/main" id="{E1FB1024-E1F5-0446-9459-2363A2C98DF7}"/>
                </a:ext>
              </a:extLst>
            </p:cNvPr>
            <p:cNvSpPr txBox="1"/>
            <p:nvPr/>
          </p:nvSpPr>
          <p:spPr>
            <a:xfrm>
              <a:off x="1156050" y="5074647"/>
              <a:ext cx="1519398" cy="311197"/>
            </a:xfrm>
            <a:prstGeom prst="rect">
              <a:avLst/>
            </a:prstGeom>
            <a:noFill/>
          </p:spPr>
          <p:txBody>
            <a:bodyPr wrap="none" rtlCol="0">
              <a:spAutoFit/>
            </a:bodyPr>
            <a:lstStyle/>
            <a:p>
              <a:r>
                <a:rPr lang="en-US" sz="800" b="1" dirty="0"/>
                <a:t>Experimentation</a:t>
              </a:r>
            </a:p>
          </p:txBody>
        </p:sp>
        <p:sp>
          <p:nvSpPr>
            <p:cNvPr id="22" name="TextBox 21">
              <a:extLst>
                <a:ext uri="{FF2B5EF4-FFF2-40B4-BE49-F238E27FC236}">
                  <a16:creationId xmlns:a16="http://schemas.microsoft.com/office/drawing/2014/main" id="{D0DFABD6-1122-0C4E-B68F-078AC45514C1}"/>
                </a:ext>
              </a:extLst>
            </p:cNvPr>
            <p:cNvSpPr txBox="1"/>
            <p:nvPr/>
          </p:nvSpPr>
          <p:spPr>
            <a:xfrm>
              <a:off x="3479370" y="5076233"/>
              <a:ext cx="991475" cy="311197"/>
            </a:xfrm>
            <a:prstGeom prst="rect">
              <a:avLst/>
            </a:prstGeom>
            <a:noFill/>
          </p:spPr>
          <p:txBody>
            <a:bodyPr wrap="none" rtlCol="0">
              <a:spAutoFit/>
            </a:bodyPr>
            <a:lstStyle/>
            <a:p>
              <a:r>
                <a:rPr lang="en-US" sz="800" b="1" dirty="0"/>
                <a:t>Discipline</a:t>
              </a:r>
            </a:p>
          </p:txBody>
        </p:sp>
        <p:grpSp>
          <p:nvGrpSpPr>
            <p:cNvPr id="23" name="Group 22">
              <a:extLst>
                <a:ext uri="{FF2B5EF4-FFF2-40B4-BE49-F238E27FC236}">
                  <a16:creationId xmlns:a16="http://schemas.microsoft.com/office/drawing/2014/main" id="{AF85B45B-A8CA-E14A-9FD3-889917DEB2FD}"/>
                </a:ext>
              </a:extLst>
            </p:cNvPr>
            <p:cNvGrpSpPr/>
            <p:nvPr/>
          </p:nvGrpSpPr>
          <p:grpSpPr>
            <a:xfrm>
              <a:off x="1205428" y="5330872"/>
              <a:ext cx="2073785" cy="392906"/>
              <a:chOff x="1973744" y="901700"/>
              <a:chExt cx="3686728" cy="698500"/>
            </a:xfrm>
          </p:grpSpPr>
          <p:sp>
            <p:nvSpPr>
              <p:cNvPr id="24" name="Oval 23">
                <a:extLst>
                  <a:ext uri="{FF2B5EF4-FFF2-40B4-BE49-F238E27FC236}">
                    <a16:creationId xmlns:a16="http://schemas.microsoft.com/office/drawing/2014/main" id="{9EE83186-1C83-304B-AE7D-31569BC64100}"/>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5" name="Oval 24">
                <a:extLst>
                  <a:ext uri="{FF2B5EF4-FFF2-40B4-BE49-F238E27FC236}">
                    <a16:creationId xmlns:a16="http://schemas.microsoft.com/office/drawing/2014/main" id="{44085F27-42C8-9147-A955-0ECC6D4449FC}"/>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6" name="Oval 25">
                <a:extLst>
                  <a:ext uri="{FF2B5EF4-FFF2-40B4-BE49-F238E27FC236}">
                    <a16:creationId xmlns:a16="http://schemas.microsoft.com/office/drawing/2014/main" id="{3E63F365-59E0-F240-A750-655FCFDE49E1}"/>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7" name="Oval 26">
                <a:extLst>
                  <a:ext uri="{FF2B5EF4-FFF2-40B4-BE49-F238E27FC236}">
                    <a16:creationId xmlns:a16="http://schemas.microsoft.com/office/drawing/2014/main" id="{9714DC25-E983-7F4E-A04B-2C927AAA325B}"/>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8" name="Oval 27">
                <a:extLst>
                  <a:ext uri="{FF2B5EF4-FFF2-40B4-BE49-F238E27FC236}">
                    <a16:creationId xmlns:a16="http://schemas.microsoft.com/office/drawing/2014/main" id="{747BCA66-3D77-9A43-867B-D385FA8ECBB2}"/>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29" name="Group 28">
              <a:extLst>
                <a:ext uri="{FF2B5EF4-FFF2-40B4-BE49-F238E27FC236}">
                  <a16:creationId xmlns:a16="http://schemas.microsoft.com/office/drawing/2014/main" id="{865942FD-56D6-6743-AF71-E5F475081C42}"/>
                </a:ext>
              </a:extLst>
            </p:cNvPr>
            <p:cNvGrpSpPr/>
            <p:nvPr/>
          </p:nvGrpSpPr>
          <p:grpSpPr>
            <a:xfrm>
              <a:off x="3524197" y="5330872"/>
              <a:ext cx="2073785" cy="392906"/>
              <a:chOff x="1973744" y="901700"/>
              <a:chExt cx="3686728" cy="698500"/>
            </a:xfrm>
          </p:grpSpPr>
          <p:sp>
            <p:nvSpPr>
              <p:cNvPr id="30" name="Oval 29">
                <a:extLst>
                  <a:ext uri="{FF2B5EF4-FFF2-40B4-BE49-F238E27FC236}">
                    <a16:creationId xmlns:a16="http://schemas.microsoft.com/office/drawing/2014/main" id="{B2B973DA-0DAC-8540-8E02-D13ADEED531A}"/>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1" name="Oval 30">
                <a:extLst>
                  <a:ext uri="{FF2B5EF4-FFF2-40B4-BE49-F238E27FC236}">
                    <a16:creationId xmlns:a16="http://schemas.microsoft.com/office/drawing/2014/main" id="{8EB6D57F-A6CC-804F-9F02-9C668AF458DC}"/>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2" name="Oval 31">
                <a:extLst>
                  <a:ext uri="{FF2B5EF4-FFF2-40B4-BE49-F238E27FC236}">
                    <a16:creationId xmlns:a16="http://schemas.microsoft.com/office/drawing/2014/main" id="{BA874A1D-A4F7-334B-AFD2-56C9158CF83C}"/>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3" name="Oval 32">
                <a:extLst>
                  <a:ext uri="{FF2B5EF4-FFF2-40B4-BE49-F238E27FC236}">
                    <a16:creationId xmlns:a16="http://schemas.microsoft.com/office/drawing/2014/main" id="{855E755E-7B1B-2144-BFAA-253A4597A973}"/>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4" name="Oval 33">
                <a:extLst>
                  <a:ext uri="{FF2B5EF4-FFF2-40B4-BE49-F238E27FC236}">
                    <a16:creationId xmlns:a16="http://schemas.microsoft.com/office/drawing/2014/main" id="{19A426B7-9E5A-0540-B42B-FD32F764E054}"/>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35" name="TextBox 34">
              <a:extLst>
                <a:ext uri="{FF2B5EF4-FFF2-40B4-BE49-F238E27FC236}">
                  <a16:creationId xmlns:a16="http://schemas.microsoft.com/office/drawing/2014/main" id="{2820C0F2-4F33-BE42-A201-E95B80DF1A96}"/>
                </a:ext>
              </a:extLst>
            </p:cNvPr>
            <p:cNvSpPr txBox="1"/>
            <p:nvPr/>
          </p:nvSpPr>
          <p:spPr>
            <a:xfrm>
              <a:off x="1166100" y="5958335"/>
              <a:ext cx="1774097" cy="311197"/>
            </a:xfrm>
            <a:prstGeom prst="rect">
              <a:avLst/>
            </a:prstGeom>
            <a:noFill/>
          </p:spPr>
          <p:txBody>
            <a:bodyPr wrap="none" rtlCol="0">
              <a:spAutoFit/>
            </a:bodyPr>
            <a:lstStyle/>
            <a:p>
              <a:r>
                <a:rPr lang="en-US" sz="800" b="1" dirty="0"/>
                <a:t>Psychological safety</a:t>
              </a:r>
            </a:p>
          </p:txBody>
        </p:sp>
        <p:sp>
          <p:nvSpPr>
            <p:cNvPr id="36" name="TextBox 35">
              <a:extLst>
                <a:ext uri="{FF2B5EF4-FFF2-40B4-BE49-F238E27FC236}">
                  <a16:creationId xmlns:a16="http://schemas.microsoft.com/office/drawing/2014/main" id="{57B5A25D-49AE-7441-A7AD-30538875D9C5}"/>
                </a:ext>
              </a:extLst>
            </p:cNvPr>
            <p:cNvSpPr txBox="1"/>
            <p:nvPr/>
          </p:nvSpPr>
          <p:spPr>
            <a:xfrm>
              <a:off x="3482676" y="5962575"/>
              <a:ext cx="1605070" cy="311197"/>
            </a:xfrm>
            <a:prstGeom prst="rect">
              <a:avLst/>
            </a:prstGeom>
            <a:noFill/>
          </p:spPr>
          <p:txBody>
            <a:bodyPr wrap="none" rtlCol="0">
              <a:spAutoFit/>
            </a:bodyPr>
            <a:lstStyle/>
            <a:p>
              <a:r>
                <a:rPr lang="en-US" sz="800" b="1" dirty="0"/>
                <a:t>Brutal candidness</a:t>
              </a:r>
            </a:p>
          </p:txBody>
        </p:sp>
        <p:grpSp>
          <p:nvGrpSpPr>
            <p:cNvPr id="37" name="Group 36">
              <a:extLst>
                <a:ext uri="{FF2B5EF4-FFF2-40B4-BE49-F238E27FC236}">
                  <a16:creationId xmlns:a16="http://schemas.microsoft.com/office/drawing/2014/main" id="{79A523B2-3CD3-F44A-B786-AABCF78D0F24}"/>
                </a:ext>
              </a:extLst>
            </p:cNvPr>
            <p:cNvGrpSpPr/>
            <p:nvPr/>
          </p:nvGrpSpPr>
          <p:grpSpPr>
            <a:xfrm>
              <a:off x="1208735" y="6232173"/>
              <a:ext cx="2073785" cy="392906"/>
              <a:chOff x="1973744" y="901700"/>
              <a:chExt cx="3686728" cy="698500"/>
            </a:xfrm>
          </p:grpSpPr>
          <p:sp>
            <p:nvSpPr>
              <p:cNvPr id="38" name="Oval 37">
                <a:extLst>
                  <a:ext uri="{FF2B5EF4-FFF2-40B4-BE49-F238E27FC236}">
                    <a16:creationId xmlns:a16="http://schemas.microsoft.com/office/drawing/2014/main" id="{2BD168FC-7BED-8A4E-B78B-4759F8D7B5DB}"/>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9" name="Oval 38">
                <a:extLst>
                  <a:ext uri="{FF2B5EF4-FFF2-40B4-BE49-F238E27FC236}">
                    <a16:creationId xmlns:a16="http://schemas.microsoft.com/office/drawing/2014/main" id="{D6FFD671-A9D8-7249-A5BA-042799A2C372}"/>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0" name="Oval 39">
                <a:extLst>
                  <a:ext uri="{FF2B5EF4-FFF2-40B4-BE49-F238E27FC236}">
                    <a16:creationId xmlns:a16="http://schemas.microsoft.com/office/drawing/2014/main" id="{93E17C1C-94DA-2D4E-8CED-57C3F60DB891}"/>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1" name="Oval 40">
                <a:extLst>
                  <a:ext uri="{FF2B5EF4-FFF2-40B4-BE49-F238E27FC236}">
                    <a16:creationId xmlns:a16="http://schemas.microsoft.com/office/drawing/2014/main" id="{4FE0DFEB-3ACF-B54F-B674-48C232F4F038}"/>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2" name="Oval 41">
                <a:extLst>
                  <a:ext uri="{FF2B5EF4-FFF2-40B4-BE49-F238E27FC236}">
                    <a16:creationId xmlns:a16="http://schemas.microsoft.com/office/drawing/2014/main" id="{ADE0DAAE-87E2-664E-B48F-2BCF3093A474}"/>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43" name="Group 42">
              <a:extLst>
                <a:ext uri="{FF2B5EF4-FFF2-40B4-BE49-F238E27FC236}">
                  <a16:creationId xmlns:a16="http://schemas.microsoft.com/office/drawing/2014/main" id="{4F9F9B35-0ED7-9E4B-9BE8-FC5235ADD664}"/>
                </a:ext>
              </a:extLst>
            </p:cNvPr>
            <p:cNvGrpSpPr/>
            <p:nvPr/>
          </p:nvGrpSpPr>
          <p:grpSpPr>
            <a:xfrm>
              <a:off x="3527504" y="6232173"/>
              <a:ext cx="2073785" cy="392906"/>
              <a:chOff x="1973744" y="901700"/>
              <a:chExt cx="3686728" cy="698500"/>
            </a:xfrm>
          </p:grpSpPr>
          <p:sp>
            <p:nvSpPr>
              <p:cNvPr id="44" name="Oval 43">
                <a:extLst>
                  <a:ext uri="{FF2B5EF4-FFF2-40B4-BE49-F238E27FC236}">
                    <a16:creationId xmlns:a16="http://schemas.microsoft.com/office/drawing/2014/main" id="{EA00AAC3-1719-3545-913E-334C352041F3}"/>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5" name="Oval 44">
                <a:extLst>
                  <a:ext uri="{FF2B5EF4-FFF2-40B4-BE49-F238E27FC236}">
                    <a16:creationId xmlns:a16="http://schemas.microsoft.com/office/drawing/2014/main" id="{8EDC84BB-ACD1-9E40-8F09-0D8B6FCFD5F5}"/>
                  </a:ext>
                </a:extLst>
              </p:cNvPr>
              <p:cNvSpPr/>
              <p:nvPr/>
            </p:nvSpPr>
            <p:spPr>
              <a:xfrm>
                <a:off x="4224440" y="91440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6" name="Oval 45">
                <a:extLst>
                  <a:ext uri="{FF2B5EF4-FFF2-40B4-BE49-F238E27FC236}">
                    <a16:creationId xmlns:a16="http://schemas.microsoft.com/office/drawing/2014/main" id="{1EC0D794-C103-2C4B-893A-048CC4D5F62B}"/>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7" name="Oval 46">
                <a:extLst>
                  <a:ext uri="{FF2B5EF4-FFF2-40B4-BE49-F238E27FC236}">
                    <a16:creationId xmlns:a16="http://schemas.microsoft.com/office/drawing/2014/main" id="{D56132A4-BA2F-7A42-987E-70CBE259F877}"/>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8" name="Oval 47">
                <a:extLst>
                  <a:ext uri="{FF2B5EF4-FFF2-40B4-BE49-F238E27FC236}">
                    <a16:creationId xmlns:a16="http://schemas.microsoft.com/office/drawing/2014/main" id="{C636554E-0768-8F47-BA34-38C4E63317C6}"/>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49" name="TextBox 48">
              <a:extLst>
                <a:ext uri="{FF2B5EF4-FFF2-40B4-BE49-F238E27FC236}">
                  <a16:creationId xmlns:a16="http://schemas.microsoft.com/office/drawing/2014/main" id="{F8D53963-628E-7547-83DE-539DB42EEBC4}"/>
                </a:ext>
              </a:extLst>
            </p:cNvPr>
            <p:cNvSpPr txBox="1"/>
            <p:nvPr/>
          </p:nvSpPr>
          <p:spPr>
            <a:xfrm>
              <a:off x="1166100" y="6874671"/>
              <a:ext cx="1283223" cy="311197"/>
            </a:xfrm>
            <a:prstGeom prst="rect">
              <a:avLst/>
            </a:prstGeom>
            <a:noFill/>
          </p:spPr>
          <p:txBody>
            <a:bodyPr wrap="none" rtlCol="0">
              <a:spAutoFit/>
            </a:bodyPr>
            <a:lstStyle/>
            <a:p>
              <a:r>
                <a:rPr lang="en-US" sz="800" b="1" dirty="0"/>
                <a:t>Collaboration</a:t>
              </a:r>
            </a:p>
          </p:txBody>
        </p:sp>
        <p:sp>
          <p:nvSpPr>
            <p:cNvPr id="50" name="TextBox 49">
              <a:extLst>
                <a:ext uri="{FF2B5EF4-FFF2-40B4-BE49-F238E27FC236}">
                  <a16:creationId xmlns:a16="http://schemas.microsoft.com/office/drawing/2014/main" id="{4A3BF528-971E-EC45-898F-290282C64B6D}"/>
                </a:ext>
              </a:extLst>
            </p:cNvPr>
            <p:cNvSpPr txBox="1"/>
            <p:nvPr/>
          </p:nvSpPr>
          <p:spPr>
            <a:xfrm>
              <a:off x="3498421" y="6875199"/>
              <a:ext cx="2128360" cy="311197"/>
            </a:xfrm>
            <a:prstGeom prst="rect">
              <a:avLst/>
            </a:prstGeom>
            <a:noFill/>
          </p:spPr>
          <p:txBody>
            <a:bodyPr wrap="none" rtlCol="0">
              <a:spAutoFit/>
            </a:bodyPr>
            <a:lstStyle/>
            <a:p>
              <a:r>
                <a:rPr lang="en-US" sz="800" b="1" dirty="0"/>
                <a:t>Individual accountability</a:t>
              </a:r>
            </a:p>
          </p:txBody>
        </p:sp>
        <p:grpSp>
          <p:nvGrpSpPr>
            <p:cNvPr id="51" name="Group 50">
              <a:extLst>
                <a:ext uri="{FF2B5EF4-FFF2-40B4-BE49-F238E27FC236}">
                  <a16:creationId xmlns:a16="http://schemas.microsoft.com/office/drawing/2014/main" id="{EAB5640F-F413-9541-A1E1-647424F9FB69}"/>
                </a:ext>
              </a:extLst>
            </p:cNvPr>
            <p:cNvGrpSpPr/>
            <p:nvPr/>
          </p:nvGrpSpPr>
          <p:grpSpPr>
            <a:xfrm>
              <a:off x="1224477" y="7136983"/>
              <a:ext cx="2073785" cy="392906"/>
              <a:chOff x="1973744" y="901700"/>
              <a:chExt cx="3686728" cy="698500"/>
            </a:xfrm>
          </p:grpSpPr>
          <p:sp>
            <p:nvSpPr>
              <p:cNvPr id="52" name="Oval 51">
                <a:extLst>
                  <a:ext uri="{FF2B5EF4-FFF2-40B4-BE49-F238E27FC236}">
                    <a16:creationId xmlns:a16="http://schemas.microsoft.com/office/drawing/2014/main" id="{8A980908-41DB-AD44-AAB9-75BB170E5994}"/>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3" name="Oval 52">
                <a:extLst>
                  <a:ext uri="{FF2B5EF4-FFF2-40B4-BE49-F238E27FC236}">
                    <a16:creationId xmlns:a16="http://schemas.microsoft.com/office/drawing/2014/main" id="{D240A2CD-9C38-CF4A-8095-550BA8C6C415}"/>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4" name="Oval 53">
                <a:extLst>
                  <a:ext uri="{FF2B5EF4-FFF2-40B4-BE49-F238E27FC236}">
                    <a16:creationId xmlns:a16="http://schemas.microsoft.com/office/drawing/2014/main" id="{DDFDB4AA-3229-6B43-9E4D-0BF0FC87B50A}"/>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5" name="Oval 54">
                <a:extLst>
                  <a:ext uri="{FF2B5EF4-FFF2-40B4-BE49-F238E27FC236}">
                    <a16:creationId xmlns:a16="http://schemas.microsoft.com/office/drawing/2014/main" id="{A2F5A046-575F-CE4E-B56B-B32839A3E4AA}"/>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6" name="Oval 55">
                <a:extLst>
                  <a:ext uri="{FF2B5EF4-FFF2-40B4-BE49-F238E27FC236}">
                    <a16:creationId xmlns:a16="http://schemas.microsoft.com/office/drawing/2014/main" id="{6EB1EA75-717C-F44A-B4FC-5A517509BA52}"/>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57" name="Group 56">
              <a:extLst>
                <a:ext uri="{FF2B5EF4-FFF2-40B4-BE49-F238E27FC236}">
                  <a16:creationId xmlns:a16="http://schemas.microsoft.com/office/drawing/2014/main" id="{CEE7AF34-B78B-5A41-8F8A-EBCA2B46E940}"/>
                </a:ext>
              </a:extLst>
            </p:cNvPr>
            <p:cNvGrpSpPr/>
            <p:nvPr/>
          </p:nvGrpSpPr>
          <p:grpSpPr>
            <a:xfrm>
              <a:off x="3543246" y="7136983"/>
              <a:ext cx="2073785" cy="392906"/>
              <a:chOff x="1973744" y="901700"/>
              <a:chExt cx="3686728" cy="698500"/>
            </a:xfrm>
          </p:grpSpPr>
          <p:sp>
            <p:nvSpPr>
              <p:cNvPr id="58" name="Oval 57">
                <a:extLst>
                  <a:ext uri="{FF2B5EF4-FFF2-40B4-BE49-F238E27FC236}">
                    <a16:creationId xmlns:a16="http://schemas.microsoft.com/office/drawing/2014/main" id="{6134577B-D149-D546-9846-90C9C9C74878}"/>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9" name="Oval 58">
                <a:extLst>
                  <a:ext uri="{FF2B5EF4-FFF2-40B4-BE49-F238E27FC236}">
                    <a16:creationId xmlns:a16="http://schemas.microsoft.com/office/drawing/2014/main" id="{508C6A7A-6C2A-1149-8AC9-B1353A128A77}"/>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0" name="Oval 59">
                <a:extLst>
                  <a:ext uri="{FF2B5EF4-FFF2-40B4-BE49-F238E27FC236}">
                    <a16:creationId xmlns:a16="http://schemas.microsoft.com/office/drawing/2014/main" id="{99862AA3-2E1F-8247-B247-0483DD53A0C9}"/>
                  </a:ext>
                </a:extLst>
              </p:cNvPr>
              <p:cNvSpPr/>
              <p:nvPr/>
            </p:nvSpPr>
            <p:spPr>
              <a:xfrm>
                <a:off x="3474208" y="91440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1" name="Oval 60">
                <a:extLst>
                  <a:ext uri="{FF2B5EF4-FFF2-40B4-BE49-F238E27FC236}">
                    <a16:creationId xmlns:a16="http://schemas.microsoft.com/office/drawing/2014/main" id="{B8785EFD-1A59-0548-98D5-B755859D0FA6}"/>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2" name="Oval 61">
                <a:extLst>
                  <a:ext uri="{FF2B5EF4-FFF2-40B4-BE49-F238E27FC236}">
                    <a16:creationId xmlns:a16="http://schemas.microsoft.com/office/drawing/2014/main" id="{247D5274-4775-D34F-B880-ADE406C90ADC}"/>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63" name="TextBox 62">
              <a:extLst>
                <a:ext uri="{FF2B5EF4-FFF2-40B4-BE49-F238E27FC236}">
                  <a16:creationId xmlns:a16="http://schemas.microsoft.com/office/drawing/2014/main" id="{14C18804-F9BF-B848-9B17-75ECD7CDB30C}"/>
                </a:ext>
              </a:extLst>
            </p:cNvPr>
            <p:cNvSpPr txBox="1"/>
            <p:nvPr/>
          </p:nvSpPr>
          <p:spPr>
            <a:xfrm>
              <a:off x="1162109" y="7731236"/>
              <a:ext cx="1301746" cy="311197"/>
            </a:xfrm>
            <a:prstGeom prst="rect">
              <a:avLst/>
            </a:prstGeom>
            <a:noFill/>
          </p:spPr>
          <p:txBody>
            <a:bodyPr wrap="none" rtlCol="0">
              <a:spAutoFit/>
            </a:bodyPr>
            <a:lstStyle/>
            <a:p>
              <a:r>
                <a:rPr lang="en-US" sz="800" b="1" dirty="0"/>
                <a:t>Flat hierarchy</a:t>
              </a:r>
            </a:p>
          </p:txBody>
        </p:sp>
        <p:sp>
          <p:nvSpPr>
            <p:cNvPr id="64" name="TextBox 63">
              <a:extLst>
                <a:ext uri="{FF2B5EF4-FFF2-40B4-BE49-F238E27FC236}">
                  <a16:creationId xmlns:a16="http://schemas.microsoft.com/office/drawing/2014/main" id="{4DBCC6C0-CDD5-454D-BD2C-E64B3798E961}"/>
                </a:ext>
              </a:extLst>
            </p:cNvPr>
            <p:cNvSpPr txBox="1"/>
            <p:nvPr/>
          </p:nvSpPr>
          <p:spPr>
            <a:xfrm>
              <a:off x="3479371" y="7762328"/>
              <a:ext cx="1591177" cy="311197"/>
            </a:xfrm>
            <a:prstGeom prst="rect">
              <a:avLst/>
            </a:prstGeom>
            <a:noFill/>
          </p:spPr>
          <p:txBody>
            <a:bodyPr wrap="none" rtlCol="0">
              <a:spAutoFit/>
            </a:bodyPr>
            <a:lstStyle/>
            <a:p>
              <a:r>
                <a:rPr lang="en-US" sz="800" b="1" dirty="0"/>
                <a:t>Strong leadership</a:t>
              </a:r>
            </a:p>
          </p:txBody>
        </p:sp>
        <p:grpSp>
          <p:nvGrpSpPr>
            <p:cNvPr id="65" name="Group 64">
              <a:extLst>
                <a:ext uri="{FF2B5EF4-FFF2-40B4-BE49-F238E27FC236}">
                  <a16:creationId xmlns:a16="http://schemas.microsoft.com/office/drawing/2014/main" id="{54061399-6B5A-4342-98C4-C16CE4745AC4}"/>
                </a:ext>
              </a:extLst>
            </p:cNvPr>
            <p:cNvGrpSpPr/>
            <p:nvPr/>
          </p:nvGrpSpPr>
          <p:grpSpPr>
            <a:xfrm>
              <a:off x="1205428" y="8016466"/>
              <a:ext cx="2073785" cy="392906"/>
              <a:chOff x="1973744" y="901700"/>
              <a:chExt cx="3686728" cy="698500"/>
            </a:xfrm>
          </p:grpSpPr>
          <p:sp>
            <p:nvSpPr>
              <p:cNvPr id="66" name="Oval 65">
                <a:extLst>
                  <a:ext uri="{FF2B5EF4-FFF2-40B4-BE49-F238E27FC236}">
                    <a16:creationId xmlns:a16="http://schemas.microsoft.com/office/drawing/2014/main" id="{F7F442A2-5653-9A45-AFE1-2191F7092A18}"/>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7" name="Oval 66">
                <a:extLst>
                  <a:ext uri="{FF2B5EF4-FFF2-40B4-BE49-F238E27FC236}">
                    <a16:creationId xmlns:a16="http://schemas.microsoft.com/office/drawing/2014/main" id="{DF5FC2CF-75B8-9341-B148-D31FF460D7B1}"/>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8" name="Oval 67">
                <a:extLst>
                  <a:ext uri="{FF2B5EF4-FFF2-40B4-BE49-F238E27FC236}">
                    <a16:creationId xmlns:a16="http://schemas.microsoft.com/office/drawing/2014/main" id="{C7AEB7FA-2F7A-CB48-A669-BC04076B257D}"/>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9" name="Oval 68">
                <a:extLst>
                  <a:ext uri="{FF2B5EF4-FFF2-40B4-BE49-F238E27FC236}">
                    <a16:creationId xmlns:a16="http://schemas.microsoft.com/office/drawing/2014/main" id="{6EEA548C-800A-C64B-B2F1-B7914F6E01EA}"/>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0" name="Oval 69">
                <a:extLst>
                  <a:ext uri="{FF2B5EF4-FFF2-40B4-BE49-F238E27FC236}">
                    <a16:creationId xmlns:a16="http://schemas.microsoft.com/office/drawing/2014/main" id="{CE818A7F-D5E2-4B4A-9E33-0C3EB02B3664}"/>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71" name="Group 70">
              <a:extLst>
                <a:ext uri="{FF2B5EF4-FFF2-40B4-BE49-F238E27FC236}">
                  <a16:creationId xmlns:a16="http://schemas.microsoft.com/office/drawing/2014/main" id="{27E133A7-253C-D24D-BA9C-DC42905D17C5}"/>
                </a:ext>
              </a:extLst>
            </p:cNvPr>
            <p:cNvGrpSpPr/>
            <p:nvPr/>
          </p:nvGrpSpPr>
          <p:grpSpPr>
            <a:xfrm>
              <a:off x="3524197" y="8016466"/>
              <a:ext cx="2073785" cy="392906"/>
              <a:chOff x="1973744" y="901700"/>
              <a:chExt cx="3686728" cy="698500"/>
            </a:xfrm>
          </p:grpSpPr>
          <p:sp>
            <p:nvSpPr>
              <p:cNvPr id="72" name="Oval 71">
                <a:extLst>
                  <a:ext uri="{FF2B5EF4-FFF2-40B4-BE49-F238E27FC236}">
                    <a16:creationId xmlns:a16="http://schemas.microsoft.com/office/drawing/2014/main" id="{4BAE430D-8A97-E545-A64B-56EAADA262B0}"/>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3" name="Oval 72">
                <a:extLst>
                  <a:ext uri="{FF2B5EF4-FFF2-40B4-BE49-F238E27FC236}">
                    <a16:creationId xmlns:a16="http://schemas.microsoft.com/office/drawing/2014/main" id="{0125A366-050A-4B49-AE5C-215FF8F92A92}"/>
                  </a:ext>
                </a:extLst>
              </p:cNvPr>
              <p:cNvSpPr/>
              <p:nvPr/>
            </p:nvSpPr>
            <p:spPr>
              <a:xfrm>
                <a:off x="4224440" y="91440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4" name="Oval 73">
                <a:extLst>
                  <a:ext uri="{FF2B5EF4-FFF2-40B4-BE49-F238E27FC236}">
                    <a16:creationId xmlns:a16="http://schemas.microsoft.com/office/drawing/2014/main" id="{DEDCCAE4-CDBB-4741-BB0F-29CC0D115722}"/>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5" name="Oval 74">
                <a:extLst>
                  <a:ext uri="{FF2B5EF4-FFF2-40B4-BE49-F238E27FC236}">
                    <a16:creationId xmlns:a16="http://schemas.microsoft.com/office/drawing/2014/main" id="{20155C2C-537A-FF42-8EA6-91FCBFE8F02B}"/>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6" name="Oval 75">
                <a:extLst>
                  <a:ext uri="{FF2B5EF4-FFF2-40B4-BE49-F238E27FC236}">
                    <a16:creationId xmlns:a16="http://schemas.microsoft.com/office/drawing/2014/main" id="{B3C083AE-4DE9-4143-9905-D2CB629B3065}"/>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82" name="TextBox 81">
              <a:extLst>
                <a:ext uri="{FF2B5EF4-FFF2-40B4-BE49-F238E27FC236}">
                  <a16:creationId xmlns:a16="http://schemas.microsoft.com/office/drawing/2014/main" id="{DC22430A-EE53-8741-A4D4-4DBC4E66EED6}"/>
                </a:ext>
              </a:extLst>
            </p:cNvPr>
            <p:cNvSpPr txBox="1"/>
            <p:nvPr/>
          </p:nvSpPr>
          <p:spPr>
            <a:xfrm>
              <a:off x="1515379" y="3645492"/>
              <a:ext cx="1486344" cy="309688"/>
            </a:xfrm>
            <a:prstGeom prst="rect">
              <a:avLst/>
            </a:prstGeom>
            <a:noFill/>
          </p:spPr>
          <p:txBody>
            <a:bodyPr wrap="none" rtlCol="0">
              <a:spAutoFit/>
            </a:bodyPr>
            <a:lstStyle/>
            <a:p>
              <a:pPr algn="ctr"/>
              <a:r>
                <a:rPr lang="en-US" sz="1000" b="1" dirty="0">
                  <a:solidFill>
                    <a:schemeClr val="tx2"/>
                  </a:solidFill>
                </a:rPr>
                <a:t>”The Fun Stuff”</a:t>
              </a:r>
            </a:p>
          </p:txBody>
        </p:sp>
        <p:sp>
          <p:nvSpPr>
            <p:cNvPr id="83" name="TextBox 82">
              <a:extLst>
                <a:ext uri="{FF2B5EF4-FFF2-40B4-BE49-F238E27FC236}">
                  <a16:creationId xmlns:a16="http://schemas.microsoft.com/office/drawing/2014/main" id="{19C664DD-4A30-314F-B1FC-245A091981A9}"/>
                </a:ext>
              </a:extLst>
            </p:cNvPr>
            <p:cNvSpPr txBox="1"/>
            <p:nvPr/>
          </p:nvSpPr>
          <p:spPr>
            <a:xfrm>
              <a:off x="3687536" y="3651204"/>
              <a:ext cx="1579090" cy="309688"/>
            </a:xfrm>
            <a:prstGeom prst="rect">
              <a:avLst/>
            </a:prstGeom>
            <a:noFill/>
          </p:spPr>
          <p:txBody>
            <a:bodyPr wrap="none" rtlCol="0">
              <a:spAutoFit/>
            </a:bodyPr>
            <a:lstStyle/>
            <a:p>
              <a:pPr algn="ctr"/>
              <a:r>
                <a:rPr lang="en-US" sz="1000" b="1" dirty="0">
                  <a:solidFill>
                    <a:schemeClr val="tx2"/>
                  </a:solidFill>
                </a:rPr>
                <a:t>”The Hard Stuff”</a:t>
              </a:r>
            </a:p>
          </p:txBody>
        </p:sp>
        <p:sp>
          <p:nvSpPr>
            <p:cNvPr id="84" name="TextBox 83">
              <a:extLst>
                <a:ext uri="{FF2B5EF4-FFF2-40B4-BE49-F238E27FC236}">
                  <a16:creationId xmlns:a16="http://schemas.microsoft.com/office/drawing/2014/main" id="{03236904-2AFE-804D-B0B1-631F699064E8}"/>
                </a:ext>
              </a:extLst>
            </p:cNvPr>
            <p:cNvSpPr txBox="1"/>
            <p:nvPr/>
          </p:nvSpPr>
          <p:spPr>
            <a:xfrm>
              <a:off x="1163043" y="8631439"/>
              <a:ext cx="931274" cy="311197"/>
            </a:xfrm>
            <a:prstGeom prst="rect">
              <a:avLst/>
            </a:prstGeom>
            <a:noFill/>
          </p:spPr>
          <p:txBody>
            <a:bodyPr wrap="none" rtlCol="0">
              <a:spAutoFit/>
            </a:bodyPr>
            <a:lstStyle/>
            <a:p>
              <a:r>
                <a:rPr lang="en-US" sz="800" b="1" dirty="0"/>
                <a:t>Learning</a:t>
              </a:r>
            </a:p>
          </p:txBody>
        </p:sp>
        <p:sp>
          <p:nvSpPr>
            <p:cNvPr id="85" name="TextBox 84">
              <a:extLst>
                <a:ext uri="{FF2B5EF4-FFF2-40B4-BE49-F238E27FC236}">
                  <a16:creationId xmlns:a16="http://schemas.microsoft.com/office/drawing/2014/main" id="{C1F33A6B-7C93-7D4C-BB4E-81115FFFBAA2}"/>
                </a:ext>
              </a:extLst>
            </p:cNvPr>
            <p:cNvSpPr txBox="1"/>
            <p:nvPr/>
          </p:nvSpPr>
          <p:spPr>
            <a:xfrm>
              <a:off x="3480304" y="8631439"/>
              <a:ext cx="998422" cy="311197"/>
            </a:xfrm>
            <a:prstGeom prst="rect">
              <a:avLst/>
            </a:prstGeom>
            <a:noFill/>
          </p:spPr>
          <p:txBody>
            <a:bodyPr wrap="none" rtlCol="0">
              <a:spAutoFit/>
            </a:bodyPr>
            <a:lstStyle/>
            <a:p>
              <a:r>
                <a:rPr lang="en-US" sz="800" b="1" dirty="0"/>
                <a:t>Execution</a:t>
              </a:r>
            </a:p>
          </p:txBody>
        </p:sp>
        <p:grpSp>
          <p:nvGrpSpPr>
            <p:cNvPr id="86" name="Group 85">
              <a:extLst>
                <a:ext uri="{FF2B5EF4-FFF2-40B4-BE49-F238E27FC236}">
                  <a16:creationId xmlns:a16="http://schemas.microsoft.com/office/drawing/2014/main" id="{C5A2D209-8BDF-0342-B1B9-58CAF7CE0D37}"/>
                </a:ext>
              </a:extLst>
            </p:cNvPr>
            <p:cNvGrpSpPr/>
            <p:nvPr/>
          </p:nvGrpSpPr>
          <p:grpSpPr>
            <a:xfrm>
              <a:off x="1206361" y="8916667"/>
              <a:ext cx="2073785" cy="392906"/>
              <a:chOff x="1973744" y="901700"/>
              <a:chExt cx="3686728" cy="698500"/>
            </a:xfrm>
          </p:grpSpPr>
          <p:sp>
            <p:nvSpPr>
              <p:cNvPr id="87" name="Oval 86">
                <a:extLst>
                  <a:ext uri="{FF2B5EF4-FFF2-40B4-BE49-F238E27FC236}">
                    <a16:creationId xmlns:a16="http://schemas.microsoft.com/office/drawing/2014/main" id="{3FF0DD79-8F68-5C4F-A8D0-6AD6B8A9FD4E}"/>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88" name="Oval 87">
                <a:extLst>
                  <a:ext uri="{FF2B5EF4-FFF2-40B4-BE49-F238E27FC236}">
                    <a16:creationId xmlns:a16="http://schemas.microsoft.com/office/drawing/2014/main" id="{80528CD0-C87F-594E-B5B6-D52B1E7C310A}"/>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89" name="Oval 88">
                <a:extLst>
                  <a:ext uri="{FF2B5EF4-FFF2-40B4-BE49-F238E27FC236}">
                    <a16:creationId xmlns:a16="http://schemas.microsoft.com/office/drawing/2014/main" id="{8596B6A9-E4B0-1045-BF39-C29DB22FF0C4}"/>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0" name="Oval 89">
                <a:extLst>
                  <a:ext uri="{FF2B5EF4-FFF2-40B4-BE49-F238E27FC236}">
                    <a16:creationId xmlns:a16="http://schemas.microsoft.com/office/drawing/2014/main" id="{6ABC4414-EE60-F54D-96C9-BDD2A3B84A9E}"/>
                  </a:ext>
                </a:extLst>
              </p:cNvPr>
              <p:cNvSpPr/>
              <p:nvPr/>
            </p:nvSpPr>
            <p:spPr>
              <a:xfrm>
                <a:off x="2723976" y="91440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1" name="Oval 90">
                <a:extLst>
                  <a:ext uri="{FF2B5EF4-FFF2-40B4-BE49-F238E27FC236}">
                    <a16:creationId xmlns:a16="http://schemas.microsoft.com/office/drawing/2014/main" id="{139B6FF3-0AF6-DA47-A4EA-ED071BDFC33F}"/>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92" name="Group 91">
              <a:extLst>
                <a:ext uri="{FF2B5EF4-FFF2-40B4-BE49-F238E27FC236}">
                  <a16:creationId xmlns:a16="http://schemas.microsoft.com/office/drawing/2014/main" id="{A38EA0CE-7A2A-0140-BA38-6FF3C94D729A}"/>
                </a:ext>
              </a:extLst>
            </p:cNvPr>
            <p:cNvGrpSpPr/>
            <p:nvPr/>
          </p:nvGrpSpPr>
          <p:grpSpPr>
            <a:xfrm>
              <a:off x="3525130" y="8916667"/>
              <a:ext cx="2073785" cy="392906"/>
              <a:chOff x="1973744" y="901700"/>
              <a:chExt cx="3686728" cy="698500"/>
            </a:xfrm>
          </p:grpSpPr>
          <p:sp>
            <p:nvSpPr>
              <p:cNvPr id="93" name="Oval 92">
                <a:extLst>
                  <a:ext uri="{FF2B5EF4-FFF2-40B4-BE49-F238E27FC236}">
                    <a16:creationId xmlns:a16="http://schemas.microsoft.com/office/drawing/2014/main" id="{19AF59ED-DBDA-A34C-A2E4-547F54B53889}"/>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4" name="Oval 93">
                <a:extLst>
                  <a:ext uri="{FF2B5EF4-FFF2-40B4-BE49-F238E27FC236}">
                    <a16:creationId xmlns:a16="http://schemas.microsoft.com/office/drawing/2014/main" id="{4AD8E7B7-5E0A-5740-9EDE-173CFA4DFB07}"/>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5" name="Oval 94">
                <a:extLst>
                  <a:ext uri="{FF2B5EF4-FFF2-40B4-BE49-F238E27FC236}">
                    <a16:creationId xmlns:a16="http://schemas.microsoft.com/office/drawing/2014/main" id="{3F83187B-855E-6F47-BA58-134A7325B143}"/>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6" name="Oval 95">
                <a:extLst>
                  <a:ext uri="{FF2B5EF4-FFF2-40B4-BE49-F238E27FC236}">
                    <a16:creationId xmlns:a16="http://schemas.microsoft.com/office/drawing/2014/main" id="{66E5A2DA-9F4C-2C41-97DB-29C41F7BE1ED}"/>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7" name="Oval 96">
                <a:extLst>
                  <a:ext uri="{FF2B5EF4-FFF2-40B4-BE49-F238E27FC236}">
                    <a16:creationId xmlns:a16="http://schemas.microsoft.com/office/drawing/2014/main" id="{B1E23C8D-0F47-7348-9CDF-4A7204C26963}"/>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cxnSp>
          <p:nvCxnSpPr>
            <p:cNvPr id="100" name="Straight Connector 99">
              <a:extLst>
                <a:ext uri="{FF2B5EF4-FFF2-40B4-BE49-F238E27FC236}">
                  <a16:creationId xmlns:a16="http://schemas.microsoft.com/office/drawing/2014/main" id="{94F87161-0A7A-D645-9DCD-F3FD52494DDC}"/>
                </a:ext>
              </a:extLst>
            </p:cNvPr>
            <p:cNvCxnSpPr>
              <a:cxnSpLocks/>
            </p:cNvCxnSpPr>
            <p:nvPr/>
          </p:nvCxnSpPr>
          <p:spPr>
            <a:xfrm>
              <a:off x="1224477" y="3978553"/>
              <a:ext cx="4373505" cy="0"/>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B82C004-569E-1B4A-8E08-F4515F26AEE4}"/>
              </a:ext>
            </a:extLst>
          </p:cNvPr>
          <p:cNvSpPr txBox="1"/>
          <p:nvPr/>
        </p:nvSpPr>
        <p:spPr>
          <a:xfrm>
            <a:off x="767408" y="1624732"/>
            <a:ext cx="5904656"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rPr>
              <a:t>We’ll use an assessment of Viima’s own innovation culture as an example</a:t>
            </a:r>
          </a:p>
          <a:p>
            <a:pPr marL="285750" indent="-285750">
              <a:buFont typeface="Arial" panose="020B0604020202020204" pitchFamily="34" charset="0"/>
              <a:buChar char="•"/>
            </a:pPr>
            <a:r>
              <a:rPr lang="en-US" sz="1600" dirty="0">
                <a:solidFill>
                  <a:schemeClr val="tx2"/>
                </a:solidFill>
              </a:rPr>
              <a:t>Once we’ve filled in the subjective assessment, it’s easy to see where we are</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Like many other organizations, we are better at the “Fun” than the “Hard” stuff</a:t>
            </a:r>
          </a:p>
          <a:p>
            <a:pPr marL="285750" indent="-285750">
              <a:buFont typeface="Arial" panose="020B0604020202020204" pitchFamily="34" charset="0"/>
              <a:buChar char="•"/>
            </a:pPr>
            <a:r>
              <a:rPr lang="en-US" sz="1600" dirty="0">
                <a:solidFill>
                  <a:schemeClr val="tx2"/>
                </a:solidFill>
              </a:rPr>
              <a:t>There aren’t any major holes, but going forward, we need to put more emphasis on a few things:</a:t>
            </a:r>
          </a:p>
          <a:p>
            <a:pPr marL="742950" lvl="1" indent="-285750">
              <a:buClr>
                <a:schemeClr val="tx2"/>
              </a:buClr>
              <a:buSzPct val="90000"/>
              <a:buFont typeface=".Lucida Grande UI Regular"/>
              <a:buChar char="►"/>
            </a:pPr>
            <a:r>
              <a:rPr lang="en-US" sz="1600" dirty="0">
                <a:solidFill>
                  <a:schemeClr val="tx2"/>
                </a:solidFill>
              </a:rPr>
              <a:t>Setting more ambitious targets and keeping individuals accountable</a:t>
            </a:r>
          </a:p>
          <a:p>
            <a:pPr marL="742950" lvl="1" indent="-285750">
              <a:buClr>
                <a:schemeClr val="tx2"/>
              </a:buClr>
              <a:buSzPct val="90000"/>
              <a:buFont typeface=".Lucida Grande UI Regular"/>
              <a:buChar char="►"/>
            </a:pPr>
            <a:r>
              <a:rPr lang="en-US" sz="1600" dirty="0">
                <a:solidFill>
                  <a:schemeClr val="tx2"/>
                </a:solidFill>
              </a:rPr>
              <a:t>Leading work more decisively</a:t>
            </a:r>
          </a:p>
          <a:p>
            <a:pPr marL="742950" lvl="1" indent="-285750">
              <a:buClr>
                <a:schemeClr val="tx2"/>
              </a:buClr>
              <a:buSzPct val="90000"/>
              <a:buFont typeface=".Lucida Grande UI Regular"/>
              <a:buChar char="►"/>
            </a:pPr>
            <a:r>
              <a:rPr lang="en-US" sz="1600" dirty="0">
                <a:solidFill>
                  <a:schemeClr val="tx2"/>
                </a:solidFill>
              </a:rPr>
              <a:t>Providing more brutally candid feedback to feed learning</a:t>
            </a:r>
          </a:p>
          <a:p>
            <a:pPr marL="742950" lvl="1" indent="-285750">
              <a:buClr>
                <a:schemeClr val="tx2"/>
              </a:buClr>
              <a:buSzPct val="90000"/>
              <a:buFont typeface=".Lucida Grande UI Regular"/>
              <a:buChar char="►"/>
            </a:pPr>
            <a:r>
              <a:rPr lang="en-US" sz="1600" dirty="0">
                <a:solidFill>
                  <a:schemeClr val="tx2"/>
                </a:solidFill>
              </a:rPr>
              <a:t>… but also allowing a bit more time for learning</a:t>
            </a:r>
          </a:p>
          <a:p>
            <a:pPr marL="285750" indent="-285750">
              <a:buFont typeface="Arial" panose="020B0604020202020204" pitchFamily="34" charset="0"/>
              <a:buChar char="•"/>
            </a:pPr>
            <a:endParaRPr lang="en-US" sz="1600" dirty="0">
              <a:solidFill>
                <a:schemeClr val="tx2"/>
              </a:solidFill>
            </a:endParaRPr>
          </a:p>
        </p:txBody>
      </p:sp>
    </p:spTree>
    <p:extLst>
      <p:ext uri="{BB962C8B-B14F-4D97-AF65-F5344CB8AC3E}">
        <p14:creationId xmlns:p14="http://schemas.microsoft.com/office/powerpoint/2010/main" val="267040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A8EB9D-D499-164D-8D37-629763743906}"/>
              </a:ext>
            </a:extLst>
          </p:cNvPr>
          <p:cNvSpPr>
            <a:spLocks noGrp="1"/>
          </p:cNvSpPr>
          <p:nvPr>
            <p:ph type="title"/>
          </p:nvPr>
        </p:nvSpPr>
        <p:spPr>
          <a:xfrm>
            <a:off x="767408" y="963314"/>
            <a:ext cx="5033831" cy="338469"/>
          </a:xfrm>
        </p:spPr>
        <p:txBody>
          <a:bodyPr>
            <a:noAutofit/>
          </a:bodyPr>
          <a:lstStyle/>
          <a:p>
            <a:r>
              <a:rPr lang="en-US" sz="2400" dirty="0"/>
              <a:t>Example: Industrial Company</a:t>
            </a:r>
          </a:p>
        </p:txBody>
      </p:sp>
      <p:grpSp>
        <p:nvGrpSpPr>
          <p:cNvPr id="109" name="Group 108">
            <a:extLst>
              <a:ext uri="{FF2B5EF4-FFF2-40B4-BE49-F238E27FC236}">
                <a16:creationId xmlns:a16="http://schemas.microsoft.com/office/drawing/2014/main" id="{1F5871D4-4BBA-B142-AE15-1E2CB56CA615}"/>
              </a:ext>
            </a:extLst>
          </p:cNvPr>
          <p:cNvGrpSpPr/>
          <p:nvPr/>
        </p:nvGrpSpPr>
        <p:grpSpPr>
          <a:xfrm>
            <a:off x="7536160" y="871385"/>
            <a:ext cx="3900178" cy="4639591"/>
            <a:chOff x="1156050" y="3564121"/>
            <a:chExt cx="4905510" cy="5835518"/>
          </a:xfrm>
        </p:grpSpPr>
        <p:cxnSp>
          <p:nvCxnSpPr>
            <p:cNvPr id="4" name="Straight Connector 3">
              <a:extLst>
                <a:ext uri="{FF2B5EF4-FFF2-40B4-BE49-F238E27FC236}">
                  <a16:creationId xmlns:a16="http://schemas.microsoft.com/office/drawing/2014/main" id="{EBE9D463-2574-C247-B810-E37107C008D4}"/>
                </a:ext>
              </a:extLst>
            </p:cNvPr>
            <p:cNvCxnSpPr>
              <a:cxnSpLocks/>
            </p:cNvCxnSpPr>
            <p:nvPr/>
          </p:nvCxnSpPr>
          <p:spPr>
            <a:xfrm flipH="1">
              <a:off x="3392488" y="3564121"/>
              <a:ext cx="1768" cy="5835518"/>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B93E638-D57A-8942-AB69-32F35C8D3164}"/>
                </a:ext>
              </a:extLst>
            </p:cNvPr>
            <p:cNvSpPr txBox="1"/>
            <p:nvPr/>
          </p:nvSpPr>
          <p:spPr>
            <a:xfrm>
              <a:off x="1160158" y="4183172"/>
              <a:ext cx="1787990" cy="311197"/>
            </a:xfrm>
            <a:prstGeom prst="rect">
              <a:avLst/>
            </a:prstGeom>
            <a:noFill/>
          </p:spPr>
          <p:txBody>
            <a:bodyPr wrap="none" rtlCol="0">
              <a:spAutoFit/>
            </a:bodyPr>
            <a:lstStyle/>
            <a:p>
              <a:r>
                <a:rPr lang="en-US" sz="800" b="1" dirty="0"/>
                <a:t>Tolerance for failure</a:t>
              </a:r>
            </a:p>
          </p:txBody>
        </p:sp>
        <p:sp>
          <p:nvSpPr>
            <p:cNvPr id="7" name="TextBox 6">
              <a:extLst>
                <a:ext uri="{FF2B5EF4-FFF2-40B4-BE49-F238E27FC236}">
                  <a16:creationId xmlns:a16="http://schemas.microsoft.com/office/drawing/2014/main" id="{B117DD16-A3DE-4D4D-8CC0-6BCECBE28F07}"/>
                </a:ext>
              </a:extLst>
            </p:cNvPr>
            <p:cNvSpPr txBox="1"/>
            <p:nvPr/>
          </p:nvSpPr>
          <p:spPr>
            <a:xfrm>
              <a:off x="3479371" y="4183172"/>
              <a:ext cx="2582189" cy="311197"/>
            </a:xfrm>
            <a:prstGeom prst="rect">
              <a:avLst/>
            </a:prstGeom>
            <a:noFill/>
          </p:spPr>
          <p:txBody>
            <a:bodyPr wrap="none" rtlCol="0">
              <a:spAutoFit/>
            </a:bodyPr>
            <a:lstStyle/>
            <a:p>
              <a:r>
                <a:rPr lang="en-US" sz="800" b="1" dirty="0"/>
                <a:t>No tolerance for incompetence</a:t>
              </a:r>
            </a:p>
          </p:txBody>
        </p:sp>
        <p:grpSp>
          <p:nvGrpSpPr>
            <p:cNvPr id="14" name="Group 13">
              <a:extLst>
                <a:ext uri="{FF2B5EF4-FFF2-40B4-BE49-F238E27FC236}">
                  <a16:creationId xmlns:a16="http://schemas.microsoft.com/office/drawing/2014/main" id="{DF94A3F7-0E90-1942-B730-504031A52698}"/>
                </a:ext>
              </a:extLst>
            </p:cNvPr>
            <p:cNvGrpSpPr/>
            <p:nvPr/>
          </p:nvGrpSpPr>
          <p:grpSpPr>
            <a:xfrm>
              <a:off x="1205428" y="4452771"/>
              <a:ext cx="2073785" cy="392906"/>
              <a:chOff x="1973744" y="901700"/>
              <a:chExt cx="3686728" cy="698500"/>
            </a:xfrm>
          </p:grpSpPr>
          <p:sp>
            <p:nvSpPr>
              <p:cNvPr id="9" name="Oval 8">
                <a:extLst>
                  <a:ext uri="{FF2B5EF4-FFF2-40B4-BE49-F238E27FC236}">
                    <a16:creationId xmlns:a16="http://schemas.microsoft.com/office/drawing/2014/main" id="{AD035345-A113-4540-9266-B58EB845D1C4}"/>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0" name="Oval 9">
                <a:extLst>
                  <a:ext uri="{FF2B5EF4-FFF2-40B4-BE49-F238E27FC236}">
                    <a16:creationId xmlns:a16="http://schemas.microsoft.com/office/drawing/2014/main" id="{DFC911EF-194C-8A41-8A41-8749F616074C}"/>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1" name="Oval 10">
                <a:extLst>
                  <a:ext uri="{FF2B5EF4-FFF2-40B4-BE49-F238E27FC236}">
                    <a16:creationId xmlns:a16="http://schemas.microsoft.com/office/drawing/2014/main" id="{56F25F03-D40A-934C-A50B-6E4E9AB16EF8}"/>
                  </a:ext>
                </a:extLst>
              </p:cNvPr>
              <p:cNvSpPr/>
              <p:nvPr/>
            </p:nvSpPr>
            <p:spPr>
              <a:xfrm>
                <a:off x="3474208" y="91440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2" name="Oval 11">
                <a:extLst>
                  <a:ext uri="{FF2B5EF4-FFF2-40B4-BE49-F238E27FC236}">
                    <a16:creationId xmlns:a16="http://schemas.microsoft.com/office/drawing/2014/main" id="{8BBF9ECA-18CE-9949-B3C5-84C02CDE20F8}"/>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3" name="Oval 12">
                <a:extLst>
                  <a:ext uri="{FF2B5EF4-FFF2-40B4-BE49-F238E27FC236}">
                    <a16:creationId xmlns:a16="http://schemas.microsoft.com/office/drawing/2014/main" id="{E00ACC6E-A02E-5441-A9AB-C4FBA704CA3A}"/>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15" name="Group 14">
              <a:extLst>
                <a:ext uri="{FF2B5EF4-FFF2-40B4-BE49-F238E27FC236}">
                  <a16:creationId xmlns:a16="http://schemas.microsoft.com/office/drawing/2014/main" id="{C9A8A22E-07E1-8D4A-8D85-36919794D56E}"/>
                </a:ext>
              </a:extLst>
            </p:cNvPr>
            <p:cNvGrpSpPr/>
            <p:nvPr/>
          </p:nvGrpSpPr>
          <p:grpSpPr>
            <a:xfrm>
              <a:off x="3524197" y="4452771"/>
              <a:ext cx="2073785" cy="392906"/>
              <a:chOff x="1973744" y="901700"/>
              <a:chExt cx="3686728" cy="698500"/>
            </a:xfrm>
          </p:grpSpPr>
          <p:sp>
            <p:nvSpPr>
              <p:cNvPr id="16" name="Oval 15">
                <a:extLst>
                  <a:ext uri="{FF2B5EF4-FFF2-40B4-BE49-F238E27FC236}">
                    <a16:creationId xmlns:a16="http://schemas.microsoft.com/office/drawing/2014/main" id="{F389AA51-A67D-8447-8E90-847F85F326B1}"/>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7" name="Oval 16">
                <a:extLst>
                  <a:ext uri="{FF2B5EF4-FFF2-40B4-BE49-F238E27FC236}">
                    <a16:creationId xmlns:a16="http://schemas.microsoft.com/office/drawing/2014/main" id="{044E3035-7843-D84A-921C-EF7F811F4C56}"/>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8" name="Oval 17">
                <a:extLst>
                  <a:ext uri="{FF2B5EF4-FFF2-40B4-BE49-F238E27FC236}">
                    <a16:creationId xmlns:a16="http://schemas.microsoft.com/office/drawing/2014/main" id="{A1119241-D2B5-4341-9168-67030EEDDEBC}"/>
                  </a:ext>
                </a:extLst>
              </p:cNvPr>
              <p:cNvSpPr/>
              <p:nvPr/>
            </p:nvSpPr>
            <p:spPr>
              <a:xfrm>
                <a:off x="3474208" y="91440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19" name="Oval 18">
                <a:extLst>
                  <a:ext uri="{FF2B5EF4-FFF2-40B4-BE49-F238E27FC236}">
                    <a16:creationId xmlns:a16="http://schemas.microsoft.com/office/drawing/2014/main" id="{A117C561-1853-2D46-B521-34E1BD33F92F}"/>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0" name="Oval 19">
                <a:extLst>
                  <a:ext uri="{FF2B5EF4-FFF2-40B4-BE49-F238E27FC236}">
                    <a16:creationId xmlns:a16="http://schemas.microsoft.com/office/drawing/2014/main" id="{813F2966-457B-B040-8F33-85C481C3B529}"/>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21" name="TextBox 20">
              <a:extLst>
                <a:ext uri="{FF2B5EF4-FFF2-40B4-BE49-F238E27FC236}">
                  <a16:creationId xmlns:a16="http://schemas.microsoft.com/office/drawing/2014/main" id="{E1FB1024-E1F5-0446-9459-2363A2C98DF7}"/>
                </a:ext>
              </a:extLst>
            </p:cNvPr>
            <p:cNvSpPr txBox="1"/>
            <p:nvPr/>
          </p:nvSpPr>
          <p:spPr>
            <a:xfrm>
              <a:off x="1156050" y="5074647"/>
              <a:ext cx="1519398" cy="311197"/>
            </a:xfrm>
            <a:prstGeom prst="rect">
              <a:avLst/>
            </a:prstGeom>
            <a:noFill/>
          </p:spPr>
          <p:txBody>
            <a:bodyPr wrap="none" rtlCol="0">
              <a:spAutoFit/>
            </a:bodyPr>
            <a:lstStyle/>
            <a:p>
              <a:r>
                <a:rPr lang="en-US" sz="800" b="1" dirty="0"/>
                <a:t>Experimentation</a:t>
              </a:r>
            </a:p>
          </p:txBody>
        </p:sp>
        <p:sp>
          <p:nvSpPr>
            <p:cNvPr id="22" name="TextBox 21">
              <a:extLst>
                <a:ext uri="{FF2B5EF4-FFF2-40B4-BE49-F238E27FC236}">
                  <a16:creationId xmlns:a16="http://schemas.microsoft.com/office/drawing/2014/main" id="{D0DFABD6-1122-0C4E-B68F-078AC45514C1}"/>
                </a:ext>
              </a:extLst>
            </p:cNvPr>
            <p:cNvSpPr txBox="1"/>
            <p:nvPr/>
          </p:nvSpPr>
          <p:spPr>
            <a:xfrm>
              <a:off x="3479370" y="5076233"/>
              <a:ext cx="991475" cy="311197"/>
            </a:xfrm>
            <a:prstGeom prst="rect">
              <a:avLst/>
            </a:prstGeom>
            <a:noFill/>
          </p:spPr>
          <p:txBody>
            <a:bodyPr wrap="none" rtlCol="0">
              <a:spAutoFit/>
            </a:bodyPr>
            <a:lstStyle/>
            <a:p>
              <a:r>
                <a:rPr lang="en-US" sz="800" b="1" dirty="0"/>
                <a:t>Discipline</a:t>
              </a:r>
            </a:p>
          </p:txBody>
        </p:sp>
        <p:grpSp>
          <p:nvGrpSpPr>
            <p:cNvPr id="23" name="Group 22">
              <a:extLst>
                <a:ext uri="{FF2B5EF4-FFF2-40B4-BE49-F238E27FC236}">
                  <a16:creationId xmlns:a16="http://schemas.microsoft.com/office/drawing/2014/main" id="{AF85B45B-A8CA-E14A-9FD3-889917DEB2FD}"/>
                </a:ext>
              </a:extLst>
            </p:cNvPr>
            <p:cNvGrpSpPr/>
            <p:nvPr/>
          </p:nvGrpSpPr>
          <p:grpSpPr>
            <a:xfrm>
              <a:off x="1205428" y="5330872"/>
              <a:ext cx="2073785" cy="392906"/>
              <a:chOff x="1973744" y="901700"/>
              <a:chExt cx="3686728" cy="698500"/>
            </a:xfrm>
          </p:grpSpPr>
          <p:sp>
            <p:nvSpPr>
              <p:cNvPr id="24" name="Oval 23">
                <a:extLst>
                  <a:ext uri="{FF2B5EF4-FFF2-40B4-BE49-F238E27FC236}">
                    <a16:creationId xmlns:a16="http://schemas.microsoft.com/office/drawing/2014/main" id="{9EE83186-1C83-304B-AE7D-31569BC64100}"/>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5" name="Oval 24">
                <a:extLst>
                  <a:ext uri="{FF2B5EF4-FFF2-40B4-BE49-F238E27FC236}">
                    <a16:creationId xmlns:a16="http://schemas.microsoft.com/office/drawing/2014/main" id="{44085F27-42C8-9147-A955-0ECC6D4449FC}"/>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6" name="Oval 25">
                <a:extLst>
                  <a:ext uri="{FF2B5EF4-FFF2-40B4-BE49-F238E27FC236}">
                    <a16:creationId xmlns:a16="http://schemas.microsoft.com/office/drawing/2014/main" id="{3E63F365-59E0-F240-A750-655FCFDE49E1}"/>
                  </a:ext>
                </a:extLst>
              </p:cNvPr>
              <p:cNvSpPr/>
              <p:nvPr/>
            </p:nvSpPr>
            <p:spPr>
              <a:xfrm>
                <a:off x="3474208" y="91440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7" name="Oval 26">
                <a:extLst>
                  <a:ext uri="{FF2B5EF4-FFF2-40B4-BE49-F238E27FC236}">
                    <a16:creationId xmlns:a16="http://schemas.microsoft.com/office/drawing/2014/main" id="{9714DC25-E983-7F4E-A04B-2C927AAA325B}"/>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28" name="Oval 27">
                <a:extLst>
                  <a:ext uri="{FF2B5EF4-FFF2-40B4-BE49-F238E27FC236}">
                    <a16:creationId xmlns:a16="http://schemas.microsoft.com/office/drawing/2014/main" id="{747BCA66-3D77-9A43-867B-D385FA8ECBB2}"/>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29" name="Group 28">
              <a:extLst>
                <a:ext uri="{FF2B5EF4-FFF2-40B4-BE49-F238E27FC236}">
                  <a16:creationId xmlns:a16="http://schemas.microsoft.com/office/drawing/2014/main" id="{865942FD-56D6-6743-AF71-E5F475081C42}"/>
                </a:ext>
              </a:extLst>
            </p:cNvPr>
            <p:cNvGrpSpPr/>
            <p:nvPr/>
          </p:nvGrpSpPr>
          <p:grpSpPr>
            <a:xfrm>
              <a:off x="3524197" y="5330872"/>
              <a:ext cx="2073785" cy="392906"/>
              <a:chOff x="1973744" y="901700"/>
              <a:chExt cx="3686728" cy="698500"/>
            </a:xfrm>
          </p:grpSpPr>
          <p:sp>
            <p:nvSpPr>
              <p:cNvPr id="30" name="Oval 29">
                <a:extLst>
                  <a:ext uri="{FF2B5EF4-FFF2-40B4-BE49-F238E27FC236}">
                    <a16:creationId xmlns:a16="http://schemas.microsoft.com/office/drawing/2014/main" id="{B2B973DA-0DAC-8540-8E02-D13ADEED531A}"/>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1" name="Oval 30">
                <a:extLst>
                  <a:ext uri="{FF2B5EF4-FFF2-40B4-BE49-F238E27FC236}">
                    <a16:creationId xmlns:a16="http://schemas.microsoft.com/office/drawing/2014/main" id="{8EB6D57F-A6CC-804F-9F02-9C668AF458DC}"/>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2" name="Oval 31">
                <a:extLst>
                  <a:ext uri="{FF2B5EF4-FFF2-40B4-BE49-F238E27FC236}">
                    <a16:creationId xmlns:a16="http://schemas.microsoft.com/office/drawing/2014/main" id="{BA874A1D-A4F7-334B-AFD2-56C9158CF83C}"/>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3" name="Oval 32">
                <a:extLst>
                  <a:ext uri="{FF2B5EF4-FFF2-40B4-BE49-F238E27FC236}">
                    <a16:creationId xmlns:a16="http://schemas.microsoft.com/office/drawing/2014/main" id="{855E755E-7B1B-2144-BFAA-253A4597A973}"/>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4" name="Oval 33">
                <a:extLst>
                  <a:ext uri="{FF2B5EF4-FFF2-40B4-BE49-F238E27FC236}">
                    <a16:creationId xmlns:a16="http://schemas.microsoft.com/office/drawing/2014/main" id="{19A426B7-9E5A-0540-B42B-FD32F764E054}"/>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35" name="TextBox 34">
              <a:extLst>
                <a:ext uri="{FF2B5EF4-FFF2-40B4-BE49-F238E27FC236}">
                  <a16:creationId xmlns:a16="http://schemas.microsoft.com/office/drawing/2014/main" id="{2820C0F2-4F33-BE42-A201-E95B80DF1A96}"/>
                </a:ext>
              </a:extLst>
            </p:cNvPr>
            <p:cNvSpPr txBox="1"/>
            <p:nvPr/>
          </p:nvSpPr>
          <p:spPr>
            <a:xfrm>
              <a:off x="1166100" y="5958335"/>
              <a:ext cx="1774097" cy="311197"/>
            </a:xfrm>
            <a:prstGeom prst="rect">
              <a:avLst/>
            </a:prstGeom>
            <a:noFill/>
          </p:spPr>
          <p:txBody>
            <a:bodyPr wrap="none" rtlCol="0">
              <a:spAutoFit/>
            </a:bodyPr>
            <a:lstStyle/>
            <a:p>
              <a:r>
                <a:rPr lang="en-US" sz="800" b="1" dirty="0"/>
                <a:t>Psychological safety</a:t>
              </a:r>
            </a:p>
          </p:txBody>
        </p:sp>
        <p:sp>
          <p:nvSpPr>
            <p:cNvPr id="36" name="TextBox 35">
              <a:extLst>
                <a:ext uri="{FF2B5EF4-FFF2-40B4-BE49-F238E27FC236}">
                  <a16:creationId xmlns:a16="http://schemas.microsoft.com/office/drawing/2014/main" id="{57B5A25D-49AE-7441-A7AD-30538875D9C5}"/>
                </a:ext>
              </a:extLst>
            </p:cNvPr>
            <p:cNvSpPr txBox="1"/>
            <p:nvPr/>
          </p:nvSpPr>
          <p:spPr>
            <a:xfrm>
              <a:off x="3482676" y="5962575"/>
              <a:ext cx="1605070" cy="311197"/>
            </a:xfrm>
            <a:prstGeom prst="rect">
              <a:avLst/>
            </a:prstGeom>
            <a:noFill/>
          </p:spPr>
          <p:txBody>
            <a:bodyPr wrap="none" rtlCol="0">
              <a:spAutoFit/>
            </a:bodyPr>
            <a:lstStyle/>
            <a:p>
              <a:r>
                <a:rPr lang="en-US" sz="800" b="1" dirty="0"/>
                <a:t>Brutal candidness</a:t>
              </a:r>
            </a:p>
          </p:txBody>
        </p:sp>
        <p:grpSp>
          <p:nvGrpSpPr>
            <p:cNvPr id="37" name="Group 36">
              <a:extLst>
                <a:ext uri="{FF2B5EF4-FFF2-40B4-BE49-F238E27FC236}">
                  <a16:creationId xmlns:a16="http://schemas.microsoft.com/office/drawing/2014/main" id="{79A523B2-3CD3-F44A-B786-AABCF78D0F24}"/>
                </a:ext>
              </a:extLst>
            </p:cNvPr>
            <p:cNvGrpSpPr/>
            <p:nvPr/>
          </p:nvGrpSpPr>
          <p:grpSpPr>
            <a:xfrm>
              <a:off x="1208735" y="6232173"/>
              <a:ext cx="2073785" cy="392906"/>
              <a:chOff x="1973744" y="901700"/>
              <a:chExt cx="3686728" cy="698500"/>
            </a:xfrm>
          </p:grpSpPr>
          <p:sp>
            <p:nvSpPr>
              <p:cNvPr id="38" name="Oval 37">
                <a:extLst>
                  <a:ext uri="{FF2B5EF4-FFF2-40B4-BE49-F238E27FC236}">
                    <a16:creationId xmlns:a16="http://schemas.microsoft.com/office/drawing/2014/main" id="{2BD168FC-7BED-8A4E-B78B-4759F8D7B5DB}"/>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39" name="Oval 38">
                <a:extLst>
                  <a:ext uri="{FF2B5EF4-FFF2-40B4-BE49-F238E27FC236}">
                    <a16:creationId xmlns:a16="http://schemas.microsoft.com/office/drawing/2014/main" id="{D6FFD671-A9D8-7249-A5BA-042799A2C372}"/>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0" name="Oval 39">
                <a:extLst>
                  <a:ext uri="{FF2B5EF4-FFF2-40B4-BE49-F238E27FC236}">
                    <a16:creationId xmlns:a16="http://schemas.microsoft.com/office/drawing/2014/main" id="{93E17C1C-94DA-2D4E-8CED-57C3F60DB891}"/>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1" name="Oval 40">
                <a:extLst>
                  <a:ext uri="{FF2B5EF4-FFF2-40B4-BE49-F238E27FC236}">
                    <a16:creationId xmlns:a16="http://schemas.microsoft.com/office/drawing/2014/main" id="{4FE0DFEB-3ACF-B54F-B674-48C232F4F038}"/>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2" name="Oval 41">
                <a:extLst>
                  <a:ext uri="{FF2B5EF4-FFF2-40B4-BE49-F238E27FC236}">
                    <a16:creationId xmlns:a16="http://schemas.microsoft.com/office/drawing/2014/main" id="{ADE0DAAE-87E2-664E-B48F-2BCF3093A474}"/>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43" name="Group 42">
              <a:extLst>
                <a:ext uri="{FF2B5EF4-FFF2-40B4-BE49-F238E27FC236}">
                  <a16:creationId xmlns:a16="http://schemas.microsoft.com/office/drawing/2014/main" id="{4F9F9B35-0ED7-9E4B-9BE8-FC5235ADD664}"/>
                </a:ext>
              </a:extLst>
            </p:cNvPr>
            <p:cNvGrpSpPr/>
            <p:nvPr/>
          </p:nvGrpSpPr>
          <p:grpSpPr>
            <a:xfrm>
              <a:off x="3527504" y="6232173"/>
              <a:ext cx="2073785" cy="392906"/>
              <a:chOff x="1973744" y="901700"/>
              <a:chExt cx="3686728" cy="698500"/>
            </a:xfrm>
          </p:grpSpPr>
          <p:sp>
            <p:nvSpPr>
              <p:cNvPr id="44" name="Oval 43">
                <a:extLst>
                  <a:ext uri="{FF2B5EF4-FFF2-40B4-BE49-F238E27FC236}">
                    <a16:creationId xmlns:a16="http://schemas.microsoft.com/office/drawing/2014/main" id="{EA00AAC3-1719-3545-913E-334C352041F3}"/>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5" name="Oval 44">
                <a:extLst>
                  <a:ext uri="{FF2B5EF4-FFF2-40B4-BE49-F238E27FC236}">
                    <a16:creationId xmlns:a16="http://schemas.microsoft.com/office/drawing/2014/main" id="{8EDC84BB-ACD1-9E40-8F09-0D8B6FCFD5F5}"/>
                  </a:ext>
                </a:extLst>
              </p:cNvPr>
              <p:cNvSpPr/>
              <p:nvPr/>
            </p:nvSpPr>
            <p:spPr>
              <a:xfrm>
                <a:off x="4224440"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6" name="Oval 45">
                <a:extLst>
                  <a:ext uri="{FF2B5EF4-FFF2-40B4-BE49-F238E27FC236}">
                    <a16:creationId xmlns:a16="http://schemas.microsoft.com/office/drawing/2014/main" id="{1EC0D794-C103-2C4B-893A-048CC4D5F62B}"/>
                  </a:ext>
                </a:extLst>
              </p:cNvPr>
              <p:cNvSpPr/>
              <p:nvPr/>
            </p:nvSpPr>
            <p:spPr>
              <a:xfrm>
                <a:off x="3474208"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7" name="Oval 46">
                <a:extLst>
                  <a:ext uri="{FF2B5EF4-FFF2-40B4-BE49-F238E27FC236}">
                    <a16:creationId xmlns:a16="http://schemas.microsoft.com/office/drawing/2014/main" id="{D56132A4-BA2F-7A42-987E-70CBE259F877}"/>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48" name="Oval 47">
                <a:extLst>
                  <a:ext uri="{FF2B5EF4-FFF2-40B4-BE49-F238E27FC236}">
                    <a16:creationId xmlns:a16="http://schemas.microsoft.com/office/drawing/2014/main" id="{C636554E-0768-8F47-BA34-38C4E63317C6}"/>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49" name="TextBox 48">
              <a:extLst>
                <a:ext uri="{FF2B5EF4-FFF2-40B4-BE49-F238E27FC236}">
                  <a16:creationId xmlns:a16="http://schemas.microsoft.com/office/drawing/2014/main" id="{F8D53963-628E-7547-83DE-539DB42EEBC4}"/>
                </a:ext>
              </a:extLst>
            </p:cNvPr>
            <p:cNvSpPr txBox="1"/>
            <p:nvPr/>
          </p:nvSpPr>
          <p:spPr>
            <a:xfrm>
              <a:off x="1166100" y="6874671"/>
              <a:ext cx="1283223" cy="311197"/>
            </a:xfrm>
            <a:prstGeom prst="rect">
              <a:avLst/>
            </a:prstGeom>
            <a:noFill/>
          </p:spPr>
          <p:txBody>
            <a:bodyPr wrap="none" rtlCol="0">
              <a:spAutoFit/>
            </a:bodyPr>
            <a:lstStyle/>
            <a:p>
              <a:r>
                <a:rPr lang="en-US" sz="800" b="1" dirty="0"/>
                <a:t>Collaboration</a:t>
              </a:r>
            </a:p>
          </p:txBody>
        </p:sp>
        <p:sp>
          <p:nvSpPr>
            <p:cNvPr id="50" name="TextBox 49">
              <a:extLst>
                <a:ext uri="{FF2B5EF4-FFF2-40B4-BE49-F238E27FC236}">
                  <a16:creationId xmlns:a16="http://schemas.microsoft.com/office/drawing/2014/main" id="{4A3BF528-971E-EC45-898F-290282C64B6D}"/>
                </a:ext>
              </a:extLst>
            </p:cNvPr>
            <p:cNvSpPr txBox="1"/>
            <p:nvPr/>
          </p:nvSpPr>
          <p:spPr>
            <a:xfrm>
              <a:off x="3498421" y="6875199"/>
              <a:ext cx="2128360" cy="311197"/>
            </a:xfrm>
            <a:prstGeom prst="rect">
              <a:avLst/>
            </a:prstGeom>
            <a:noFill/>
          </p:spPr>
          <p:txBody>
            <a:bodyPr wrap="none" rtlCol="0">
              <a:spAutoFit/>
            </a:bodyPr>
            <a:lstStyle/>
            <a:p>
              <a:r>
                <a:rPr lang="en-US" sz="800" b="1" dirty="0"/>
                <a:t>Individual accountability</a:t>
              </a:r>
            </a:p>
          </p:txBody>
        </p:sp>
        <p:grpSp>
          <p:nvGrpSpPr>
            <p:cNvPr id="51" name="Group 50">
              <a:extLst>
                <a:ext uri="{FF2B5EF4-FFF2-40B4-BE49-F238E27FC236}">
                  <a16:creationId xmlns:a16="http://schemas.microsoft.com/office/drawing/2014/main" id="{EAB5640F-F413-9541-A1E1-647424F9FB69}"/>
                </a:ext>
              </a:extLst>
            </p:cNvPr>
            <p:cNvGrpSpPr/>
            <p:nvPr/>
          </p:nvGrpSpPr>
          <p:grpSpPr>
            <a:xfrm>
              <a:off x="1224477" y="7136983"/>
              <a:ext cx="2073785" cy="392906"/>
              <a:chOff x="1973744" y="901700"/>
              <a:chExt cx="3686728" cy="698500"/>
            </a:xfrm>
          </p:grpSpPr>
          <p:sp>
            <p:nvSpPr>
              <p:cNvPr id="52" name="Oval 51">
                <a:extLst>
                  <a:ext uri="{FF2B5EF4-FFF2-40B4-BE49-F238E27FC236}">
                    <a16:creationId xmlns:a16="http://schemas.microsoft.com/office/drawing/2014/main" id="{8A980908-41DB-AD44-AAB9-75BB170E5994}"/>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3" name="Oval 52">
                <a:extLst>
                  <a:ext uri="{FF2B5EF4-FFF2-40B4-BE49-F238E27FC236}">
                    <a16:creationId xmlns:a16="http://schemas.microsoft.com/office/drawing/2014/main" id="{D240A2CD-9C38-CF4A-8095-550BA8C6C415}"/>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4" name="Oval 53">
                <a:extLst>
                  <a:ext uri="{FF2B5EF4-FFF2-40B4-BE49-F238E27FC236}">
                    <a16:creationId xmlns:a16="http://schemas.microsoft.com/office/drawing/2014/main" id="{DDFDB4AA-3229-6B43-9E4D-0BF0FC87B50A}"/>
                  </a:ext>
                </a:extLst>
              </p:cNvPr>
              <p:cNvSpPr/>
              <p:nvPr/>
            </p:nvSpPr>
            <p:spPr>
              <a:xfrm>
                <a:off x="3474208" y="91440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5" name="Oval 54">
                <a:extLst>
                  <a:ext uri="{FF2B5EF4-FFF2-40B4-BE49-F238E27FC236}">
                    <a16:creationId xmlns:a16="http://schemas.microsoft.com/office/drawing/2014/main" id="{A2F5A046-575F-CE4E-B56B-B32839A3E4AA}"/>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6" name="Oval 55">
                <a:extLst>
                  <a:ext uri="{FF2B5EF4-FFF2-40B4-BE49-F238E27FC236}">
                    <a16:creationId xmlns:a16="http://schemas.microsoft.com/office/drawing/2014/main" id="{6EB1EA75-717C-F44A-B4FC-5A517509BA52}"/>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57" name="Group 56">
              <a:extLst>
                <a:ext uri="{FF2B5EF4-FFF2-40B4-BE49-F238E27FC236}">
                  <a16:creationId xmlns:a16="http://schemas.microsoft.com/office/drawing/2014/main" id="{CEE7AF34-B78B-5A41-8F8A-EBCA2B46E940}"/>
                </a:ext>
              </a:extLst>
            </p:cNvPr>
            <p:cNvGrpSpPr/>
            <p:nvPr/>
          </p:nvGrpSpPr>
          <p:grpSpPr>
            <a:xfrm>
              <a:off x="3543246" y="7136983"/>
              <a:ext cx="2073785" cy="392906"/>
              <a:chOff x="1973744" y="901700"/>
              <a:chExt cx="3686728" cy="698500"/>
            </a:xfrm>
          </p:grpSpPr>
          <p:sp>
            <p:nvSpPr>
              <p:cNvPr id="58" name="Oval 57">
                <a:extLst>
                  <a:ext uri="{FF2B5EF4-FFF2-40B4-BE49-F238E27FC236}">
                    <a16:creationId xmlns:a16="http://schemas.microsoft.com/office/drawing/2014/main" id="{6134577B-D149-D546-9846-90C9C9C74878}"/>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59" name="Oval 58">
                <a:extLst>
                  <a:ext uri="{FF2B5EF4-FFF2-40B4-BE49-F238E27FC236}">
                    <a16:creationId xmlns:a16="http://schemas.microsoft.com/office/drawing/2014/main" id="{508C6A7A-6C2A-1149-8AC9-B1353A128A77}"/>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0" name="Oval 59">
                <a:extLst>
                  <a:ext uri="{FF2B5EF4-FFF2-40B4-BE49-F238E27FC236}">
                    <a16:creationId xmlns:a16="http://schemas.microsoft.com/office/drawing/2014/main" id="{99862AA3-2E1F-8247-B247-0483DD53A0C9}"/>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1" name="Oval 60">
                <a:extLst>
                  <a:ext uri="{FF2B5EF4-FFF2-40B4-BE49-F238E27FC236}">
                    <a16:creationId xmlns:a16="http://schemas.microsoft.com/office/drawing/2014/main" id="{B8785EFD-1A59-0548-98D5-B755859D0FA6}"/>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2" name="Oval 61">
                <a:extLst>
                  <a:ext uri="{FF2B5EF4-FFF2-40B4-BE49-F238E27FC236}">
                    <a16:creationId xmlns:a16="http://schemas.microsoft.com/office/drawing/2014/main" id="{247D5274-4775-D34F-B880-ADE406C90ADC}"/>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63" name="TextBox 62">
              <a:extLst>
                <a:ext uri="{FF2B5EF4-FFF2-40B4-BE49-F238E27FC236}">
                  <a16:creationId xmlns:a16="http://schemas.microsoft.com/office/drawing/2014/main" id="{14C18804-F9BF-B848-9B17-75ECD7CDB30C}"/>
                </a:ext>
              </a:extLst>
            </p:cNvPr>
            <p:cNvSpPr txBox="1"/>
            <p:nvPr/>
          </p:nvSpPr>
          <p:spPr>
            <a:xfrm>
              <a:off x="1162109" y="7731236"/>
              <a:ext cx="1301746" cy="311197"/>
            </a:xfrm>
            <a:prstGeom prst="rect">
              <a:avLst/>
            </a:prstGeom>
            <a:noFill/>
          </p:spPr>
          <p:txBody>
            <a:bodyPr wrap="none" rtlCol="0">
              <a:spAutoFit/>
            </a:bodyPr>
            <a:lstStyle/>
            <a:p>
              <a:r>
                <a:rPr lang="en-US" sz="800" b="1" dirty="0"/>
                <a:t>Flat hierarchy</a:t>
              </a:r>
            </a:p>
          </p:txBody>
        </p:sp>
        <p:sp>
          <p:nvSpPr>
            <p:cNvPr id="64" name="TextBox 63">
              <a:extLst>
                <a:ext uri="{FF2B5EF4-FFF2-40B4-BE49-F238E27FC236}">
                  <a16:creationId xmlns:a16="http://schemas.microsoft.com/office/drawing/2014/main" id="{4DBCC6C0-CDD5-454D-BD2C-E64B3798E961}"/>
                </a:ext>
              </a:extLst>
            </p:cNvPr>
            <p:cNvSpPr txBox="1"/>
            <p:nvPr/>
          </p:nvSpPr>
          <p:spPr>
            <a:xfrm>
              <a:off x="3479371" y="7762328"/>
              <a:ext cx="1591177" cy="311197"/>
            </a:xfrm>
            <a:prstGeom prst="rect">
              <a:avLst/>
            </a:prstGeom>
            <a:noFill/>
          </p:spPr>
          <p:txBody>
            <a:bodyPr wrap="none" rtlCol="0">
              <a:spAutoFit/>
            </a:bodyPr>
            <a:lstStyle/>
            <a:p>
              <a:r>
                <a:rPr lang="en-US" sz="800" b="1" dirty="0"/>
                <a:t>Strong leadership</a:t>
              </a:r>
            </a:p>
          </p:txBody>
        </p:sp>
        <p:grpSp>
          <p:nvGrpSpPr>
            <p:cNvPr id="65" name="Group 64">
              <a:extLst>
                <a:ext uri="{FF2B5EF4-FFF2-40B4-BE49-F238E27FC236}">
                  <a16:creationId xmlns:a16="http://schemas.microsoft.com/office/drawing/2014/main" id="{54061399-6B5A-4342-98C4-C16CE4745AC4}"/>
                </a:ext>
              </a:extLst>
            </p:cNvPr>
            <p:cNvGrpSpPr/>
            <p:nvPr/>
          </p:nvGrpSpPr>
          <p:grpSpPr>
            <a:xfrm>
              <a:off x="1205428" y="8016466"/>
              <a:ext cx="2073785" cy="392906"/>
              <a:chOff x="1973744" y="901700"/>
              <a:chExt cx="3686728" cy="698500"/>
            </a:xfrm>
          </p:grpSpPr>
          <p:sp>
            <p:nvSpPr>
              <p:cNvPr id="66" name="Oval 65">
                <a:extLst>
                  <a:ext uri="{FF2B5EF4-FFF2-40B4-BE49-F238E27FC236}">
                    <a16:creationId xmlns:a16="http://schemas.microsoft.com/office/drawing/2014/main" id="{F7F442A2-5653-9A45-AFE1-2191F7092A18}"/>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7" name="Oval 66">
                <a:extLst>
                  <a:ext uri="{FF2B5EF4-FFF2-40B4-BE49-F238E27FC236}">
                    <a16:creationId xmlns:a16="http://schemas.microsoft.com/office/drawing/2014/main" id="{DF5FC2CF-75B8-9341-B148-D31FF460D7B1}"/>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8" name="Oval 67">
                <a:extLst>
                  <a:ext uri="{FF2B5EF4-FFF2-40B4-BE49-F238E27FC236}">
                    <a16:creationId xmlns:a16="http://schemas.microsoft.com/office/drawing/2014/main" id="{C7AEB7FA-2F7A-CB48-A669-BC04076B257D}"/>
                  </a:ext>
                </a:extLst>
              </p:cNvPr>
              <p:cNvSpPr/>
              <p:nvPr/>
            </p:nvSpPr>
            <p:spPr>
              <a:xfrm>
                <a:off x="3474208" y="91440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69" name="Oval 68">
                <a:extLst>
                  <a:ext uri="{FF2B5EF4-FFF2-40B4-BE49-F238E27FC236}">
                    <a16:creationId xmlns:a16="http://schemas.microsoft.com/office/drawing/2014/main" id="{6EEA548C-800A-C64B-B2F1-B7914F6E01EA}"/>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0" name="Oval 69">
                <a:extLst>
                  <a:ext uri="{FF2B5EF4-FFF2-40B4-BE49-F238E27FC236}">
                    <a16:creationId xmlns:a16="http://schemas.microsoft.com/office/drawing/2014/main" id="{CE818A7F-D5E2-4B4A-9E33-0C3EB02B3664}"/>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71" name="Group 70">
              <a:extLst>
                <a:ext uri="{FF2B5EF4-FFF2-40B4-BE49-F238E27FC236}">
                  <a16:creationId xmlns:a16="http://schemas.microsoft.com/office/drawing/2014/main" id="{27E133A7-253C-D24D-BA9C-DC42905D17C5}"/>
                </a:ext>
              </a:extLst>
            </p:cNvPr>
            <p:cNvGrpSpPr/>
            <p:nvPr/>
          </p:nvGrpSpPr>
          <p:grpSpPr>
            <a:xfrm>
              <a:off x="3524197" y="8016466"/>
              <a:ext cx="2073785" cy="392906"/>
              <a:chOff x="1973744" y="901700"/>
              <a:chExt cx="3686728" cy="698500"/>
            </a:xfrm>
          </p:grpSpPr>
          <p:sp>
            <p:nvSpPr>
              <p:cNvPr id="72" name="Oval 71">
                <a:extLst>
                  <a:ext uri="{FF2B5EF4-FFF2-40B4-BE49-F238E27FC236}">
                    <a16:creationId xmlns:a16="http://schemas.microsoft.com/office/drawing/2014/main" id="{4BAE430D-8A97-E545-A64B-56EAADA262B0}"/>
                  </a:ext>
                </a:extLst>
              </p:cNvPr>
              <p:cNvSpPr/>
              <p:nvPr/>
            </p:nvSpPr>
            <p:spPr>
              <a:xfrm>
                <a:off x="4974672"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3" name="Oval 72">
                <a:extLst>
                  <a:ext uri="{FF2B5EF4-FFF2-40B4-BE49-F238E27FC236}">
                    <a16:creationId xmlns:a16="http://schemas.microsoft.com/office/drawing/2014/main" id="{0125A366-050A-4B49-AE5C-215FF8F92A92}"/>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4" name="Oval 73">
                <a:extLst>
                  <a:ext uri="{FF2B5EF4-FFF2-40B4-BE49-F238E27FC236}">
                    <a16:creationId xmlns:a16="http://schemas.microsoft.com/office/drawing/2014/main" id="{DEDCCAE4-CDBB-4741-BB0F-29CC0D115722}"/>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5" name="Oval 74">
                <a:extLst>
                  <a:ext uri="{FF2B5EF4-FFF2-40B4-BE49-F238E27FC236}">
                    <a16:creationId xmlns:a16="http://schemas.microsoft.com/office/drawing/2014/main" id="{20155C2C-537A-FF42-8EA6-91FCBFE8F02B}"/>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76" name="Oval 75">
                <a:extLst>
                  <a:ext uri="{FF2B5EF4-FFF2-40B4-BE49-F238E27FC236}">
                    <a16:creationId xmlns:a16="http://schemas.microsoft.com/office/drawing/2014/main" id="{B3C083AE-4DE9-4143-9905-D2CB629B3065}"/>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sp>
          <p:nvSpPr>
            <p:cNvPr id="82" name="TextBox 81">
              <a:extLst>
                <a:ext uri="{FF2B5EF4-FFF2-40B4-BE49-F238E27FC236}">
                  <a16:creationId xmlns:a16="http://schemas.microsoft.com/office/drawing/2014/main" id="{DC22430A-EE53-8741-A4D4-4DBC4E66EED6}"/>
                </a:ext>
              </a:extLst>
            </p:cNvPr>
            <p:cNvSpPr txBox="1"/>
            <p:nvPr/>
          </p:nvSpPr>
          <p:spPr>
            <a:xfrm>
              <a:off x="1515379" y="3645492"/>
              <a:ext cx="1486344" cy="309688"/>
            </a:xfrm>
            <a:prstGeom prst="rect">
              <a:avLst/>
            </a:prstGeom>
            <a:noFill/>
          </p:spPr>
          <p:txBody>
            <a:bodyPr wrap="none" rtlCol="0">
              <a:spAutoFit/>
            </a:bodyPr>
            <a:lstStyle/>
            <a:p>
              <a:pPr algn="ctr"/>
              <a:r>
                <a:rPr lang="en-US" sz="1000" b="1" dirty="0">
                  <a:solidFill>
                    <a:schemeClr val="tx2"/>
                  </a:solidFill>
                </a:rPr>
                <a:t>”The Fun Stuff”</a:t>
              </a:r>
            </a:p>
          </p:txBody>
        </p:sp>
        <p:sp>
          <p:nvSpPr>
            <p:cNvPr id="83" name="TextBox 82">
              <a:extLst>
                <a:ext uri="{FF2B5EF4-FFF2-40B4-BE49-F238E27FC236}">
                  <a16:creationId xmlns:a16="http://schemas.microsoft.com/office/drawing/2014/main" id="{19C664DD-4A30-314F-B1FC-245A091981A9}"/>
                </a:ext>
              </a:extLst>
            </p:cNvPr>
            <p:cNvSpPr txBox="1"/>
            <p:nvPr/>
          </p:nvSpPr>
          <p:spPr>
            <a:xfrm>
              <a:off x="3687536" y="3651204"/>
              <a:ext cx="1579090" cy="309688"/>
            </a:xfrm>
            <a:prstGeom prst="rect">
              <a:avLst/>
            </a:prstGeom>
            <a:noFill/>
          </p:spPr>
          <p:txBody>
            <a:bodyPr wrap="none" rtlCol="0">
              <a:spAutoFit/>
            </a:bodyPr>
            <a:lstStyle/>
            <a:p>
              <a:pPr algn="ctr"/>
              <a:r>
                <a:rPr lang="en-US" sz="1000" b="1" dirty="0">
                  <a:solidFill>
                    <a:schemeClr val="tx2"/>
                  </a:solidFill>
                </a:rPr>
                <a:t>”The Hard Stuff”</a:t>
              </a:r>
            </a:p>
          </p:txBody>
        </p:sp>
        <p:sp>
          <p:nvSpPr>
            <p:cNvPr id="84" name="TextBox 83">
              <a:extLst>
                <a:ext uri="{FF2B5EF4-FFF2-40B4-BE49-F238E27FC236}">
                  <a16:creationId xmlns:a16="http://schemas.microsoft.com/office/drawing/2014/main" id="{03236904-2AFE-804D-B0B1-631F699064E8}"/>
                </a:ext>
              </a:extLst>
            </p:cNvPr>
            <p:cNvSpPr txBox="1"/>
            <p:nvPr/>
          </p:nvSpPr>
          <p:spPr>
            <a:xfrm>
              <a:off x="1163043" y="8631439"/>
              <a:ext cx="931274" cy="311197"/>
            </a:xfrm>
            <a:prstGeom prst="rect">
              <a:avLst/>
            </a:prstGeom>
            <a:noFill/>
          </p:spPr>
          <p:txBody>
            <a:bodyPr wrap="none" rtlCol="0">
              <a:spAutoFit/>
            </a:bodyPr>
            <a:lstStyle/>
            <a:p>
              <a:r>
                <a:rPr lang="en-US" sz="800" b="1" dirty="0"/>
                <a:t>Learning</a:t>
              </a:r>
            </a:p>
          </p:txBody>
        </p:sp>
        <p:sp>
          <p:nvSpPr>
            <p:cNvPr id="85" name="TextBox 84">
              <a:extLst>
                <a:ext uri="{FF2B5EF4-FFF2-40B4-BE49-F238E27FC236}">
                  <a16:creationId xmlns:a16="http://schemas.microsoft.com/office/drawing/2014/main" id="{C1F33A6B-7C93-7D4C-BB4E-81115FFFBAA2}"/>
                </a:ext>
              </a:extLst>
            </p:cNvPr>
            <p:cNvSpPr txBox="1"/>
            <p:nvPr/>
          </p:nvSpPr>
          <p:spPr>
            <a:xfrm>
              <a:off x="3480304" y="8631439"/>
              <a:ext cx="998422" cy="311197"/>
            </a:xfrm>
            <a:prstGeom prst="rect">
              <a:avLst/>
            </a:prstGeom>
            <a:noFill/>
          </p:spPr>
          <p:txBody>
            <a:bodyPr wrap="none" rtlCol="0">
              <a:spAutoFit/>
            </a:bodyPr>
            <a:lstStyle/>
            <a:p>
              <a:r>
                <a:rPr lang="en-US" sz="800" b="1" dirty="0"/>
                <a:t>Execution</a:t>
              </a:r>
            </a:p>
          </p:txBody>
        </p:sp>
        <p:grpSp>
          <p:nvGrpSpPr>
            <p:cNvPr id="86" name="Group 85">
              <a:extLst>
                <a:ext uri="{FF2B5EF4-FFF2-40B4-BE49-F238E27FC236}">
                  <a16:creationId xmlns:a16="http://schemas.microsoft.com/office/drawing/2014/main" id="{C5A2D209-8BDF-0342-B1B9-58CAF7CE0D37}"/>
                </a:ext>
              </a:extLst>
            </p:cNvPr>
            <p:cNvGrpSpPr/>
            <p:nvPr/>
          </p:nvGrpSpPr>
          <p:grpSpPr>
            <a:xfrm>
              <a:off x="1206361" y="8916667"/>
              <a:ext cx="2073785" cy="392906"/>
              <a:chOff x="1973744" y="901700"/>
              <a:chExt cx="3686728" cy="698500"/>
            </a:xfrm>
          </p:grpSpPr>
          <p:sp>
            <p:nvSpPr>
              <p:cNvPr id="87" name="Oval 86">
                <a:extLst>
                  <a:ext uri="{FF2B5EF4-FFF2-40B4-BE49-F238E27FC236}">
                    <a16:creationId xmlns:a16="http://schemas.microsoft.com/office/drawing/2014/main" id="{3FF0DD79-8F68-5C4F-A8D0-6AD6B8A9FD4E}"/>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88" name="Oval 87">
                <a:extLst>
                  <a:ext uri="{FF2B5EF4-FFF2-40B4-BE49-F238E27FC236}">
                    <a16:creationId xmlns:a16="http://schemas.microsoft.com/office/drawing/2014/main" id="{80528CD0-C87F-594E-B5B6-D52B1E7C310A}"/>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89" name="Oval 88">
                <a:extLst>
                  <a:ext uri="{FF2B5EF4-FFF2-40B4-BE49-F238E27FC236}">
                    <a16:creationId xmlns:a16="http://schemas.microsoft.com/office/drawing/2014/main" id="{8596B6A9-E4B0-1045-BF39-C29DB22FF0C4}"/>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0" name="Oval 89">
                <a:extLst>
                  <a:ext uri="{FF2B5EF4-FFF2-40B4-BE49-F238E27FC236}">
                    <a16:creationId xmlns:a16="http://schemas.microsoft.com/office/drawing/2014/main" id="{6ABC4414-EE60-F54D-96C9-BDD2A3B84A9E}"/>
                  </a:ext>
                </a:extLst>
              </p:cNvPr>
              <p:cNvSpPr/>
              <p:nvPr/>
            </p:nvSpPr>
            <p:spPr>
              <a:xfrm>
                <a:off x="2723976" y="9144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1" name="Oval 90">
                <a:extLst>
                  <a:ext uri="{FF2B5EF4-FFF2-40B4-BE49-F238E27FC236}">
                    <a16:creationId xmlns:a16="http://schemas.microsoft.com/office/drawing/2014/main" id="{139B6FF3-0AF6-DA47-A4EA-ED071BDFC33F}"/>
                  </a:ext>
                </a:extLst>
              </p:cNvPr>
              <p:cNvSpPr/>
              <p:nvPr/>
            </p:nvSpPr>
            <p:spPr>
              <a:xfrm>
                <a:off x="1973744" y="901700"/>
                <a:ext cx="685800"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grpSp>
          <p:nvGrpSpPr>
            <p:cNvPr id="92" name="Group 91">
              <a:extLst>
                <a:ext uri="{FF2B5EF4-FFF2-40B4-BE49-F238E27FC236}">
                  <a16:creationId xmlns:a16="http://schemas.microsoft.com/office/drawing/2014/main" id="{A38EA0CE-7A2A-0140-BA38-6FF3C94D729A}"/>
                </a:ext>
              </a:extLst>
            </p:cNvPr>
            <p:cNvGrpSpPr/>
            <p:nvPr/>
          </p:nvGrpSpPr>
          <p:grpSpPr>
            <a:xfrm>
              <a:off x="3525130" y="8916667"/>
              <a:ext cx="2073785" cy="392906"/>
              <a:chOff x="1973744" y="901700"/>
              <a:chExt cx="3686728" cy="698500"/>
            </a:xfrm>
          </p:grpSpPr>
          <p:sp>
            <p:nvSpPr>
              <p:cNvPr id="93" name="Oval 92">
                <a:extLst>
                  <a:ext uri="{FF2B5EF4-FFF2-40B4-BE49-F238E27FC236}">
                    <a16:creationId xmlns:a16="http://schemas.microsoft.com/office/drawing/2014/main" id="{19AF59ED-DBDA-A34C-A2E4-547F54B53889}"/>
                  </a:ext>
                </a:extLst>
              </p:cNvPr>
              <p:cNvSpPr/>
              <p:nvPr/>
            </p:nvSpPr>
            <p:spPr>
              <a:xfrm>
                <a:off x="4974672"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4" name="Oval 93">
                <a:extLst>
                  <a:ext uri="{FF2B5EF4-FFF2-40B4-BE49-F238E27FC236}">
                    <a16:creationId xmlns:a16="http://schemas.microsoft.com/office/drawing/2014/main" id="{4AD8E7B7-5E0A-5740-9EDE-173CFA4DFB07}"/>
                  </a:ext>
                </a:extLst>
              </p:cNvPr>
              <p:cNvSpPr/>
              <p:nvPr/>
            </p:nvSpPr>
            <p:spPr>
              <a:xfrm>
                <a:off x="4224440"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5" name="Oval 94">
                <a:extLst>
                  <a:ext uri="{FF2B5EF4-FFF2-40B4-BE49-F238E27FC236}">
                    <a16:creationId xmlns:a16="http://schemas.microsoft.com/office/drawing/2014/main" id="{3F83187B-855E-6F47-BA58-134A7325B143}"/>
                  </a:ext>
                </a:extLst>
              </p:cNvPr>
              <p:cNvSpPr/>
              <p:nvPr/>
            </p:nvSpPr>
            <p:spPr>
              <a:xfrm>
                <a:off x="3474208"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6" name="Oval 95">
                <a:extLst>
                  <a:ext uri="{FF2B5EF4-FFF2-40B4-BE49-F238E27FC236}">
                    <a16:creationId xmlns:a16="http://schemas.microsoft.com/office/drawing/2014/main" id="{66E5A2DA-9F4C-2C41-97DB-29C41F7BE1ED}"/>
                  </a:ext>
                </a:extLst>
              </p:cNvPr>
              <p:cNvSpPr/>
              <p:nvPr/>
            </p:nvSpPr>
            <p:spPr>
              <a:xfrm>
                <a:off x="2723976" y="9144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a:p>
            </p:txBody>
          </p:sp>
          <p:sp>
            <p:nvSpPr>
              <p:cNvPr id="97" name="Oval 96">
                <a:extLst>
                  <a:ext uri="{FF2B5EF4-FFF2-40B4-BE49-F238E27FC236}">
                    <a16:creationId xmlns:a16="http://schemas.microsoft.com/office/drawing/2014/main" id="{B1E23C8D-0F47-7348-9CDF-4A7204C26963}"/>
                  </a:ext>
                </a:extLst>
              </p:cNvPr>
              <p:cNvSpPr/>
              <p:nvPr/>
            </p:nvSpPr>
            <p:spPr>
              <a:xfrm>
                <a:off x="1973744" y="901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endParaRPr lang="en-US" sz="800" dirty="0"/>
              </a:p>
            </p:txBody>
          </p:sp>
        </p:grpSp>
        <p:cxnSp>
          <p:nvCxnSpPr>
            <p:cNvPr id="100" name="Straight Connector 99">
              <a:extLst>
                <a:ext uri="{FF2B5EF4-FFF2-40B4-BE49-F238E27FC236}">
                  <a16:creationId xmlns:a16="http://schemas.microsoft.com/office/drawing/2014/main" id="{94F87161-0A7A-D645-9DCD-F3FD52494DDC}"/>
                </a:ext>
              </a:extLst>
            </p:cNvPr>
            <p:cNvCxnSpPr>
              <a:cxnSpLocks/>
            </p:cNvCxnSpPr>
            <p:nvPr/>
          </p:nvCxnSpPr>
          <p:spPr>
            <a:xfrm>
              <a:off x="1224477" y="3978553"/>
              <a:ext cx="4373505" cy="0"/>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B82C004-569E-1B4A-8E08-F4515F26AEE4}"/>
              </a:ext>
            </a:extLst>
          </p:cNvPr>
          <p:cNvSpPr txBox="1"/>
          <p:nvPr/>
        </p:nvSpPr>
        <p:spPr>
          <a:xfrm>
            <a:off x="767408" y="1624732"/>
            <a:ext cx="5904656"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rPr>
              <a:t>This is an anonymous example of a typical, quite conservative industrial company that is a customer of ours</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Like many other similar organizations, they are quite hierarchical, but they have all the basics covered and in general are well led</a:t>
            </a:r>
          </a:p>
          <a:p>
            <a:pPr marL="285750" indent="-285750">
              <a:buFont typeface="Arial" panose="020B0604020202020204" pitchFamily="34" charset="0"/>
              <a:buChar char="•"/>
            </a:pPr>
            <a:r>
              <a:rPr lang="en-US" sz="1600" dirty="0">
                <a:solidFill>
                  <a:schemeClr val="tx2"/>
                </a:solidFill>
              </a:rPr>
              <a:t>However, they have some clear challenges, that need to be addressed:</a:t>
            </a:r>
          </a:p>
          <a:p>
            <a:pPr marL="742950" lvl="1" indent="-285750">
              <a:buClr>
                <a:schemeClr val="tx2"/>
              </a:buClr>
              <a:buSzPct val="90000"/>
              <a:buFont typeface=".Lucida Grande UI Regular"/>
              <a:buChar char="►"/>
            </a:pPr>
            <a:r>
              <a:rPr lang="en-US" sz="1600" dirty="0">
                <a:solidFill>
                  <a:schemeClr val="tx2"/>
                </a:solidFill>
              </a:rPr>
              <a:t>There is little collaboration, experimentation and ideas usually must go through too many layers of hierarchy</a:t>
            </a:r>
          </a:p>
          <a:p>
            <a:pPr marL="742950" lvl="1" indent="-285750">
              <a:buClr>
                <a:schemeClr val="tx2"/>
              </a:buClr>
              <a:buSzPct val="90000"/>
              <a:buFont typeface=".Lucida Grande UI Regular"/>
              <a:buChar char="►"/>
            </a:pPr>
            <a:r>
              <a:rPr lang="en-US" sz="1600" dirty="0">
                <a:solidFill>
                  <a:schemeClr val="tx2"/>
                </a:solidFill>
              </a:rPr>
              <a:t>While work is led systematically and people have clear goals, mediocrity is very common and not pointed out as a problem</a:t>
            </a:r>
          </a:p>
          <a:p>
            <a:pPr marL="742950" lvl="1" indent="-285750">
              <a:buClr>
                <a:schemeClr val="tx2"/>
              </a:buClr>
              <a:buSzPct val="90000"/>
              <a:buFont typeface=".Lucida Grande UI Regular"/>
              <a:buChar char="►"/>
            </a:pPr>
            <a:r>
              <a:rPr lang="en-US" sz="1600" dirty="0">
                <a:solidFill>
                  <a:schemeClr val="tx2"/>
                </a:solidFill>
              </a:rPr>
              <a:t>Providing more brutally candid feedback to feed learning</a:t>
            </a:r>
          </a:p>
          <a:p>
            <a:pPr marL="742950" lvl="1" indent="-285750">
              <a:buClr>
                <a:schemeClr val="tx2"/>
              </a:buClr>
              <a:buSzPct val="90000"/>
              <a:buFont typeface=".Lucida Grande UI Regular"/>
              <a:buChar char="►"/>
            </a:pPr>
            <a:r>
              <a:rPr lang="en-US" sz="1600" dirty="0">
                <a:solidFill>
                  <a:schemeClr val="tx2"/>
                </a:solidFill>
              </a:rPr>
              <a:t>… but also allowing a bit more time for learning</a:t>
            </a:r>
          </a:p>
          <a:p>
            <a:pPr marL="285750" indent="-285750">
              <a:buFont typeface="Arial" panose="020B0604020202020204" pitchFamily="34" charset="0"/>
              <a:buChar char="•"/>
            </a:pPr>
            <a:endParaRPr lang="en-US" sz="1600" dirty="0">
              <a:solidFill>
                <a:schemeClr val="tx2"/>
              </a:solidFill>
            </a:endParaRPr>
          </a:p>
        </p:txBody>
      </p:sp>
    </p:spTree>
    <p:extLst>
      <p:ext uri="{BB962C8B-B14F-4D97-AF65-F5344CB8AC3E}">
        <p14:creationId xmlns:p14="http://schemas.microsoft.com/office/powerpoint/2010/main" val="287494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1C755-958F-B54A-8068-52E468D88936}"/>
              </a:ext>
            </a:extLst>
          </p:cNvPr>
          <p:cNvSpPr>
            <a:spLocks noGrp="1"/>
          </p:cNvSpPr>
          <p:nvPr>
            <p:ph type="body" sz="quarter" idx="10"/>
          </p:nvPr>
        </p:nvSpPr>
        <p:spPr/>
        <p:txBody>
          <a:bodyPr/>
          <a:lstStyle/>
          <a:p>
            <a:r>
              <a:rPr lang="en-US" dirty="0"/>
              <a:t>Innovation Culture Action List</a:t>
            </a:r>
          </a:p>
        </p:txBody>
      </p:sp>
    </p:spTree>
    <p:extLst>
      <p:ext uri="{BB962C8B-B14F-4D97-AF65-F5344CB8AC3E}">
        <p14:creationId xmlns:p14="http://schemas.microsoft.com/office/powerpoint/2010/main" val="89008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2">
            <a:extLst>
              <a:ext uri="{FF2B5EF4-FFF2-40B4-BE49-F238E27FC236}">
                <a16:creationId xmlns:a16="http://schemas.microsoft.com/office/drawing/2014/main" id="{04F3C0B2-A74C-A646-889C-1F41B574D548}"/>
              </a:ext>
            </a:extLst>
          </p:cNvPr>
          <p:cNvSpPr>
            <a:spLocks noGrp="1"/>
          </p:cNvSpPr>
          <p:nvPr>
            <p:ph type="title"/>
          </p:nvPr>
        </p:nvSpPr>
        <p:spPr>
          <a:xfrm>
            <a:off x="911424" y="764704"/>
            <a:ext cx="5033831" cy="338469"/>
          </a:xfrm>
        </p:spPr>
        <p:txBody>
          <a:bodyPr>
            <a:noAutofit/>
          </a:bodyPr>
          <a:lstStyle/>
          <a:p>
            <a:r>
              <a:rPr lang="en-US" sz="2400" dirty="0"/>
              <a:t>Innovation Culture Action List</a:t>
            </a:r>
          </a:p>
        </p:txBody>
      </p:sp>
      <p:graphicFrame>
        <p:nvGraphicFramePr>
          <p:cNvPr id="3" name="Table 2">
            <a:extLst>
              <a:ext uri="{FF2B5EF4-FFF2-40B4-BE49-F238E27FC236}">
                <a16:creationId xmlns:a16="http://schemas.microsoft.com/office/drawing/2014/main" id="{0C471F6B-D9D7-4946-A3CD-A5432091C688}"/>
              </a:ext>
            </a:extLst>
          </p:cNvPr>
          <p:cNvGraphicFramePr>
            <a:graphicFrameLocks noGrp="1"/>
          </p:cNvGraphicFramePr>
          <p:nvPr>
            <p:extLst>
              <p:ext uri="{D42A27DB-BD31-4B8C-83A1-F6EECF244321}">
                <p14:modId xmlns:p14="http://schemas.microsoft.com/office/powerpoint/2010/main" val="3927246907"/>
              </p:ext>
            </p:extLst>
          </p:nvPr>
        </p:nvGraphicFramePr>
        <p:xfrm>
          <a:off x="911424" y="1700808"/>
          <a:ext cx="9793088" cy="2592287"/>
        </p:xfrm>
        <a:graphic>
          <a:graphicData uri="http://schemas.openxmlformats.org/drawingml/2006/table">
            <a:tbl>
              <a:tblPr firstRow="1" bandRow="1">
                <a:tableStyleId>{5C22544A-7EE6-4342-B048-85BDC9FD1C3A}</a:tableStyleId>
              </a:tblPr>
              <a:tblGrid>
                <a:gridCol w="4062318">
                  <a:extLst>
                    <a:ext uri="{9D8B030D-6E8A-4147-A177-3AD203B41FA5}">
                      <a16:colId xmlns:a16="http://schemas.microsoft.com/office/drawing/2014/main" val="3307112576"/>
                    </a:ext>
                  </a:extLst>
                </a:gridCol>
                <a:gridCol w="1689178">
                  <a:extLst>
                    <a:ext uri="{9D8B030D-6E8A-4147-A177-3AD203B41FA5}">
                      <a16:colId xmlns:a16="http://schemas.microsoft.com/office/drawing/2014/main" val="3380383689"/>
                    </a:ext>
                  </a:extLst>
                </a:gridCol>
                <a:gridCol w="1593320">
                  <a:extLst>
                    <a:ext uri="{9D8B030D-6E8A-4147-A177-3AD203B41FA5}">
                      <a16:colId xmlns:a16="http://schemas.microsoft.com/office/drawing/2014/main" val="4033203740"/>
                    </a:ext>
                  </a:extLst>
                </a:gridCol>
                <a:gridCol w="2448272">
                  <a:extLst>
                    <a:ext uri="{9D8B030D-6E8A-4147-A177-3AD203B41FA5}">
                      <a16:colId xmlns:a16="http://schemas.microsoft.com/office/drawing/2014/main" val="842196329"/>
                    </a:ext>
                  </a:extLst>
                </a:gridCol>
              </a:tblGrid>
              <a:tr h="454897">
                <a:tc>
                  <a:txBody>
                    <a:bodyPr/>
                    <a:lstStyle/>
                    <a:p>
                      <a:r>
                        <a:rPr lang="en-US" sz="1400" dirty="0"/>
                        <a:t>Task</a:t>
                      </a:r>
                    </a:p>
                  </a:txBody>
                  <a:tcPr anchor="ctr">
                    <a:lnB w="38100" cmpd="sng">
                      <a:noFill/>
                    </a:lnB>
                  </a:tcPr>
                </a:tc>
                <a:tc>
                  <a:txBody>
                    <a:bodyPr/>
                    <a:lstStyle/>
                    <a:p>
                      <a:r>
                        <a:rPr lang="en-US" sz="1400" dirty="0"/>
                        <a:t>Focus Area(s)</a:t>
                      </a:r>
                    </a:p>
                  </a:txBody>
                  <a:tcPr anchor="ctr">
                    <a:lnB w="38100" cmpd="sng">
                      <a:noFill/>
                    </a:lnB>
                  </a:tcPr>
                </a:tc>
                <a:tc>
                  <a:txBody>
                    <a:bodyPr/>
                    <a:lstStyle/>
                    <a:p>
                      <a:r>
                        <a:rPr lang="en-US" sz="1400" dirty="0"/>
                        <a:t>Responsible</a:t>
                      </a:r>
                    </a:p>
                  </a:txBody>
                  <a:tcPr anchor="ctr">
                    <a:lnB w="38100" cmpd="sng">
                      <a:noFill/>
                    </a:lnB>
                  </a:tcPr>
                </a:tc>
                <a:tc>
                  <a:txBody>
                    <a:bodyPr/>
                    <a:lstStyle/>
                    <a:p>
                      <a:r>
                        <a:rPr lang="en-US" sz="1400" dirty="0"/>
                        <a:t>Status</a:t>
                      </a:r>
                    </a:p>
                  </a:txBody>
                  <a:tcPr anchor="ctr">
                    <a:lnB w="38100" cmpd="sng">
                      <a:noFill/>
                    </a:lnB>
                  </a:tcPr>
                </a:tc>
                <a:extLst>
                  <a:ext uri="{0D108BD9-81ED-4DB2-BD59-A6C34878D82A}">
                    <a16:rowId xmlns:a16="http://schemas.microsoft.com/office/drawing/2014/main" val="106132457"/>
                  </a:ext>
                </a:extLst>
              </a:tr>
              <a:tr h="560831">
                <a:tc>
                  <a:txBody>
                    <a:bodyPr/>
                    <a:lstStyle/>
                    <a:p>
                      <a:pPr algn="l"/>
                      <a:r>
                        <a:rPr lang="en-US" sz="1200" b="1" dirty="0">
                          <a:solidFill>
                            <a:schemeClr val="tx1"/>
                          </a:solidFill>
                        </a:rPr>
                        <a:t>Introduce Adobe Kickbox Process</a:t>
                      </a:r>
                    </a:p>
                  </a:txBody>
                  <a:tcPr anchor="ctr">
                    <a:lnL w="12700" cmpd="sng">
                      <a:noFill/>
                    </a:lnL>
                    <a:lnT w="38100" cmpd="sng">
                      <a:noFill/>
                    </a:lnT>
                  </a:tcPr>
                </a:tc>
                <a:tc>
                  <a:txBody>
                    <a:bodyPr/>
                    <a:lstStyle/>
                    <a:p>
                      <a:pPr algn="l"/>
                      <a:r>
                        <a:rPr lang="en-US" sz="1200" dirty="0">
                          <a:solidFill>
                            <a:schemeClr val="tx1"/>
                          </a:solidFill>
                        </a:rPr>
                        <a:t>Experimentation, Learning</a:t>
                      </a:r>
                    </a:p>
                  </a:txBody>
                  <a:tcPr anchor="ctr">
                    <a:lnT w="38100" cmpd="sng">
                      <a:noFill/>
                    </a:lnT>
                  </a:tcPr>
                </a:tc>
                <a:tc>
                  <a:txBody>
                    <a:bodyPr/>
                    <a:lstStyle/>
                    <a:p>
                      <a:pPr algn="l"/>
                      <a:r>
                        <a:rPr lang="en-US" sz="1200" dirty="0">
                          <a:solidFill>
                            <a:schemeClr val="tx1"/>
                          </a:solidFill>
                        </a:rPr>
                        <a:t>John Smith</a:t>
                      </a:r>
                    </a:p>
                  </a:txBody>
                  <a:tcPr anchor="ctr">
                    <a:lnT w="38100" cmpd="sng">
                      <a:noFill/>
                    </a:lnT>
                  </a:tcPr>
                </a:tc>
                <a:tc>
                  <a:txBody>
                    <a:bodyPr/>
                    <a:lstStyle/>
                    <a:p>
                      <a:pPr algn="l"/>
                      <a:r>
                        <a:rPr lang="en-US" sz="1200" dirty="0">
                          <a:solidFill>
                            <a:schemeClr val="tx1"/>
                          </a:solidFill>
                        </a:rPr>
                        <a:t>Done</a:t>
                      </a:r>
                    </a:p>
                  </a:txBody>
                  <a:tcPr anchor="ctr">
                    <a:lnR w="12700" cmpd="sng">
                      <a:noFill/>
                    </a:lnR>
                    <a:lnT w="38100" cmpd="sng">
                      <a:noFill/>
                    </a:lnT>
                  </a:tcPr>
                </a:tc>
                <a:extLst>
                  <a:ext uri="{0D108BD9-81ED-4DB2-BD59-A6C34878D82A}">
                    <a16:rowId xmlns:a16="http://schemas.microsoft.com/office/drawing/2014/main" val="1836282001"/>
                  </a:ext>
                </a:extLst>
              </a:tr>
              <a:tr h="454897">
                <a:tc>
                  <a:txBody>
                    <a:bodyPr/>
                    <a:lstStyle/>
                    <a:p>
                      <a:pPr algn="l"/>
                      <a:r>
                        <a:rPr lang="en-US" sz="1200" b="1" dirty="0">
                          <a:solidFill>
                            <a:schemeClr val="tx1"/>
                          </a:solidFill>
                        </a:rPr>
                        <a:t>New KPIs for quality of work</a:t>
                      </a:r>
                    </a:p>
                  </a:txBody>
                  <a:tcPr anchor="ctr">
                    <a:lnL w="12700" cmpd="sng">
                      <a:noFill/>
                    </a:lnL>
                  </a:tcPr>
                </a:tc>
                <a:tc>
                  <a:txBody>
                    <a:bodyPr/>
                    <a:lstStyle/>
                    <a:p>
                      <a:pPr algn="l"/>
                      <a:r>
                        <a:rPr lang="en-US" sz="1200" dirty="0">
                          <a:solidFill>
                            <a:schemeClr val="tx1"/>
                          </a:solidFill>
                        </a:rPr>
                        <a:t>Accountability</a:t>
                      </a:r>
                    </a:p>
                  </a:txBody>
                  <a:tcPr anchor="ctr"/>
                </a:tc>
                <a:tc>
                  <a:txBody>
                    <a:bodyPr/>
                    <a:lstStyle/>
                    <a:p>
                      <a:pPr algn="l"/>
                      <a:r>
                        <a:rPr lang="en-US" sz="1200" dirty="0">
                          <a:solidFill>
                            <a:schemeClr val="tx1"/>
                          </a:solidFill>
                        </a:rPr>
                        <a:t>Rebecca Jones</a:t>
                      </a:r>
                    </a:p>
                  </a:txBody>
                  <a:tcPr anchor="ctr"/>
                </a:tc>
                <a:tc>
                  <a:txBody>
                    <a:bodyPr/>
                    <a:lstStyle/>
                    <a:p>
                      <a:pPr algn="l"/>
                      <a:r>
                        <a:rPr lang="en-US" sz="1200" dirty="0">
                          <a:solidFill>
                            <a:schemeClr val="tx1"/>
                          </a:solidFill>
                        </a:rPr>
                        <a:t>Doing</a:t>
                      </a:r>
                    </a:p>
                  </a:txBody>
                  <a:tcPr anchor="ctr">
                    <a:lnR w="12700" cmpd="sng">
                      <a:noFill/>
                    </a:lnR>
                  </a:tcPr>
                </a:tc>
                <a:extLst>
                  <a:ext uri="{0D108BD9-81ED-4DB2-BD59-A6C34878D82A}">
                    <a16:rowId xmlns:a16="http://schemas.microsoft.com/office/drawing/2014/main" val="3853105264"/>
                  </a:ext>
                </a:extLst>
              </a:tr>
              <a:tr h="560831">
                <a:tc>
                  <a:txBody>
                    <a:bodyPr/>
                    <a:lstStyle/>
                    <a:p>
                      <a:pPr algn="l"/>
                      <a:r>
                        <a:rPr lang="en-US" sz="1200" b="1" dirty="0">
                          <a:solidFill>
                            <a:schemeClr val="tx1"/>
                          </a:solidFill>
                        </a:rPr>
                        <a:t>Launch internal open idea management platform for incremental innovation</a:t>
                      </a:r>
                    </a:p>
                  </a:txBody>
                  <a:tcPr anchor="ctr">
                    <a:lnL w="12700" cmpd="sng">
                      <a:noFill/>
                    </a:lnL>
                  </a:tcPr>
                </a:tc>
                <a:tc>
                  <a:txBody>
                    <a:bodyPr/>
                    <a:lstStyle/>
                    <a:p>
                      <a:pPr algn="l"/>
                      <a:r>
                        <a:rPr lang="en-US" sz="1200" dirty="0">
                          <a:solidFill>
                            <a:schemeClr val="tx1"/>
                          </a:solidFill>
                        </a:rPr>
                        <a:t>Collaboration, Hierarchy</a:t>
                      </a:r>
                    </a:p>
                  </a:txBody>
                  <a:tcPr anchor="ctr"/>
                </a:tc>
                <a:tc>
                  <a:txBody>
                    <a:bodyPr/>
                    <a:lstStyle/>
                    <a:p>
                      <a:pPr algn="l"/>
                      <a:r>
                        <a:rPr lang="en-US" sz="1200" dirty="0">
                          <a:solidFill>
                            <a:schemeClr val="tx1"/>
                          </a:solidFill>
                        </a:rPr>
                        <a:t>Rebecca Jones</a:t>
                      </a:r>
                    </a:p>
                  </a:txBody>
                  <a:tcPr anchor="ctr"/>
                </a:tc>
                <a:tc>
                  <a:txBody>
                    <a:bodyPr/>
                    <a:lstStyle/>
                    <a:p>
                      <a:pPr algn="l"/>
                      <a:r>
                        <a:rPr lang="en-US" sz="1200" dirty="0">
                          <a:solidFill>
                            <a:schemeClr val="tx1"/>
                          </a:solidFill>
                        </a:rPr>
                        <a:t>To Do</a:t>
                      </a:r>
                    </a:p>
                  </a:txBody>
                  <a:tcPr anchor="ctr">
                    <a:lnR w="12700" cmpd="sng">
                      <a:noFill/>
                    </a:lnR>
                  </a:tcPr>
                </a:tc>
                <a:extLst>
                  <a:ext uri="{0D108BD9-81ED-4DB2-BD59-A6C34878D82A}">
                    <a16:rowId xmlns:a16="http://schemas.microsoft.com/office/drawing/2014/main" val="1247983094"/>
                  </a:ext>
                </a:extLst>
              </a:tr>
              <a:tr h="560831">
                <a:tc>
                  <a:txBody>
                    <a:bodyPr/>
                    <a:lstStyle/>
                    <a:p>
                      <a:pPr algn="l"/>
                      <a:r>
                        <a:rPr lang="en-US" sz="1200" b="1" dirty="0">
                          <a:solidFill>
                            <a:schemeClr val="tx1"/>
                          </a:solidFill>
                        </a:rPr>
                        <a:t>Culture training for managers</a:t>
                      </a:r>
                    </a:p>
                  </a:txBody>
                  <a:tcPr anchor="ctr">
                    <a:lnL w="12700" cmpd="sng">
                      <a:noFill/>
                    </a:lnL>
                    <a:lnB w="12700" cmpd="sng">
                      <a:noFill/>
                    </a:lnB>
                  </a:tcPr>
                </a:tc>
                <a:tc>
                  <a:txBody>
                    <a:bodyPr/>
                    <a:lstStyle/>
                    <a:p>
                      <a:pPr algn="l"/>
                      <a:r>
                        <a:rPr lang="en-US" sz="1200" dirty="0">
                          <a:solidFill>
                            <a:schemeClr val="tx1"/>
                          </a:solidFill>
                        </a:rPr>
                        <a:t>Leadership, Candidness</a:t>
                      </a:r>
                    </a:p>
                  </a:txBody>
                  <a:tcPr anchor="ctr">
                    <a:lnB w="12700" cmpd="sng">
                      <a:noFill/>
                    </a:lnB>
                  </a:tcPr>
                </a:tc>
                <a:tc>
                  <a:txBody>
                    <a:bodyPr/>
                    <a:lstStyle/>
                    <a:p>
                      <a:pPr algn="l"/>
                      <a:r>
                        <a:rPr lang="en-US" sz="1200" dirty="0">
                          <a:solidFill>
                            <a:schemeClr val="tx1"/>
                          </a:solidFill>
                        </a:rPr>
                        <a:t>Alex Carlyle</a:t>
                      </a:r>
                    </a:p>
                  </a:txBody>
                  <a:tcPr anchor="ctr">
                    <a:lnB w="12700" cmpd="sng">
                      <a:noFill/>
                    </a:lnB>
                  </a:tcPr>
                </a:tc>
                <a:tc>
                  <a:txBody>
                    <a:bodyPr/>
                    <a:lstStyle/>
                    <a:p>
                      <a:pPr algn="l"/>
                      <a:r>
                        <a:rPr lang="en-US" sz="1200" dirty="0">
                          <a:solidFill>
                            <a:schemeClr val="tx1"/>
                          </a:solidFill>
                        </a:rPr>
                        <a:t>Doing</a:t>
                      </a:r>
                    </a:p>
                  </a:txBody>
                  <a:tcPr anchor="ctr">
                    <a:lnR w="12700" cmpd="sng">
                      <a:noFill/>
                    </a:lnR>
                    <a:lnB w="12700" cmpd="sng">
                      <a:noFill/>
                    </a:lnB>
                  </a:tcPr>
                </a:tc>
                <a:extLst>
                  <a:ext uri="{0D108BD9-81ED-4DB2-BD59-A6C34878D82A}">
                    <a16:rowId xmlns:a16="http://schemas.microsoft.com/office/drawing/2014/main" val="3415780669"/>
                  </a:ext>
                </a:extLst>
              </a:tr>
            </a:tbl>
          </a:graphicData>
        </a:graphic>
      </p:graphicFrame>
      <p:sp>
        <p:nvSpPr>
          <p:cNvPr id="4" name="TextBox 3">
            <a:extLst>
              <a:ext uri="{FF2B5EF4-FFF2-40B4-BE49-F238E27FC236}">
                <a16:creationId xmlns:a16="http://schemas.microsoft.com/office/drawing/2014/main" id="{968F12D1-17D0-7F49-B3B1-15ECEC42AFE7}"/>
              </a:ext>
            </a:extLst>
          </p:cNvPr>
          <p:cNvSpPr txBox="1"/>
          <p:nvPr/>
        </p:nvSpPr>
        <p:spPr>
          <a:xfrm>
            <a:off x="911424" y="6093296"/>
            <a:ext cx="9217024" cy="523220"/>
          </a:xfrm>
          <a:prstGeom prst="rect">
            <a:avLst/>
          </a:prstGeom>
          <a:noFill/>
        </p:spPr>
        <p:txBody>
          <a:bodyPr wrap="square" rtlCol="0">
            <a:spAutoFit/>
          </a:bodyPr>
          <a:lstStyle/>
          <a:p>
            <a:r>
              <a:rPr lang="en-US" sz="1400" i="1" dirty="0">
                <a:solidFill>
                  <a:schemeClr val="tx2"/>
                </a:solidFill>
              </a:rPr>
              <a:t>Please note that data in the table is purely for illustrative purposes. For increased transparency and ease-of-use, you might want to consider using an online tool for this part of the job, such as Viima.</a:t>
            </a:r>
          </a:p>
        </p:txBody>
      </p:sp>
    </p:spTree>
    <p:extLst>
      <p:ext uri="{BB962C8B-B14F-4D97-AF65-F5344CB8AC3E}">
        <p14:creationId xmlns:p14="http://schemas.microsoft.com/office/powerpoint/2010/main" val="379151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410C-4B3C-4C4A-95F9-AC7DD82351CC}"/>
              </a:ext>
            </a:extLst>
          </p:cNvPr>
          <p:cNvSpPr>
            <a:spLocks noGrp="1"/>
          </p:cNvSpPr>
          <p:nvPr>
            <p:ph type="title"/>
          </p:nvPr>
        </p:nvSpPr>
        <p:spPr>
          <a:xfrm>
            <a:off x="603880" y="251175"/>
            <a:ext cx="6120680" cy="1327735"/>
          </a:xfrm>
        </p:spPr>
        <p:txBody>
          <a:bodyPr>
            <a:normAutofit/>
          </a:bodyPr>
          <a:lstStyle/>
          <a:p>
            <a:r>
              <a:rPr lang="en-US" sz="2800" dirty="0"/>
              <a:t>Table of Contents</a:t>
            </a:r>
          </a:p>
        </p:txBody>
      </p:sp>
      <p:sp>
        <p:nvSpPr>
          <p:cNvPr id="3" name="Picture Placeholder 2">
            <a:extLst>
              <a:ext uri="{FF2B5EF4-FFF2-40B4-BE49-F238E27FC236}">
                <a16:creationId xmlns:a16="http://schemas.microsoft.com/office/drawing/2014/main" id="{44014F59-EDDD-7448-A075-7AD4F834D7B2}"/>
              </a:ext>
            </a:extLst>
          </p:cNvPr>
          <p:cNvSpPr>
            <a:spLocks noGrp="1"/>
          </p:cNvSpPr>
          <p:nvPr>
            <p:ph type="pic" idx="1"/>
          </p:nvPr>
        </p:nvSpPr>
        <p:spPr>
          <a:xfrm>
            <a:off x="7614815" y="0"/>
            <a:ext cx="4577185" cy="6858000"/>
          </a:xfrm>
        </p:spPr>
      </p:sp>
      <p:sp>
        <p:nvSpPr>
          <p:cNvPr id="4" name="Text Placeholder 3">
            <a:extLst>
              <a:ext uri="{FF2B5EF4-FFF2-40B4-BE49-F238E27FC236}">
                <a16:creationId xmlns:a16="http://schemas.microsoft.com/office/drawing/2014/main" id="{DAC2A1B1-377F-8F47-87A1-E9A7F750F41A}"/>
              </a:ext>
            </a:extLst>
          </p:cNvPr>
          <p:cNvSpPr>
            <a:spLocks noGrp="1"/>
          </p:cNvSpPr>
          <p:nvPr>
            <p:ph type="body" sz="half" idx="2"/>
          </p:nvPr>
        </p:nvSpPr>
        <p:spPr>
          <a:xfrm>
            <a:off x="603880" y="1412776"/>
            <a:ext cx="4412000" cy="4896544"/>
          </a:xfrm>
        </p:spPr>
        <p:txBody>
          <a:bodyPr>
            <a:normAutofit/>
          </a:bodyPr>
          <a:lstStyle/>
          <a:p>
            <a:pPr>
              <a:spcBef>
                <a:spcPts val="50"/>
              </a:spcBef>
            </a:pPr>
            <a:r>
              <a:rPr lang="en-US" sz="1800" dirty="0">
                <a:solidFill>
                  <a:schemeClr val="tx1">
                    <a:lumMod val="50000"/>
                    <a:lumOff val="50000"/>
                  </a:schemeClr>
                </a:solidFill>
                <a:ea typeface="Noto Sans" panose="020B0502040504020204" pitchFamily="34" charset="0"/>
                <a:cs typeface="Noto Sans" panose="020B0502040504020204" pitchFamily="34" charset="0"/>
              </a:rPr>
              <a:t>Introduction</a:t>
            </a:r>
          </a:p>
          <a:p>
            <a:pPr>
              <a:spcBef>
                <a:spcPts val="50"/>
              </a:spcBef>
            </a:pPr>
            <a:r>
              <a:rPr lang="en-US" sz="1800" dirty="0">
                <a:solidFill>
                  <a:schemeClr val="tx1">
                    <a:lumMod val="50000"/>
                    <a:lumOff val="50000"/>
                  </a:schemeClr>
                </a:solidFill>
                <a:ea typeface="Noto Sans" panose="020B0502040504020204" pitchFamily="34" charset="0"/>
                <a:cs typeface="Noto Sans" panose="020B0502040504020204" pitchFamily="34" charset="0"/>
              </a:rPr>
              <a:t>Process for Using the Framework</a:t>
            </a:r>
          </a:p>
          <a:p>
            <a:pPr>
              <a:spcBef>
                <a:spcPts val="50"/>
              </a:spcBef>
            </a:pPr>
            <a:r>
              <a:rPr lang="en-US" sz="1800" dirty="0">
                <a:solidFill>
                  <a:schemeClr val="tx1">
                    <a:lumMod val="50000"/>
                    <a:lumOff val="50000"/>
                  </a:schemeClr>
                </a:solidFill>
                <a:ea typeface="Noto Sans" panose="020B0502040504020204" pitchFamily="34" charset="0"/>
                <a:cs typeface="Noto Sans" panose="020B0502040504020204" pitchFamily="34" charset="0"/>
              </a:rPr>
              <a:t>Innovation Culture Scorecard</a:t>
            </a:r>
          </a:p>
          <a:p>
            <a:pPr>
              <a:spcBef>
                <a:spcPts val="50"/>
              </a:spcBef>
            </a:pPr>
            <a:r>
              <a:rPr lang="en-US" sz="1800" dirty="0">
                <a:solidFill>
                  <a:schemeClr val="tx1">
                    <a:lumMod val="50000"/>
                    <a:lumOff val="50000"/>
                  </a:schemeClr>
                </a:solidFill>
                <a:ea typeface="Noto Sans" panose="020B0502040504020204" pitchFamily="34" charset="0"/>
                <a:cs typeface="Noto Sans" panose="020B0502040504020204" pitchFamily="34" charset="0"/>
              </a:rPr>
              <a:t>Examples</a:t>
            </a:r>
          </a:p>
          <a:p>
            <a:pPr>
              <a:spcBef>
                <a:spcPts val="50"/>
              </a:spcBef>
            </a:pPr>
            <a:r>
              <a:rPr lang="en-US" sz="1800" dirty="0">
                <a:solidFill>
                  <a:schemeClr val="tx1">
                    <a:lumMod val="50000"/>
                    <a:lumOff val="50000"/>
                  </a:schemeClr>
                </a:solidFill>
                <a:ea typeface="Noto Sans" panose="020B0502040504020204" pitchFamily="34" charset="0"/>
                <a:cs typeface="Noto Sans" panose="020B0502040504020204" pitchFamily="34" charset="0"/>
              </a:rPr>
              <a:t>Innovation Culture Action List</a:t>
            </a:r>
          </a:p>
          <a:p>
            <a:pPr>
              <a:spcBef>
                <a:spcPts val="50"/>
              </a:spcBef>
            </a:pPr>
            <a:endParaRPr lang="en-US" sz="1800" dirty="0">
              <a:solidFill>
                <a:schemeClr val="tx1">
                  <a:lumMod val="50000"/>
                  <a:lumOff val="50000"/>
                </a:schemeClr>
              </a:solidFill>
              <a:ea typeface="Noto Sans" panose="020B0502040504020204" pitchFamily="34" charset="0"/>
              <a:cs typeface="Noto Sans" panose="020B0502040504020204" pitchFamily="34" charset="0"/>
            </a:endParaRPr>
          </a:p>
          <a:p>
            <a:pPr>
              <a:spcBef>
                <a:spcPts val="50"/>
              </a:spcBef>
            </a:pPr>
            <a:endParaRPr lang="en-US" sz="1200" dirty="0">
              <a:solidFill>
                <a:schemeClr val="tx1">
                  <a:lumMod val="50000"/>
                  <a:lumOff val="50000"/>
                </a:schemeClr>
              </a:solidFill>
              <a:ea typeface="Noto Sans" panose="020B0502040504020204" pitchFamily="34" charset="0"/>
              <a:cs typeface="Noto Sans" panose="020B0502040504020204" pitchFamily="34" charset="0"/>
            </a:endParaRPr>
          </a:p>
        </p:txBody>
      </p:sp>
      <p:pic>
        <p:nvPicPr>
          <p:cNvPr id="7" name="Picture Placeholder 6">
            <a:extLst>
              <a:ext uri="{FF2B5EF4-FFF2-40B4-BE49-F238E27FC236}">
                <a16:creationId xmlns:a16="http://schemas.microsoft.com/office/drawing/2014/main" id="{64FE3B9C-8ECC-47AE-9C2E-2AE44DF7DA87}"/>
              </a:ext>
            </a:extLst>
          </p:cNvPr>
          <p:cNvPicPr>
            <a:picLocks noGrp="1" noChangeAspect="1"/>
          </p:cNvPicPr>
          <p:nvPr>
            <p:ph type="pic" sz="quarter" idx="4294967295"/>
          </p:nvPr>
        </p:nvPicPr>
        <p:blipFill>
          <a:blip r:embed="rId3"/>
          <a:srcRect t="354" b="354"/>
          <a:stretch>
            <a:fillRect/>
          </a:stretch>
        </p:blipFill>
        <p:spPr>
          <a:xfrm>
            <a:off x="10439400" y="6173788"/>
            <a:ext cx="1401763" cy="496887"/>
          </a:xfrm>
        </p:spPr>
      </p:pic>
    </p:spTree>
    <p:extLst>
      <p:ext uri="{BB962C8B-B14F-4D97-AF65-F5344CB8AC3E}">
        <p14:creationId xmlns:p14="http://schemas.microsoft.com/office/powerpoint/2010/main" val="89745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23E5-328B-4F6A-A1EA-1F923F2BD878}"/>
              </a:ext>
            </a:extLst>
          </p:cNvPr>
          <p:cNvSpPr>
            <a:spLocks noGrp="1"/>
          </p:cNvSpPr>
          <p:nvPr>
            <p:ph type="title"/>
          </p:nvPr>
        </p:nvSpPr>
        <p:spPr>
          <a:xfrm>
            <a:off x="767408" y="426834"/>
            <a:ext cx="5791471" cy="1325563"/>
          </a:xfrm>
        </p:spPr>
        <p:txBody>
          <a:bodyPr/>
          <a:lstStyle/>
          <a:p>
            <a:r>
              <a:rPr lang="en-US" dirty="0"/>
              <a:t>About Viima</a:t>
            </a:r>
          </a:p>
        </p:txBody>
      </p:sp>
      <p:sp>
        <p:nvSpPr>
          <p:cNvPr id="3" name="Text Placeholder 2">
            <a:extLst>
              <a:ext uri="{FF2B5EF4-FFF2-40B4-BE49-F238E27FC236}">
                <a16:creationId xmlns:a16="http://schemas.microsoft.com/office/drawing/2014/main" id="{F5B1F90B-BFA4-45A7-BF40-F76FB823FC0C}"/>
              </a:ext>
            </a:extLst>
          </p:cNvPr>
          <p:cNvSpPr>
            <a:spLocks noGrp="1"/>
          </p:cNvSpPr>
          <p:nvPr>
            <p:ph type="body" sz="quarter" idx="10"/>
          </p:nvPr>
        </p:nvSpPr>
        <p:spPr>
          <a:xfrm>
            <a:off x="767408" y="1762682"/>
            <a:ext cx="5791471" cy="4402622"/>
          </a:xfrm>
        </p:spPr>
        <p:txBody>
          <a:bodyPr>
            <a:normAutofit/>
          </a:bodyPr>
          <a:lstStyle/>
          <a:p>
            <a:r>
              <a:rPr lang="en-US" sz="1600" dirty="0"/>
              <a:t>We’re on a mission to help organizations make more innovation happen.</a:t>
            </a:r>
          </a:p>
          <a:p>
            <a:r>
              <a:rPr lang="en-US" sz="1600" b="1" dirty="0"/>
              <a:t>Viima is the all-in-one innovation platform that helps you go from ideas to innovations</a:t>
            </a:r>
            <a:r>
              <a:rPr lang="en-US" sz="1600" dirty="0"/>
              <a:t>, every step of the way.</a:t>
            </a:r>
          </a:p>
          <a:p>
            <a:r>
              <a:rPr lang="en-US" sz="1600" dirty="0"/>
              <a:t>Getting started is fast and easy and the best part is that Viima is completely free for an unlimited number of users!</a:t>
            </a:r>
          </a:p>
          <a:p>
            <a:r>
              <a:rPr lang="en-US" sz="1600" dirty="0"/>
              <a:t>So, If you’re looking for a tool that can help you </a:t>
            </a:r>
            <a:r>
              <a:rPr lang="en-US" sz="1600" b="1" dirty="0"/>
              <a:t>shape the culture in your organization to be more innovation-oriented</a:t>
            </a:r>
            <a:r>
              <a:rPr lang="en-US" sz="1600" dirty="0"/>
              <a:t>, you can get started in as little as 5 minutes at </a:t>
            </a:r>
            <a:r>
              <a:rPr lang="en-US" sz="1600" dirty="0">
                <a:hlinkClick r:id="rId2"/>
              </a:rPr>
              <a:t>viima.com</a:t>
            </a:r>
            <a:r>
              <a:rPr lang="en-US" sz="1600" dirty="0"/>
              <a:t>.</a:t>
            </a:r>
          </a:p>
        </p:txBody>
      </p:sp>
      <p:sp>
        <p:nvSpPr>
          <p:cNvPr id="7" name="Rounded Rectangle 6">
            <a:hlinkClick r:id="rId2"/>
            <a:extLst>
              <a:ext uri="{FF2B5EF4-FFF2-40B4-BE49-F238E27FC236}">
                <a16:creationId xmlns:a16="http://schemas.microsoft.com/office/drawing/2014/main" id="{ABE7CDB6-836D-0B4D-8246-E88E186F9170}"/>
              </a:ext>
            </a:extLst>
          </p:cNvPr>
          <p:cNvSpPr/>
          <p:nvPr/>
        </p:nvSpPr>
        <p:spPr>
          <a:xfrm>
            <a:off x="767408" y="4725144"/>
            <a:ext cx="3168352" cy="7200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50" dirty="0"/>
              <a:t>START FOR FREE</a:t>
            </a:r>
          </a:p>
        </p:txBody>
      </p:sp>
    </p:spTree>
    <p:extLst>
      <p:ext uri="{BB962C8B-B14F-4D97-AF65-F5344CB8AC3E}">
        <p14:creationId xmlns:p14="http://schemas.microsoft.com/office/powerpoint/2010/main" val="47860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ign in the dark&#10;&#10;Description automatically generated">
            <a:extLst>
              <a:ext uri="{FF2B5EF4-FFF2-40B4-BE49-F238E27FC236}">
                <a16:creationId xmlns:a16="http://schemas.microsoft.com/office/drawing/2014/main" id="{65719610-FB67-654D-8F32-BE30E1B41BBE}"/>
              </a:ext>
            </a:extLst>
          </p:cNvPr>
          <p:cNvPicPr>
            <a:picLocks noGrp="1" noChangeAspect="1"/>
          </p:cNvPicPr>
          <p:nvPr>
            <p:ph type="pic" sz="quarter" idx="12"/>
          </p:nvPr>
        </p:nvPicPr>
        <p:blipFill>
          <a:blip r:embed="rId3"/>
          <a:srcRect t="7770" b="7770"/>
          <a:stretch>
            <a:fillRect/>
          </a:stretch>
        </p:blipFill>
        <p:spPr/>
      </p:pic>
      <p:sp>
        <p:nvSpPr>
          <p:cNvPr id="21" name="Rectangle 20">
            <a:extLst>
              <a:ext uri="{FF2B5EF4-FFF2-40B4-BE49-F238E27FC236}">
                <a16:creationId xmlns:a16="http://schemas.microsoft.com/office/drawing/2014/main" id="{0BB9C142-91A3-A34F-BC4C-F9C5FF9C1B3F}"/>
              </a:ext>
            </a:extLst>
          </p:cNvPr>
          <p:cNvSpPr/>
          <p:nvPr/>
        </p:nvSpPr>
        <p:spPr>
          <a:xfrm>
            <a:off x="0" y="-31148"/>
            <a:ext cx="12192000" cy="6904225"/>
          </a:xfrm>
          <a:prstGeom prst="rect">
            <a:avLst/>
          </a:prstGeom>
          <a:gradFill>
            <a:gsLst>
              <a:gs pos="0">
                <a:schemeClr val="accent1">
                  <a:alpha val="50000"/>
                </a:schemeClr>
              </a:gs>
              <a:gs pos="100000">
                <a:srgbClr val="BBBBBB"/>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b="1" dirty="0"/>
          </a:p>
        </p:txBody>
      </p:sp>
      <p:sp>
        <p:nvSpPr>
          <p:cNvPr id="26" name="Picture Placeholder 25">
            <a:extLst>
              <a:ext uri="{FF2B5EF4-FFF2-40B4-BE49-F238E27FC236}">
                <a16:creationId xmlns:a16="http://schemas.microsoft.com/office/drawing/2014/main" id="{BC84ACF2-DB93-6648-89A9-8BCBBA186D29}"/>
              </a:ext>
            </a:extLst>
          </p:cNvPr>
          <p:cNvSpPr>
            <a:spLocks noGrp="1"/>
          </p:cNvSpPr>
          <p:nvPr>
            <p:ph type="pic" sz="quarter" idx="10"/>
          </p:nvPr>
        </p:nvSpPr>
        <p:spPr/>
      </p:sp>
      <p:sp>
        <p:nvSpPr>
          <p:cNvPr id="10" name="TextBox 9">
            <a:extLst>
              <a:ext uri="{FF2B5EF4-FFF2-40B4-BE49-F238E27FC236}">
                <a16:creationId xmlns:a16="http://schemas.microsoft.com/office/drawing/2014/main" id="{828F23B5-E78C-3348-8F9E-B120C899941A}"/>
              </a:ext>
            </a:extLst>
          </p:cNvPr>
          <p:cNvSpPr txBox="1"/>
          <p:nvPr/>
        </p:nvSpPr>
        <p:spPr>
          <a:xfrm>
            <a:off x="1789789" y="1196752"/>
            <a:ext cx="2193593" cy="1261884"/>
          </a:xfrm>
          <a:prstGeom prst="rect">
            <a:avLst/>
          </a:prstGeom>
          <a:noFill/>
        </p:spPr>
        <p:txBody>
          <a:bodyPr wrap="square" rtlCol="0">
            <a:spAutoFit/>
          </a:bodyPr>
          <a:lstStyle/>
          <a:p>
            <a:pPr algn="ctr"/>
            <a:r>
              <a:rPr lang="en-US" sz="4400" b="1" dirty="0">
                <a:solidFill>
                  <a:schemeClr val="bg1"/>
                </a:solidFill>
              </a:rPr>
              <a:t>#1</a:t>
            </a:r>
            <a:br>
              <a:rPr lang="en-US" sz="3200" b="1" dirty="0">
                <a:solidFill>
                  <a:schemeClr val="bg1"/>
                </a:solidFill>
              </a:rPr>
            </a:br>
            <a:r>
              <a:rPr lang="en-US" sz="1600" dirty="0">
                <a:solidFill>
                  <a:schemeClr val="bg1"/>
                </a:solidFill>
              </a:rPr>
              <a:t>in global</a:t>
            </a:r>
            <a:br>
              <a:rPr lang="en-US" sz="1600" dirty="0">
                <a:solidFill>
                  <a:schemeClr val="bg1"/>
                </a:solidFill>
              </a:rPr>
            </a:br>
            <a:r>
              <a:rPr lang="en-US" sz="1600" dirty="0">
                <a:solidFill>
                  <a:schemeClr val="bg1"/>
                </a:solidFill>
              </a:rPr>
              <a:t>market share</a:t>
            </a:r>
            <a:r>
              <a:rPr lang="en-US" sz="1600" baseline="30000" dirty="0">
                <a:solidFill>
                  <a:schemeClr val="bg1"/>
                </a:solidFill>
              </a:rPr>
              <a:t>*</a:t>
            </a:r>
          </a:p>
        </p:txBody>
      </p:sp>
      <p:sp>
        <p:nvSpPr>
          <p:cNvPr id="13" name="TextBox 12">
            <a:extLst>
              <a:ext uri="{FF2B5EF4-FFF2-40B4-BE49-F238E27FC236}">
                <a16:creationId xmlns:a16="http://schemas.microsoft.com/office/drawing/2014/main" id="{A4420635-F883-FA4C-911A-119958ACAA81}"/>
              </a:ext>
            </a:extLst>
          </p:cNvPr>
          <p:cNvSpPr txBox="1"/>
          <p:nvPr/>
        </p:nvSpPr>
        <p:spPr>
          <a:xfrm>
            <a:off x="1789789" y="4385942"/>
            <a:ext cx="2373453" cy="1261884"/>
          </a:xfrm>
          <a:prstGeom prst="rect">
            <a:avLst/>
          </a:prstGeom>
          <a:noFill/>
        </p:spPr>
        <p:txBody>
          <a:bodyPr wrap="square" rtlCol="0">
            <a:spAutoFit/>
          </a:bodyPr>
          <a:lstStyle/>
          <a:p>
            <a:pPr algn="ctr"/>
            <a:r>
              <a:rPr lang="en-US" sz="4400" b="1" dirty="0">
                <a:solidFill>
                  <a:schemeClr val="bg1"/>
                </a:solidFill>
              </a:rPr>
              <a:t>121%</a:t>
            </a:r>
            <a:br>
              <a:rPr lang="en-US" sz="3200" b="1" dirty="0">
                <a:solidFill>
                  <a:schemeClr val="bg1"/>
                </a:solidFill>
              </a:rPr>
            </a:br>
            <a:r>
              <a:rPr lang="en-US" sz="1600" dirty="0">
                <a:solidFill>
                  <a:schemeClr val="bg1"/>
                </a:solidFill>
              </a:rPr>
              <a:t>avg. annual growth in paying customers</a:t>
            </a:r>
          </a:p>
        </p:txBody>
      </p:sp>
      <p:sp>
        <p:nvSpPr>
          <p:cNvPr id="14" name="TextBox 13">
            <a:extLst>
              <a:ext uri="{FF2B5EF4-FFF2-40B4-BE49-F238E27FC236}">
                <a16:creationId xmlns:a16="http://schemas.microsoft.com/office/drawing/2014/main" id="{C8075FBF-D5B5-3746-B798-F47160C81EEE}"/>
              </a:ext>
            </a:extLst>
          </p:cNvPr>
          <p:cNvSpPr txBox="1"/>
          <p:nvPr/>
        </p:nvSpPr>
        <p:spPr>
          <a:xfrm>
            <a:off x="1776922" y="2789363"/>
            <a:ext cx="2222881" cy="1261884"/>
          </a:xfrm>
          <a:prstGeom prst="rect">
            <a:avLst/>
          </a:prstGeom>
          <a:noFill/>
        </p:spPr>
        <p:txBody>
          <a:bodyPr wrap="square" rtlCol="0">
            <a:spAutoFit/>
          </a:bodyPr>
          <a:lstStyle/>
          <a:p>
            <a:pPr algn="ctr"/>
            <a:r>
              <a:rPr lang="en-US" sz="4400" b="1" dirty="0">
                <a:solidFill>
                  <a:schemeClr val="bg1"/>
                </a:solidFill>
              </a:rPr>
              <a:t>#1</a:t>
            </a:r>
            <a:br>
              <a:rPr lang="en-US" sz="4400" b="1" dirty="0">
                <a:solidFill>
                  <a:schemeClr val="bg1"/>
                </a:solidFill>
              </a:rPr>
            </a:br>
            <a:r>
              <a:rPr lang="en-US" sz="1600" dirty="0">
                <a:solidFill>
                  <a:schemeClr val="bg1"/>
                </a:solidFill>
              </a:rPr>
              <a:t>in customer</a:t>
            </a:r>
            <a:br>
              <a:rPr lang="en-US" sz="1600" dirty="0">
                <a:solidFill>
                  <a:schemeClr val="bg1"/>
                </a:solidFill>
              </a:rPr>
            </a:br>
            <a:r>
              <a:rPr lang="en-US" sz="1600" dirty="0">
                <a:solidFill>
                  <a:schemeClr val="bg1"/>
                </a:solidFill>
              </a:rPr>
              <a:t>ratings</a:t>
            </a:r>
            <a:r>
              <a:rPr lang="en-US" sz="1600" baseline="30000" dirty="0">
                <a:solidFill>
                  <a:schemeClr val="bg1"/>
                </a:solidFill>
              </a:rPr>
              <a:t>**</a:t>
            </a:r>
          </a:p>
        </p:txBody>
      </p:sp>
      <p:sp>
        <p:nvSpPr>
          <p:cNvPr id="12" name="TextBox 11">
            <a:extLst>
              <a:ext uri="{FF2B5EF4-FFF2-40B4-BE49-F238E27FC236}">
                <a16:creationId xmlns:a16="http://schemas.microsoft.com/office/drawing/2014/main" id="{AD708B0A-938E-A945-94F9-72F5C2CBDF5C}"/>
              </a:ext>
            </a:extLst>
          </p:cNvPr>
          <p:cNvSpPr txBox="1"/>
          <p:nvPr/>
        </p:nvSpPr>
        <p:spPr>
          <a:xfrm>
            <a:off x="6096000" y="6190087"/>
            <a:ext cx="4680521" cy="600164"/>
          </a:xfrm>
          <a:prstGeom prst="rect">
            <a:avLst/>
          </a:prstGeom>
          <a:noFill/>
        </p:spPr>
        <p:txBody>
          <a:bodyPr wrap="square" rtlCol="0">
            <a:spAutoFit/>
          </a:bodyPr>
          <a:lstStyle/>
          <a:p>
            <a:r>
              <a:rPr lang="en-US" sz="1100" baseline="300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r>
              <a:rPr lang="en-US" sz="1100" dirty="0">
                <a:solidFill>
                  <a:schemeClr val="bg1"/>
                </a:solidFill>
                <a:latin typeface="Noto Sans" panose="020B0502040504020204" pitchFamily="34" charset="0"/>
                <a:ea typeface="Noto Sans" panose="020B0502040504020204" pitchFamily="34" charset="0"/>
                <a:cs typeface="Noto Sans" panose="020B0502040504020204" pitchFamily="34" charset="0"/>
              </a:rPr>
              <a:t> Number of active deployments, source: Gartner, 2019</a:t>
            </a:r>
            <a:br>
              <a:rPr lang="en-US" sz="1100" dirty="0">
                <a:solidFill>
                  <a:schemeClr val="bg1"/>
                </a:solidFill>
                <a:latin typeface="Noto Sans" panose="020B0502040504020204" pitchFamily="34" charset="0"/>
                <a:ea typeface="Noto Sans" panose="020B0502040504020204" pitchFamily="34" charset="0"/>
                <a:cs typeface="Noto Sans" panose="020B0502040504020204" pitchFamily="34" charset="0"/>
              </a:rPr>
            </a:br>
            <a:r>
              <a:rPr lang="en-US" sz="1100" baseline="300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r>
              <a:rPr lang="en-US" sz="1100" dirty="0">
                <a:solidFill>
                  <a:schemeClr val="bg1"/>
                </a:solidFill>
                <a:latin typeface="Noto Sans" panose="020B0502040504020204" pitchFamily="34" charset="0"/>
                <a:ea typeface="Noto Sans" panose="020B0502040504020204" pitchFamily="34" charset="0"/>
                <a:cs typeface="Noto Sans" panose="020B0502040504020204" pitchFamily="34" charset="0"/>
              </a:rPr>
              <a:t> Avg. of all reviews, source: </a:t>
            </a:r>
            <a:r>
              <a:rPr lang="en-US" sz="1100" dirty="0">
                <a:solidFill>
                  <a:schemeClr val="bg1"/>
                </a:solidFill>
              </a:rPr>
              <a:t>Software World; 2018, 2019, 2020</a:t>
            </a:r>
          </a:p>
          <a:p>
            <a:endParaRPr lang="en-US" sz="11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82DD8596-DF57-044C-A201-C91BBFE36DBD}"/>
              </a:ext>
            </a:extLst>
          </p:cNvPr>
          <p:cNvSpPr txBox="1"/>
          <p:nvPr/>
        </p:nvSpPr>
        <p:spPr>
          <a:xfrm>
            <a:off x="4730882" y="282800"/>
            <a:ext cx="2895344" cy="584775"/>
          </a:xfrm>
          <a:prstGeom prst="rect">
            <a:avLst/>
          </a:prstGeom>
          <a:noFill/>
        </p:spPr>
        <p:txBody>
          <a:bodyPr wrap="none" rtlCol="0">
            <a:spAutoFit/>
          </a:bodyPr>
          <a:lstStyle/>
          <a:p>
            <a:r>
              <a:rPr lang="en-US" sz="3200" b="1" dirty="0">
                <a:solidFill>
                  <a:schemeClr val="bg1"/>
                </a:solidFill>
              </a:rPr>
              <a:t>Who Are We?</a:t>
            </a:r>
          </a:p>
        </p:txBody>
      </p:sp>
    </p:spTree>
    <p:extLst>
      <p:ext uri="{BB962C8B-B14F-4D97-AF65-F5344CB8AC3E}">
        <p14:creationId xmlns:p14="http://schemas.microsoft.com/office/powerpoint/2010/main" val="264019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04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EDA25C1-7E94-4B46-B994-5FB870804C41}"/>
              </a:ext>
            </a:extLst>
          </p:cNvPr>
          <p:cNvPicPr>
            <a:picLocks noChangeAspect="1"/>
          </p:cNvPicPr>
          <p:nvPr/>
        </p:nvPicPr>
        <p:blipFill>
          <a:blip r:embed="rId3"/>
          <a:stretch>
            <a:fillRect/>
          </a:stretch>
        </p:blipFill>
        <p:spPr>
          <a:xfrm>
            <a:off x="7536160" y="0"/>
            <a:ext cx="4877134" cy="6858000"/>
          </a:xfrm>
          <a:prstGeom prst="rect">
            <a:avLst/>
          </a:prstGeom>
        </p:spPr>
      </p:pic>
      <p:sp>
        <p:nvSpPr>
          <p:cNvPr id="2" name="Title 1">
            <a:extLst>
              <a:ext uri="{FF2B5EF4-FFF2-40B4-BE49-F238E27FC236}">
                <a16:creationId xmlns:a16="http://schemas.microsoft.com/office/drawing/2014/main" id="{4FE4410C-4B3C-4C4A-95F9-AC7DD82351CC}"/>
              </a:ext>
            </a:extLst>
          </p:cNvPr>
          <p:cNvSpPr>
            <a:spLocks noGrp="1"/>
          </p:cNvSpPr>
          <p:nvPr>
            <p:ph type="title"/>
          </p:nvPr>
        </p:nvSpPr>
        <p:spPr>
          <a:xfrm>
            <a:off x="315566" y="404664"/>
            <a:ext cx="7488832" cy="1327735"/>
          </a:xfrm>
        </p:spPr>
        <p:txBody>
          <a:bodyPr>
            <a:normAutofit/>
          </a:bodyPr>
          <a:lstStyle/>
          <a:p>
            <a:r>
              <a:rPr lang="en-US" sz="2400" dirty="0"/>
              <a:t>What is this toolkit for?</a:t>
            </a:r>
          </a:p>
        </p:txBody>
      </p:sp>
      <p:sp>
        <p:nvSpPr>
          <p:cNvPr id="9" name="TextBox 8">
            <a:extLst>
              <a:ext uri="{FF2B5EF4-FFF2-40B4-BE49-F238E27FC236}">
                <a16:creationId xmlns:a16="http://schemas.microsoft.com/office/drawing/2014/main" id="{5F49C0E3-B75A-453B-8E2B-54E4EAAE423F}"/>
              </a:ext>
            </a:extLst>
          </p:cNvPr>
          <p:cNvSpPr txBox="1"/>
          <p:nvPr/>
        </p:nvSpPr>
        <p:spPr>
          <a:xfrm>
            <a:off x="314166" y="1351374"/>
            <a:ext cx="6840760" cy="1600438"/>
          </a:xfrm>
          <a:prstGeom prst="rect">
            <a:avLst/>
          </a:prstGeom>
          <a:noFill/>
        </p:spPr>
        <p:txBody>
          <a:bodyPr wrap="square" rtlCol="0">
            <a:spAutoFit/>
          </a:bodyPr>
          <a:lstStyle/>
          <a:p>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It’s notoriously difficult to shape an innovative company culture. This worksheet is designed to </a:t>
            </a:r>
            <a:r>
              <a:rPr lang="en-US" sz="1400" b="1"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help you figure out where your culture currently is, determine what to focus on, and keep track of your progress</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a:t>
            </a:r>
          </a:p>
          <a:p>
            <a:endPar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endParaRPr>
          </a:p>
          <a:p>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In this PowerPoint Presentation, we’ll provide you with templates and some examples. You can find more useful information behind the </a:t>
            </a:r>
            <a:r>
              <a:rPr lang="en-US" sz="1400" b="1"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links</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 and in the </a:t>
            </a:r>
            <a:r>
              <a:rPr lang="en-US" sz="1400" b="1"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presentation slide notes</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a:t>
            </a:r>
            <a:endParaRPr lang="en-US" sz="1600" dirty="0"/>
          </a:p>
        </p:txBody>
      </p:sp>
      <p:grpSp>
        <p:nvGrpSpPr>
          <p:cNvPr id="12" name="Group 11">
            <a:extLst>
              <a:ext uri="{FF2B5EF4-FFF2-40B4-BE49-F238E27FC236}">
                <a16:creationId xmlns:a16="http://schemas.microsoft.com/office/drawing/2014/main" id="{242E54D1-FE36-4F20-9EE1-FEF6DD999AB3}"/>
              </a:ext>
            </a:extLst>
          </p:cNvPr>
          <p:cNvGrpSpPr/>
          <p:nvPr/>
        </p:nvGrpSpPr>
        <p:grpSpPr>
          <a:xfrm>
            <a:off x="315566" y="3064723"/>
            <a:ext cx="7488832" cy="3656865"/>
            <a:chOff x="263352" y="2415123"/>
            <a:chExt cx="7488832" cy="3656865"/>
          </a:xfrm>
        </p:grpSpPr>
        <p:sp>
          <p:nvSpPr>
            <p:cNvPr id="10" name="Title 1">
              <a:extLst>
                <a:ext uri="{FF2B5EF4-FFF2-40B4-BE49-F238E27FC236}">
                  <a16:creationId xmlns:a16="http://schemas.microsoft.com/office/drawing/2014/main" id="{452643DA-63BC-4BFE-9248-F3A459D790EA}"/>
                </a:ext>
              </a:extLst>
            </p:cNvPr>
            <p:cNvSpPr txBox="1">
              <a:spLocks/>
            </p:cNvSpPr>
            <p:nvPr/>
          </p:nvSpPr>
          <p:spPr>
            <a:xfrm>
              <a:off x="263352" y="2415123"/>
              <a:ext cx="7488832" cy="1327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a:lstStyle>
            <a:p>
              <a:r>
                <a:rPr lang="en-US" sz="2400"/>
                <a:t>How to use it?</a:t>
              </a:r>
            </a:p>
          </p:txBody>
        </p:sp>
        <p:sp>
          <p:nvSpPr>
            <p:cNvPr id="11" name="TextBox 10">
              <a:extLst>
                <a:ext uri="{FF2B5EF4-FFF2-40B4-BE49-F238E27FC236}">
                  <a16:creationId xmlns:a16="http://schemas.microsoft.com/office/drawing/2014/main" id="{0523D0A4-BAE6-467E-A88D-CB85EFBABB22}"/>
                </a:ext>
              </a:extLst>
            </p:cNvPr>
            <p:cNvSpPr txBox="1"/>
            <p:nvPr/>
          </p:nvSpPr>
          <p:spPr>
            <a:xfrm>
              <a:off x="263352" y="3394332"/>
              <a:ext cx="6840760" cy="2677656"/>
            </a:xfrm>
            <a:prstGeom prst="rect">
              <a:avLst/>
            </a:prstGeom>
            <a:noFill/>
          </p:spPr>
          <p:txBody>
            <a:bodyPr wrap="square" rtlCol="0">
              <a:spAutoFit/>
            </a:bodyPr>
            <a:lstStyle/>
            <a:p>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This presentation will walk you through the process, but for a more detailed take on the topic, please read our </a:t>
              </a:r>
              <a:r>
                <a:rPr lang="en-US" sz="1400" b="1" dirty="0">
                  <a:solidFill>
                    <a:schemeClr val="tx2"/>
                  </a:solidFill>
                  <a:latin typeface="Noto Sans" panose="020B0502040504020204" pitchFamily="34" charset="0"/>
                  <a:ea typeface="Noto Sans" panose="020B0502040504020204" pitchFamily="34" charset="0"/>
                  <a:cs typeface="Noto Sans" panose="020B0502040504020204" pitchFamily="34" charset="0"/>
                  <a:hlinkClick r:id="rId4"/>
                </a:rPr>
                <a:t>Ultimate Guide on Innovation Cultures</a:t>
              </a:r>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a:t>
              </a:r>
            </a:p>
            <a:p>
              <a:endPar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endParaRPr>
            </a:p>
            <a:p>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Feel free to </a:t>
              </a:r>
              <a:r>
                <a:rPr lang="en-US" sz="1400" b="1" dirty="0">
                  <a:solidFill>
                    <a:schemeClr val="tx2"/>
                  </a:solidFill>
                  <a:latin typeface="Noto Sans" panose="020B0502040504020204" pitchFamily="34" charset="0"/>
                  <a:ea typeface="Noto Sans" panose="020B0502040504020204" pitchFamily="34" charset="0"/>
                  <a:cs typeface="Noto Sans" panose="020B0502040504020204" pitchFamily="34" charset="0"/>
                </a:rPr>
                <a:t>share this toolkit with your co-workers </a:t>
              </a:r>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and other partners involved in your innovation process!</a:t>
              </a:r>
            </a:p>
            <a:p>
              <a:endPar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endParaRPr>
            </a:p>
            <a:p>
              <a:r>
                <a:rPr lang="en-US" sz="1400" dirty="0">
                  <a:solidFill>
                    <a:schemeClr val="tx2"/>
                  </a:solidFill>
                  <a:latin typeface="Noto Sans" panose="020B0502040504020204" pitchFamily="34" charset="0"/>
                  <a:ea typeface="Noto Sans" panose="020B0502040504020204" pitchFamily="34" charset="0"/>
                  <a:cs typeface="Noto Sans" panose="020B0502040504020204" pitchFamily="34" charset="0"/>
                </a:rPr>
                <a:t>For more information on innovation management in general, please refer to our </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hlinkClick r:id="rId5"/>
                </a:rPr>
                <a:t>blog</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a:t>
              </a:r>
            </a:p>
            <a:p>
              <a:endPar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endParaRPr>
            </a:p>
            <a:p>
              <a:r>
                <a:rPr lang="en-US" sz="1400" b="1"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PLEASE NOTE:</a:t>
              </a:r>
              <a:r>
                <a:rPr lang="en-US" sz="140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 You’ll likely need top management support and strong communication for effectively using this framework. If you don’t yet have it, try to get it before you begin work.</a:t>
              </a:r>
            </a:p>
          </p:txBody>
        </p:sp>
      </p:grpSp>
    </p:spTree>
    <p:extLst>
      <p:ext uri="{BB962C8B-B14F-4D97-AF65-F5344CB8AC3E}">
        <p14:creationId xmlns:p14="http://schemas.microsoft.com/office/powerpoint/2010/main" val="29132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1C755-958F-B54A-8068-52E468D88936}"/>
              </a:ext>
            </a:extLst>
          </p:cNvPr>
          <p:cNvSpPr>
            <a:spLocks noGrp="1"/>
          </p:cNvSpPr>
          <p:nvPr>
            <p:ph type="body" sz="quarter" idx="10"/>
          </p:nvPr>
        </p:nvSpPr>
        <p:spPr/>
        <p:txBody>
          <a:bodyPr/>
          <a:lstStyle/>
          <a:p>
            <a:r>
              <a:rPr lang="en-US" dirty="0"/>
              <a:t>Introduction</a:t>
            </a:r>
          </a:p>
        </p:txBody>
      </p:sp>
    </p:spTree>
    <p:extLst>
      <p:ext uri="{BB962C8B-B14F-4D97-AF65-F5344CB8AC3E}">
        <p14:creationId xmlns:p14="http://schemas.microsoft.com/office/powerpoint/2010/main" val="103940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A5ABBF5-C624-6F40-961C-D8B9361440A1}"/>
              </a:ext>
            </a:extLst>
          </p:cNvPr>
          <p:cNvGrpSpPr/>
          <p:nvPr/>
        </p:nvGrpSpPr>
        <p:grpSpPr>
          <a:xfrm>
            <a:off x="0" y="260648"/>
            <a:ext cx="12192000" cy="6858000"/>
            <a:chOff x="0" y="260648"/>
            <a:chExt cx="12192000" cy="6858000"/>
          </a:xfrm>
        </p:grpSpPr>
        <p:graphicFrame>
          <p:nvGraphicFramePr>
            <p:cNvPr id="7" name="Diagram 6">
              <a:extLst>
                <a:ext uri="{FF2B5EF4-FFF2-40B4-BE49-F238E27FC236}">
                  <a16:creationId xmlns:a16="http://schemas.microsoft.com/office/drawing/2014/main" id="{EFAD4870-CBBB-E647-ADF0-90F0C3295B19}"/>
                </a:ext>
              </a:extLst>
            </p:cNvPr>
            <p:cNvGraphicFramePr/>
            <p:nvPr>
              <p:extLst>
                <p:ext uri="{D42A27DB-BD31-4B8C-83A1-F6EECF244321}">
                  <p14:modId xmlns:p14="http://schemas.microsoft.com/office/powerpoint/2010/main" val="1221862227"/>
                </p:ext>
              </p:extLst>
            </p:nvPr>
          </p:nvGraphicFramePr>
          <p:xfrm>
            <a:off x="0" y="260648"/>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id="{CAE52449-DAB5-884D-9ABF-10DB82D8A2BB}"/>
                </a:ext>
              </a:extLst>
            </p:cNvPr>
            <p:cNvCxnSpPr>
              <a:cxnSpLocks/>
            </p:cNvCxnSpPr>
            <p:nvPr/>
          </p:nvCxnSpPr>
          <p:spPr>
            <a:xfrm flipH="1" flipV="1">
              <a:off x="6816080" y="4293096"/>
              <a:ext cx="504056" cy="72008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494221-7D12-AD4E-99B7-948C68687C4A}"/>
                </a:ext>
              </a:extLst>
            </p:cNvPr>
            <p:cNvCxnSpPr>
              <a:cxnSpLocks/>
            </p:cNvCxnSpPr>
            <p:nvPr/>
          </p:nvCxnSpPr>
          <p:spPr>
            <a:xfrm flipV="1">
              <a:off x="4871864" y="4293096"/>
              <a:ext cx="504057" cy="67827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581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613790-A0AC-0C40-96AC-DCBBEDA127E7}"/>
              </a:ext>
            </a:extLst>
          </p:cNvPr>
          <p:cNvGrpSpPr/>
          <p:nvPr/>
        </p:nvGrpSpPr>
        <p:grpSpPr>
          <a:xfrm>
            <a:off x="488625" y="1124744"/>
            <a:ext cx="11214749" cy="5334000"/>
            <a:chOff x="0" y="76200"/>
            <a:chExt cx="11849100" cy="5892800"/>
          </a:xfrm>
        </p:grpSpPr>
        <p:graphicFrame>
          <p:nvGraphicFramePr>
            <p:cNvPr id="8" name="Chart 7">
              <a:extLst>
                <a:ext uri="{FF2B5EF4-FFF2-40B4-BE49-F238E27FC236}">
                  <a16:creationId xmlns:a16="http://schemas.microsoft.com/office/drawing/2014/main" id="{10D92331-3F1B-F34E-88AF-1B59D9A50336}"/>
                </a:ext>
              </a:extLst>
            </p:cNvPr>
            <p:cNvGraphicFramePr>
              <a:graphicFrameLocks/>
            </p:cNvGraphicFramePr>
            <p:nvPr/>
          </p:nvGraphicFramePr>
          <p:xfrm>
            <a:off x="0" y="76200"/>
            <a:ext cx="11849100" cy="5892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271533A-EA4C-3749-BA4A-8BAE4445AAF6}"/>
                </a:ext>
              </a:extLst>
            </p:cNvPr>
            <p:cNvSpPr txBox="1"/>
            <p:nvPr/>
          </p:nvSpPr>
          <p:spPr>
            <a:xfrm>
              <a:off x="9628019" y="5422323"/>
              <a:ext cx="2115739" cy="272157"/>
            </a:xfrm>
            <a:prstGeom prst="rect">
              <a:avLst/>
            </a:prstGeom>
            <a:noFill/>
          </p:spPr>
          <p:txBody>
            <a:bodyPr wrap="none" rtlCol="0">
              <a:spAutoFit/>
            </a:bodyPr>
            <a:lstStyle/>
            <a:p>
              <a:r>
                <a:rPr lang="en-US" sz="1001" b="1" dirty="0">
                  <a:solidFill>
                    <a:schemeClr val="tx2">
                      <a:lumMod val="60000"/>
                      <a:lumOff val="40000"/>
                    </a:schemeClr>
                  </a:solidFill>
                </a:rPr>
                <a:t>Source: Viima research, 2019</a:t>
              </a:r>
            </a:p>
          </p:txBody>
        </p:sp>
      </p:grpSp>
      <p:sp>
        <p:nvSpPr>
          <p:cNvPr id="3" name="TextBox 2">
            <a:extLst>
              <a:ext uri="{FF2B5EF4-FFF2-40B4-BE49-F238E27FC236}">
                <a16:creationId xmlns:a16="http://schemas.microsoft.com/office/drawing/2014/main" id="{7D3EF995-5D9B-F047-A30D-7E1274A362DA}"/>
              </a:ext>
            </a:extLst>
          </p:cNvPr>
          <p:cNvSpPr txBox="1"/>
          <p:nvPr/>
        </p:nvSpPr>
        <p:spPr>
          <a:xfrm>
            <a:off x="3007654" y="399256"/>
            <a:ext cx="6176691" cy="461665"/>
          </a:xfrm>
          <a:prstGeom prst="rect">
            <a:avLst/>
          </a:prstGeom>
          <a:noFill/>
        </p:spPr>
        <p:txBody>
          <a:bodyPr wrap="none" rtlCol="0">
            <a:spAutoFit/>
          </a:bodyPr>
          <a:lstStyle/>
          <a:p>
            <a:r>
              <a:rPr lang="en-US" sz="2400" b="1" dirty="0"/>
              <a:t>Culture drives innovation performance</a:t>
            </a:r>
          </a:p>
        </p:txBody>
      </p:sp>
    </p:spTree>
    <p:extLst>
      <p:ext uri="{BB962C8B-B14F-4D97-AF65-F5344CB8AC3E}">
        <p14:creationId xmlns:p14="http://schemas.microsoft.com/office/powerpoint/2010/main" val="149248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D6D8B5-1D29-B44C-983A-8C02E0438633}"/>
              </a:ext>
            </a:extLst>
          </p:cNvPr>
          <p:cNvSpPr>
            <a:spLocks noGrp="1"/>
          </p:cNvSpPr>
          <p:nvPr>
            <p:ph type="title"/>
          </p:nvPr>
        </p:nvSpPr>
        <p:spPr>
          <a:xfrm>
            <a:off x="6535493" y="2297080"/>
            <a:ext cx="5448923" cy="2263839"/>
          </a:xfrm>
        </p:spPr>
        <p:txBody>
          <a:bodyPr>
            <a:normAutofit fontScale="90000"/>
          </a:bodyPr>
          <a:lstStyle/>
          <a:p>
            <a:pPr>
              <a:lnSpc>
                <a:spcPct val="150000"/>
              </a:lnSpc>
            </a:pPr>
            <a:r>
              <a:rPr lang="en-GB" sz="2400" dirty="0"/>
              <a:t>A strong innovation culture is the engine that drives the organization to constantly get better, move forward, and innovate.</a:t>
            </a:r>
            <a:endParaRPr lang="en-US" sz="2400" dirty="0"/>
          </a:p>
        </p:txBody>
      </p:sp>
      <p:graphicFrame>
        <p:nvGraphicFramePr>
          <p:cNvPr id="10" name="Diagram 9">
            <a:extLst>
              <a:ext uri="{FF2B5EF4-FFF2-40B4-BE49-F238E27FC236}">
                <a16:creationId xmlns:a16="http://schemas.microsoft.com/office/drawing/2014/main" id="{C1693691-4F06-E348-A149-6AC45ACAAAF4}"/>
              </a:ext>
            </a:extLst>
          </p:cNvPr>
          <p:cNvGraphicFramePr>
            <a:graphicFrameLocks/>
          </p:cNvGraphicFramePr>
          <p:nvPr>
            <p:extLst>
              <p:ext uri="{D42A27DB-BD31-4B8C-83A1-F6EECF244321}">
                <p14:modId xmlns:p14="http://schemas.microsoft.com/office/powerpoint/2010/main" val="2891231251"/>
              </p:ext>
            </p:extLst>
          </p:nvPr>
        </p:nvGraphicFramePr>
        <p:xfrm>
          <a:off x="-960784" y="980728"/>
          <a:ext cx="8000333"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75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1C755-958F-B54A-8068-52E468D88936}"/>
              </a:ext>
            </a:extLst>
          </p:cNvPr>
          <p:cNvSpPr>
            <a:spLocks noGrp="1"/>
          </p:cNvSpPr>
          <p:nvPr>
            <p:ph type="body" sz="quarter" idx="10"/>
          </p:nvPr>
        </p:nvSpPr>
        <p:spPr/>
        <p:txBody>
          <a:bodyPr/>
          <a:lstStyle/>
          <a:p>
            <a:r>
              <a:rPr lang="en-US" dirty="0"/>
              <a:t>THE PROCESS</a:t>
            </a:r>
          </a:p>
        </p:txBody>
      </p:sp>
    </p:spTree>
    <p:extLst>
      <p:ext uri="{BB962C8B-B14F-4D97-AF65-F5344CB8AC3E}">
        <p14:creationId xmlns:p14="http://schemas.microsoft.com/office/powerpoint/2010/main" val="112823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AA2958-50A3-9948-9CE7-D1E00AB3C36C}"/>
              </a:ext>
            </a:extLst>
          </p:cNvPr>
          <p:cNvSpPr txBox="1">
            <a:spLocks/>
          </p:cNvSpPr>
          <p:nvPr/>
        </p:nvSpPr>
        <p:spPr>
          <a:xfrm>
            <a:off x="1685925" y="1484784"/>
            <a:ext cx="8820150" cy="738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Noto Sans" panose="020B0502040504020204" pitchFamily="34" charset="0"/>
                <a:ea typeface="+mj-ea"/>
                <a:cs typeface="+mj-cs"/>
              </a:defRPr>
            </a:lvl1pPr>
          </a:lstStyle>
          <a:p>
            <a:pPr algn="ctr"/>
            <a:r>
              <a:rPr lang="en-US" dirty="0"/>
              <a:t>Culture is shaped by</a:t>
            </a:r>
            <a:br>
              <a:rPr lang="en-US" dirty="0"/>
            </a:br>
            <a:r>
              <a:rPr lang="en-US" dirty="0"/>
              <a:t>attacking it from both directions.</a:t>
            </a:r>
          </a:p>
        </p:txBody>
      </p:sp>
      <p:grpSp>
        <p:nvGrpSpPr>
          <p:cNvPr id="6" name="Group 5">
            <a:extLst>
              <a:ext uri="{FF2B5EF4-FFF2-40B4-BE49-F238E27FC236}">
                <a16:creationId xmlns:a16="http://schemas.microsoft.com/office/drawing/2014/main" id="{445FA4C6-2AB0-1349-9B3F-5410368E9735}"/>
              </a:ext>
            </a:extLst>
          </p:cNvPr>
          <p:cNvGrpSpPr/>
          <p:nvPr/>
        </p:nvGrpSpPr>
        <p:grpSpPr>
          <a:xfrm>
            <a:off x="1420104" y="3407379"/>
            <a:ext cx="9351792" cy="1107462"/>
            <a:chOff x="1509003" y="2976191"/>
            <a:chExt cx="9351792" cy="1107462"/>
          </a:xfrm>
        </p:grpSpPr>
        <p:grpSp>
          <p:nvGrpSpPr>
            <p:cNvPr id="7" name="Group 6">
              <a:extLst>
                <a:ext uri="{FF2B5EF4-FFF2-40B4-BE49-F238E27FC236}">
                  <a16:creationId xmlns:a16="http://schemas.microsoft.com/office/drawing/2014/main" id="{B63415AD-BBFA-AD45-9D6F-DC06D47DA2E0}"/>
                </a:ext>
              </a:extLst>
            </p:cNvPr>
            <p:cNvGrpSpPr/>
            <p:nvPr/>
          </p:nvGrpSpPr>
          <p:grpSpPr>
            <a:xfrm>
              <a:off x="1509003" y="3345523"/>
              <a:ext cx="9351792" cy="738130"/>
              <a:chOff x="1420104" y="3345523"/>
              <a:chExt cx="9351792" cy="738130"/>
            </a:xfrm>
          </p:grpSpPr>
          <p:sp>
            <p:nvSpPr>
              <p:cNvPr id="11" name="Rectangle 10">
                <a:extLst>
                  <a:ext uri="{FF2B5EF4-FFF2-40B4-BE49-F238E27FC236}">
                    <a16:creationId xmlns:a16="http://schemas.microsoft.com/office/drawing/2014/main" id="{6F4087E6-A5D1-C243-9377-E55E1FA39FBD}"/>
                  </a:ext>
                </a:extLst>
              </p:cNvPr>
              <p:cNvSpPr/>
              <p:nvPr/>
            </p:nvSpPr>
            <p:spPr>
              <a:xfrm>
                <a:off x="7202431" y="3345523"/>
                <a:ext cx="3569465" cy="738130"/>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INNOVATION PRACTICES</a:t>
                </a:r>
              </a:p>
            </p:txBody>
          </p:sp>
          <p:sp>
            <p:nvSpPr>
              <p:cNvPr id="12" name="Rectangle 11">
                <a:extLst>
                  <a:ext uri="{FF2B5EF4-FFF2-40B4-BE49-F238E27FC236}">
                    <a16:creationId xmlns:a16="http://schemas.microsoft.com/office/drawing/2014/main" id="{ECA065CE-0B72-B64C-86AE-2676A2A54272}"/>
                  </a:ext>
                </a:extLst>
              </p:cNvPr>
              <p:cNvSpPr/>
              <p:nvPr/>
            </p:nvSpPr>
            <p:spPr>
              <a:xfrm>
                <a:off x="1420104" y="3345523"/>
                <a:ext cx="3569465" cy="738130"/>
              </a:xfrm>
              <a:prstGeom prst="rect">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PURPOSE &amp; VALUES</a:t>
                </a:r>
              </a:p>
            </p:txBody>
          </p:sp>
        </p:grpSp>
        <p:sp>
          <p:nvSpPr>
            <p:cNvPr id="8" name="Left-Right Arrow 17">
              <a:extLst>
                <a:ext uri="{FF2B5EF4-FFF2-40B4-BE49-F238E27FC236}">
                  <a16:creationId xmlns:a16="http://schemas.microsoft.com/office/drawing/2014/main" id="{2FED091E-8FB9-DA47-91BA-47C3B9052BE7}"/>
                </a:ext>
              </a:extLst>
            </p:cNvPr>
            <p:cNvSpPr/>
            <p:nvPr/>
          </p:nvSpPr>
          <p:spPr>
            <a:xfrm>
              <a:off x="5480049" y="3530055"/>
              <a:ext cx="1409700" cy="369065"/>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Box 8">
              <a:extLst>
                <a:ext uri="{FF2B5EF4-FFF2-40B4-BE49-F238E27FC236}">
                  <a16:creationId xmlns:a16="http://schemas.microsoft.com/office/drawing/2014/main" id="{ADB9C5F2-ECB3-3941-A60E-13E5CF868AF4}"/>
                </a:ext>
              </a:extLst>
            </p:cNvPr>
            <p:cNvSpPr txBox="1"/>
            <p:nvPr/>
          </p:nvSpPr>
          <p:spPr>
            <a:xfrm>
              <a:off x="2644999" y="2976191"/>
              <a:ext cx="1297471" cy="369332"/>
            </a:xfrm>
            <a:prstGeom prst="rect">
              <a:avLst/>
            </a:prstGeom>
            <a:noFill/>
          </p:spPr>
          <p:txBody>
            <a:bodyPr wrap="none" rtlCol="0">
              <a:spAutoFit/>
            </a:bodyPr>
            <a:lstStyle/>
            <a:p>
              <a:r>
                <a:rPr lang="en-US" b="1" dirty="0">
                  <a:solidFill>
                    <a:schemeClr val="bg1">
                      <a:lumMod val="50000"/>
                    </a:schemeClr>
                  </a:solidFill>
                </a:rPr>
                <a:t>TOP-DOWN</a:t>
              </a:r>
              <a:endParaRPr lang="fi-FI" dirty="0">
                <a:solidFill>
                  <a:schemeClr val="bg1">
                    <a:lumMod val="50000"/>
                  </a:schemeClr>
                </a:solidFill>
              </a:endParaRPr>
            </a:p>
          </p:txBody>
        </p:sp>
        <p:sp>
          <p:nvSpPr>
            <p:cNvPr id="10" name="TextBox 9">
              <a:extLst>
                <a:ext uri="{FF2B5EF4-FFF2-40B4-BE49-F238E27FC236}">
                  <a16:creationId xmlns:a16="http://schemas.microsoft.com/office/drawing/2014/main" id="{0D328BC9-4406-8D4D-A89E-9FAC1D96382A}"/>
                </a:ext>
              </a:extLst>
            </p:cNvPr>
            <p:cNvSpPr txBox="1"/>
            <p:nvPr/>
          </p:nvSpPr>
          <p:spPr>
            <a:xfrm>
              <a:off x="8380423" y="2976191"/>
              <a:ext cx="1391278" cy="369332"/>
            </a:xfrm>
            <a:prstGeom prst="rect">
              <a:avLst/>
            </a:prstGeom>
            <a:noFill/>
          </p:spPr>
          <p:txBody>
            <a:bodyPr wrap="none" rtlCol="0">
              <a:spAutoFit/>
            </a:bodyPr>
            <a:lstStyle/>
            <a:p>
              <a:r>
                <a:rPr lang="en-US" b="1" dirty="0">
                  <a:solidFill>
                    <a:schemeClr val="bg1">
                      <a:lumMod val="50000"/>
                    </a:schemeClr>
                  </a:solidFill>
                </a:rPr>
                <a:t>BOTTOM-UP</a:t>
              </a:r>
              <a:endParaRPr lang="fi-FI" dirty="0">
                <a:solidFill>
                  <a:schemeClr val="bg1">
                    <a:lumMod val="50000"/>
                  </a:schemeClr>
                </a:solidFill>
              </a:endParaRPr>
            </a:p>
          </p:txBody>
        </p:sp>
      </p:grpSp>
    </p:spTree>
    <p:extLst>
      <p:ext uri="{BB962C8B-B14F-4D97-AF65-F5344CB8AC3E}">
        <p14:creationId xmlns:p14="http://schemas.microsoft.com/office/powerpoint/2010/main" val="256365227"/>
      </p:ext>
    </p:extLst>
  </p:cSld>
  <p:clrMapOvr>
    <a:masterClrMapping/>
  </p:clrMapOvr>
</p:sld>
</file>

<file path=ppt/theme/theme1.xml><?xml version="1.0" encoding="utf-8"?>
<a:theme xmlns:a="http://schemas.openxmlformats.org/drawingml/2006/main" name="Office Theme">
  <a:themeElements>
    <a:clrScheme name="Viima Colors">
      <a:dk1>
        <a:srgbClr val="000000"/>
      </a:dk1>
      <a:lt1>
        <a:srgbClr val="FFFFFF"/>
      </a:lt1>
      <a:dk2>
        <a:srgbClr val="777777"/>
      </a:dk2>
      <a:lt2>
        <a:srgbClr val="FCFCFC"/>
      </a:lt2>
      <a:accent1>
        <a:srgbClr val="1CB5F2"/>
      </a:accent1>
      <a:accent2>
        <a:srgbClr val="33DB87"/>
      </a:accent2>
      <a:accent3>
        <a:srgbClr val="F9599A"/>
      </a:accent3>
      <a:accent4>
        <a:srgbClr val="8679D1"/>
      </a:accent4>
      <a:accent5>
        <a:srgbClr val="FC954F"/>
      </a:accent5>
      <a:accent6>
        <a:srgbClr val="FCDA4C"/>
      </a:accent6>
      <a:hlink>
        <a:srgbClr val="1CB5F2"/>
      </a:hlink>
      <a:folHlink>
        <a:srgbClr val="1C91BF"/>
      </a:folHlink>
    </a:clrScheme>
    <a:fontScheme name="Viima">
      <a:majorFont>
        <a:latin typeface="Noto Sans" panose="020B0604020202020204"/>
        <a:ea typeface=""/>
        <a:cs typeface=""/>
        <a:font script="Jpan" typeface="ＭＳ Ｐゴシック"/>
        <a:font script="Hang" typeface="굴림"/>
        <a:font script="Hans" typeface="黑体"/>
        <a:font script="Hant" typeface="微軟正黑體"/>
        <a:font script="Arab" typeface="Noto Sans"/>
        <a:font script="Hebr" typeface="No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oto Sans"/>
        <a:font script="Uigh" typeface="Microsoft Uighur"/>
        <a:font script="Geor" typeface="Sylfaen"/>
      </a:majorFont>
      <a:minorFont>
        <a:latin typeface="Noto Sans" panose="02020603050405020304"/>
        <a:ea typeface=""/>
        <a:cs typeface=""/>
        <a:font script="Jpan" typeface="ＭＳ Ｐ明朝"/>
        <a:font script="Hang" typeface="바탕"/>
        <a:font script="Hans" typeface="宋体"/>
        <a:font script="Hant" typeface="新細明體"/>
        <a:font script="Arab" typeface="Noto Sans"/>
        <a:font script="Hebr" typeface="Noto Sans"/>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o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11308</TotalTime>
  <Words>1811</Words>
  <Application>Microsoft Macintosh PowerPoint</Application>
  <PresentationFormat>Widescreen</PresentationFormat>
  <Paragraphs>215</Paragraphs>
  <Slides>22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.Lucida Grande UI Regular</vt:lpstr>
      <vt:lpstr>Arial</vt:lpstr>
      <vt:lpstr>Assistant</vt:lpstr>
      <vt:lpstr>Calibri</vt:lpstr>
      <vt:lpstr>Noto Sans</vt:lpstr>
      <vt:lpstr>Wingdings</vt:lpstr>
      <vt:lpstr>Office Theme</vt:lpstr>
      <vt:lpstr>PowerPoint Presentation</vt:lpstr>
      <vt:lpstr>Table of Contents</vt:lpstr>
      <vt:lpstr>What is this toolkit for?</vt:lpstr>
      <vt:lpstr>PowerPoint Presentation</vt:lpstr>
      <vt:lpstr>PowerPoint Presentation</vt:lpstr>
      <vt:lpstr>PowerPoint Presentation</vt:lpstr>
      <vt:lpstr>A strong innovation culture is the engine that drives the organization to constantly get better, move forward, and innovate.</vt:lpstr>
      <vt:lpstr>PowerPoint Presentation</vt:lpstr>
      <vt:lpstr>PowerPoint Presentation</vt:lpstr>
      <vt:lpstr>PowerPoint Presentation</vt:lpstr>
      <vt:lpstr>PowerPoint Presentation</vt:lpstr>
      <vt:lpstr>The Process Explained</vt:lpstr>
      <vt:lpstr>PowerPoint Presentation</vt:lpstr>
      <vt:lpstr>Innovation Culture Scorecard</vt:lpstr>
      <vt:lpstr>PowerPoint Presentation</vt:lpstr>
      <vt:lpstr>Example: Viima</vt:lpstr>
      <vt:lpstr>Example: Industrial Company</vt:lpstr>
      <vt:lpstr>PowerPoint Presentation</vt:lpstr>
      <vt:lpstr>Innovation Culture Action List</vt:lpstr>
      <vt:lpstr>About Viima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Nieminen</dc:creator>
  <cp:lastModifiedBy>Jesse Nieminen</cp:lastModifiedBy>
  <cp:revision>604</cp:revision>
  <cp:lastPrinted>2019-03-22T11:04:22Z</cp:lastPrinted>
  <dcterms:created xsi:type="dcterms:W3CDTF">2019-03-19T11:30:33Z</dcterms:created>
  <dcterms:modified xsi:type="dcterms:W3CDTF">2020-06-08T09:55:30Z</dcterms:modified>
</cp:coreProperties>
</file>