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3" r:id="rId1"/>
  </p:sldMasterIdLst>
  <p:notesMasterIdLst>
    <p:notesMasterId r:id="rId32"/>
  </p:notesMasterIdLst>
  <p:sldIdLst>
    <p:sldId id="281" r:id="rId2"/>
    <p:sldId id="268" r:id="rId3"/>
    <p:sldId id="282" r:id="rId4"/>
    <p:sldId id="283" r:id="rId5"/>
    <p:sldId id="284" r:id="rId6"/>
    <p:sldId id="263" r:id="rId7"/>
    <p:sldId id="285" r:id="rId8"/>
    <p:sldId id="286" r:id="rId9"/>
    <p:sldId id="287" r:id="rId10"/>
    <p:sldId id="288" r:id="rId11"/>
    <p:sldId id="289" r:id="rId12"/>
    <p:sldId id="290" r:id="rId13"/>
    <p:sldId id="291" r:id="rId14"/>
    <p:sldId id="292" r:id="rId15"/>
    <p:sldId id="293" r:id="rId16"/>
    <p:sldId id="294" r:id="rId17"/>
    <p:sldId id="295" r:id="rId18"/>
    <p:sldId id="296" r:id="rId19"/>
    <p:sldId id="297" r:id="rId20"/>
    <p:sldId id="298" r:id="rId21"/>
    <p:sldId id="299" r:id="rId22"/>
    <p:sldId id="300" r:id="rId23"/>
    <p:sldId id="301" r:id="rId24"/>
    <p:sldId id="302" r:id="rId25"/>
    <p:sldId id="303" r:id="rId26"/>
    <p:sldId id="304" r:id="rId27"/>
    <p:sldId id="305" r:id="rId28"/>
    <p:sldId id="306" r:id="rId29"/>
    <p:sldId id="307" r:id="rId30"/>
    <p:sldId id="264" r:id="rId31"/>
  </p:sldIdLst>
  <p:sldSz cx="12192000" cy="6858000"/>
  <p:notesSz cx="6858000" cy="9144000"/>
  <p:defaultTex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CB5F2"/>
    <a:srgbClr val="F0F0F0"/>
    <a:srgbClr val="F5F5F5"/>
    <a:srgbClr val="FCFCF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407"/>
    <p:restoredTop sz="94663"/>
  </p:normalViewPr>
  <p:slideViewPr>
    <p:cSldViewPr snapToObjects="1" showGuides="1">
      <p:cViewPr varScale="1">
        <p:scale>
          <a:sx n="104" d="100"/>
          <a:sy n="104" d="100"/>
        </p:scale>
        <p:origin x="432" y="108"/>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FI"/>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BC4AA51-439E-41CE-A0D6-E976888DB2DC}" type="datetimeFigureOut">
              <a:rPr lang="en-FI" smtClean="0"/>
              <a:t>02/04/2019</a:t>
            </a:fld>
            <a:endParaRPr lang="en-FI"/>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FI"/>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FI"/>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FI"/>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DCCB431-1742-47B1-8E8F-B5493605B414}" type="slidenum">
              <a:rPr lang="en-FI" smtClean="0"/>
              <a:t>‹#›</a:t>
            </a:fld>
            <a:endParaRPr lang="en-FI"/>
          </a:p>
        </p:txBody>
      </p:sp>
    </p:spTree>
    <p:extLst>
      <p:ext uri="{BB962C8B-B14F-4D97-AF65-F5344CB8AC3E}">
        <p14:creationId xmlns:p14="http://schemas.microsoft.com/office/powerpoint/2010/main" val="40558814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FI" dirty="0"/>
          </a:p>
        </p:txBody>
      </p:sp>
      <p:sp>
        <p:nvSpPr>
          <p:cNvPr id="4" name="Slide Number Placeholder 3"/>
          <p:cNvSpPr>
            <a:spLocks noGrp="1"/>
          </p:cNvSpPr>
          <p:nvPr>
            <p:ph type="sldNum" sz="quarter" idx="5"/>
          </p:nvPr>
        </p:nvSpPr>
        <p:spPr/>
        <p:txBody>
          <a:bodyPr/>
          <a:lstStyle/>
          <a:p>
            <a:fld id="{4DCCB431-1742-47B1-8E8F-B5493605B414}" type="slidenum">
              <a:rPr lang="en-FI" smtClean="0"/>
              <a:t>29</a:t>
            </a:fld>
            <a:endParaRPr lang="en-FI"/>
          </a:p>
        </p:txBody>
      </p:sp>
    </p:spTree>
    <p:extLst>
      <p:ext uri="{BB962C8B-B14F-4D97-AF65-F5344CB8AC3E}">
        <p14:creationId xmlns:p14="http://schemas.microsoft.com/office/powerpoint/2010/main" val="12964464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8.svg"/><Relationship Id="rId3" Type="http://schemas.openxmlformats.org/officeDocument/2006/relationships/image" Target="../media/image8.png"/><Relationship Id="rId7" Type="http://schemas.openxmlformats.org/officeDocument/2006/relationships/image" Target="../media/image12.svg"/><Relationship Id="rId12" Type="http://schemas.openxmlformats.org/officeDocument/2006/relationships/image" Target="../media/image17.png"/><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6.png"/><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 Id="rId14" Type="http://schemas.openxmlformats.org/officeDocument/2006/relationships/image" Target="../media/image19.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21.svg"/><Relationship Id="rId7" Type="http://schemas.openxmlformats.org/officeDocument/2006/relationships/image" Target="../media/image15.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9.png"/><Relationship Id="rId5" Type="http://schemas.openxmlformats.org/officeDocument/2006/relationships/image" Target="../media/image8.png"/><Relationship Id="rId10" Type="http://schemas.openxmlformats.org/officeDocument/2006/relationships/image" Target="../media/image22.png"/><Relationship Id="rId4" Type="http://schemas.openxmlformats.org/officeDocument/2006/relationships/image" Target="../media/image13.png"/><Relationship Id="rId9" Type="http://schemas.openxmlformats.org/officeDocument/2006/relationships/image" Target="../media/image16.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hyperlink" Target="http://www.viima.com/" TargetMode="Externa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30.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8.svg"/><Relationship Id="rId3" Type="http://schemas.openxmlformats.org/officeDocument/2006/relationships/image" Target="../media/image8.png"/><Relationship Id="rId7" Type="http://schemas.openxmlformats.org/officeDocument/2006/relationships/image" Target="../media/image12.svg"/><Relationship Id="rId12" Type="http://schemas.openxmlformats.org/officeDocument/2006/relationships/image" Target="../media/image17.png"/><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6.png"/><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 Id="rId14" Type="http://schemas.openxmlformats.org/officeDocument/2006/relationships/image" Target="../media/image19.png"/></Relationships>
</file>

<file path=ppt/slideLayouts/_rels/slideLayout31.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21.svg"/><Relationship Id="rId7" Type="http://schemas.openxmlformats.org/officeDocument/2006/relationships/image" Target="../media/image15.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9.png"/><Relationship Id="rId5" Type="http://schemas.openxmlformats.org/officeDocument/2006/relationships/image" Target="../media/image8.png"/><Relationship Id="rId10" Type="http://schemas.openxmlformats.org/officeDocument/2006/relationships/image" Target="../media/image22.png"/><Relationship Id="rId4" Type="http://schemas.openxmlformats.org/officeDocument/2006/relationships/image" Target="../media/image13.png"/><Relationship Id="rId9" Type="http://schemas.openxmlformats.org/officeDocument/2006/relationships/image" Target="../media/image16.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hyperlink" Target="http://www.viima.com/" TargetMode="Externa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6C2E181-1C46-B841-9B08-49E849DA30B2}"/>
              </a:ext>
            </a:extLst>
          </p:cNvPr>
          <p:cNvGrpSpPr/>
          <p:nvPr/>
        </p:nvGrpSpPr>
        <p:grpSpPr>
          <a:xfrm>
            <a:off x="4559503" y="2683198"/>
            <a:ext cx="3072993" cy="1491604"/>
            <a:chOff x="4580217" y="2677341"/>
            <a:chExt cx="3072993" cy="1491604"/>
          </a:xfrm>
        </p:grpSpPr>
        <p:pic>
          <p:nvPicPr>
            <p:cNvPr id="13" name="Graphic 12">
              <a:extLst>
                <a:ext uri="{FF2B5EF4-FFF2-40B4-BE49-F238E27FC236}">
                  <a16:creationId xmlns:a16="http://schemas.microsoft.com/office/drawing/2014/main" id="{AFDA2408-DFCC-BB48-9EBE-707DD28EA46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580217" y="2677341"/>
              <a:ext cx="3031566" cy="1076090"/>
            </a:xfrm>
            <a:prstGeom prst="rect">
              <a:avLst/>
            </a:prstGeom>
          </p:spPr>
        </p:pic>
        <p:sp>
          <p:nvSpPr>
            <p:cNvPr id="15" name="Subtitle 2">
              <a:extLst>
                <a:ext uri="{FF2B5EF4-FFF2-40B4-BE49-F238E27FC236}">
                  <a16:creationId xmlns:a16="http://schemas.microsoft.com/office/drawing/2014/main" id="{1E160DE1-D062-F041-9AF6-3537E16F42E2}"/>
                </a:ext>
              </a:extLst>
            </p:cNvPr>
            <p:cNvSpPr txBox="1">
              <a:spLocks/>
            </p:cNvSpPr>
            <p:nvPr/>
          </p:nvSpPr>
          <p:spPr>
            <a:xfrm>
              <a:off x="4621644" y="3521223"/>
              <a:ext cx="3031566" cy="647722"/>
            </a:xfrm>
            <a:prstGeom prst="rect">
              <a:avLst/>
            </a:prstGeom>
          </p:spPr>
          <p:txBody>
            <a:bodyPr vert="horz" lIns="91440" tIns="45720" rIns="91440" bIns="45720" rtlCol="0" anchor="ctr">
              <a:noAutofit/>
            </a:bodyPr>
            <a:lstStyle>
              <a:lvl1pPr indent="0" algn="ctr">
                <a:lnSpc>
                  <a:spcPct val="90000"/>
                </a:lnSpc>
                <a:spcBef>
                  <a:spcPts val="1000"/>
                </a:spcBef>
                <a:buFont typeface="Arial" panose="020B0604020202020204" pitchFamily="34" charset="0"/>
                <a:buNone/>
                <a:defRPr sz="2400" b="1" i="0" spc="150" baseline="0">
                  <a:latin typeface="Assistant" pitchFamily="2" charset="-79"/>
                  <a:cs typeface="Assistant" pitchFamily="2" charset="-79"/>
                </a:defRPr>
              </a:lvl1pPr>
              <a:lvl2pPr indent="0" algn="ctr">
                <a:lnSpc>
                  <a:spcPct val="90000"/>
                </a:lnSpc>
                <a:spcBef>
                  <a:spcPts val="500"/>
                </a:spcBef>
                <a:buFont typeface="Arial" panose="020B0604020202020204" pitchFamily="34" charset="0"/>
                <a:buNone/>
                <a:defRPr sz="2000" b="0" i="0">
                  <a:latin typeface="Noto Sans" panose="020B0502040504020204" pitchFamily="34" charset="0"/>
                </a:defRPr>
              </a:lvl2pPr>
              <a:lvl3pPr indent="0" algn="ctr">
                <a:lnSpc>
                  <a:spcPct val="90000"/>
                </a:lnSpc>
                <a:spcBef>
                  <a:spcPts val="500"/>
                </a:spcBef>
                <a:buFont typeface="Arial" panose="020B0604020202020204" pitchFamily="34" charset="0"/>
                <a:buNone/>
                <a:defRPr b="0" i="0">
                  <a:latin typeface="Noto Sans" panose="020B0502040504020204" pitchFamily="34" charset="0"/>
                </a:defRPr>
              </a:lvl3pPr>
              <a:lvl4pPr indent="0" algn="ctr">
                <a:lnSpc>
                  <a:spcPct val="90000"/>
                </a:lnSpc>
                <a:spcBef>
                  <a:spcPts val="500"/>
                </a:spcBef>
                <a:buFont typeface="Arial" panose="020B0604020202020204" pitchFamily="34" charset="0"/>
                <a:buNone/>
                <a:defRPr sz="1600" b="0" i="0">
                  <a:latin typeface="Noto Sans" panose="020B0502040504020204" pitchFamily="34" charset="0"/>
                </a:defRPr>
              </a:lvl4pPr>
              <a:lvl5pPr indent="0" algn="ctr">
                <a:lnSpc>
                  <a:spcPct val="90000"/>
                </a:lnSpc>
                <a:spcBef>
                  <a:spcPts val="500"/>
                </a:spcBef>
                <a:buFont typeface="Arial" panose="020B0604020202020204" pitchFamily="34" charset="0"/>
                <a:buNone/>
                <a:defRPr sz="1600" b="0" i="0">
                  <a:latin typeface="Noto Sans" panose="020B0502040504020204" pitchFamily="34" charset="0"/>
                </a:defRPr>
              </a:lvl5pPr>
              <a:lvl6pPr indent="0" algn="ctr">
                <a:lnSpc>
                  <a:spcPct val="90000"/>
                </a:lnSpc>
                <a:spcBef>
                  <a:spcPts val="500"/>
                </a:spcBef>
                <a:buFont typeface="Arial" panose="020B0604020202020204" pitchFamily="34" charset="0"/>
                <a:buNone/>
                <a:defRPr sz="1600"/>
              </a:lvl6pPr>
              <a:lvl7pPr indent="0" algn="ctr">
                <a:lnSpc>
                  <a:spcPct val="90000"/>
                </a:lnSpc>
                <a:spcBef>
                  <a:spcPts val="500"/>
                </a:spcBef>
                <a:buFont typeface="Arial" panose="020B0604020202020204" pitchFamily="34" charset="0"/>
                <a:buNone/>
                <a:defRPr sz="1600"/>
              </a:lvl7pPr>
              <a:lvl8pPr indent="0" algn="ctr">
                <a:lnSpc>
                  <a:spcPct val="90000"/>
                </a:lnSpc>
                <a:spcBef>
                  <a:spcPts val="500"/>
                </a:spcBef>
                <a:buFont typeface="Arial" panose="020B0604020202020204" pitchFamily="34" charset="0"/>
                <a:buNone/>
                <a:defRPr sz="1600"/>
              </a:lvl8pPr>
              <a:lvl9pPr indent="0" algn="ctr">
                <a:lnSpc>
                  <a:spcPct val="90000"/>
                </a:lnSpc>
                <a:spcBef>
                  <a:spcPts val="500"/>
                </a:spcBef>
                <a:buFont typeface="Arial" panose="020B0604020202020204" pitchFamily="34" charset="0"/>
                <a:buNone/>
                <a:defRPr sz="1600"/>
              </a:lvl9pPr>
            </a:lstStyle>
            <a:p>
              <a:pPr lvl="0" algn="ctr">
                <a:lnSpc>
                  <a:spcPct val="100000"/>
                </a:lnSpc>
              </a:pPr>
              <a:r>
                <a:rPr lang="fi-FI" sz="1100" dirty="0">
                  <a:solidFill>
                    <a:schemeClr val="tx2"/>
                  </a:solidFill>
                </a:rPr>
                <a:t>MAKE MORE INNOVATION HAPPEN.</a:t>
              </a:r>
            </a:p>
          </p:txBody>
        </p:sp>
      </p:grpSp>
      <p:sp>
        <p:nvSpPr>
          <p:cNvPr id="19" name="Text Placeholder 18">
            <a:extLst>
              <a:ext uri="{FF2B5EF4-FFF2-40B4-BE49-F238E27FC236}">
                <a16:creationId xmlns:a16="http://schemas.microsoft.com/office/drawing/2014/main" id="{EA3BF2C3-B64C-BB4E-B3EA-18F8E90508C1}"/>
              </a:ext>
            </a:extLst>
          </p:cNvPr>
          <p:cNvSpPr>
            <a:spLocks noGrp="1"/>
          </p:cNvSpPr>
          <p:nvPr>
            <p:ph type="body" sz="quarter" idx="10" hasCustomPrompt="1"/>
          </p:nvPr>
        </p:nvSpPr>
        <p:spPr>
          <a:xfrm>
            <a:off x="3372118" y="6093296"/>
            <a:ext cx="5447764" cy="463550"/>
          </a:xfrm>
          <a:prstGeom prst="rect">
            <a:avLst/>
          </a:prstGeom>
        </p:spPr>
        <p:txBody>
          <a:bodyPr vert="horz" lIns="91440" tIns="45720" rIns="91440" bIns="45720" rtlCol="0" anchor="ctr">
            <a:normAutofit/>
          </a:bodyPr>
          <a:lstStyle>
            <a:lvl1pPr algn="ctr">
              <a:defRPr lang="fi-FI" sz="1800" b="1" spc="150" baseline="0" dirty="0">
                <a:solidFill>
                  <a:schemeClr val="tx1"/>
                </a:solidFill>
                <a:ea typeface="Noto Sans" panose="020B0502040504020204" pitchFamily="34" charset="0"/>
                <a:cs typeface="Noto Sans" panose="020B0502040504020204" pitchFamily="34" charset="0"/>
              </a:defRPr>
            </a:lvl1pPr>
          </a:lstStyle>
          <a:p>
            <a:pPr marL="0" marR="0" lvl="0" indent="0" algn="ctr" fontAlgn="auto">
              <a:spcAft>
                <a:spcPts val="0"/>
              </a:spcAft>
              <a:buClrTx/>
              <a:buSzTx/>
              <a:buNone/>
              <a:tabLst/>
            </a:pPr>
            <a:r>
              <a:rPr lang="en-US" dirty="0"/>
              <a:t>Presentation name </a:t>
            </a:r>
            <a:fld id="{F44ECB47-85D4-6444-BCD4-F66C04D7443A}" type="datetime1">
              <a:rPr lang="fi-FI" smtClean="0"/>
              <a:pPr marL="0" marR="0" lvl="0" indent="0" algn="ctr" fontAlgn="auto">
                <a:spcAft>
                  <a:spcPts val="0"/>
                </a:spcAft>
                <a:buClrTx/>
                <a:buSzTx/>
                <a:buNone/>
                <a:tabLst/>
              </a:pPr>
              <a:t>19.3.2019</a:t>
            </a:fld>
            <a:endParaRPr lang="fi-FI" dirty="0"/>
          </a:p>
        </p:txBody>
      </p:sp>
      <p:grpSp>
        <p:nvGrpSpPr>
          <p:cNvPr id="6" name="Group 5">
            <a:extLst>
              <a:ext uri="{FF2B5EF4-FFF2-40B4-BE49-F238E27FC236}">
                <a16:creationId xmlns:a16="http://schemas.microsoft.com/office/drawing/2014/main" id="{7E6F1B02-C5D6-DB48-B032-BF949C96C37B}"/>
              </a:ext>
            </a:extLst>
          </p:cNvPr>
          <p:cNvGrpSpPr/>
          <p:nvPr userDrawn="1"/>
        </p:nvGrpSpPr>
        <p:grpSpPr>
          <a:xfrm>
            <a:off x="4559503" y="2683198"/>
            <a:ext cx="3072993" cy="1491604"/>
            <a:chOff x="4580217" y="2677341"/>
            <a:chExt cx="3072993" cy="1491604"/>
          </a:xfrm>
        </p:grpSpPr>
        <p:pic>
          <p:nvPicPr>
            <p:cNvPr id="7" name="Graphic 6">
              <a:extLst>
                <a:ext uri="{FF2B5EF4-FFF2-40B4-BE49-F238E27FC236}">
                  <a16:creationId xmlns:a16="http://schemas.microsoft.com/office/drawing/2014/main" id="{1A926177-CB3B-2641-8622-355F78DBA2E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4580217" y="2677341"/>
              <a:ext cx="3031566" cy="1076090"/>
            </a:xfrm>
            <a:prstGeom prst="rect">
              <a:avLst/>
            </a:prstGeom>
          </p:spPr>
        </p:pic>
        <p:sp>
          <p:nvSpPr>
            <p:cNvPr id="8" name="Subtitle 2">
              <a:extLst>
                <a:ext uri="{FF2B5EF4-FFF2-40B4-BE49-F238E27FC236}">
                  <a16:creationId xmlns:a16="http://schemas.microsoft.com/office/drawing/2014/main" id="{2277B709-CC80-D244-B87E-407B562D6A3B}"/>
                </a:ext>
              </a:extLst>
            </p:cNvPr>
            <p:cNvSpPr txBox="1">
              <a:spLocks/>
            </p:cNvSpPr>
            <p:nvPr userDrawn="1"/>
          </p:nvSpPr>
          <p:spPr>
            <a:xfrm>
              <a:off x="4621644" y="3521223"/>
              <a:ext cx="3031566" cy="647722"/>
            </a:xfrm>
            <a:prstGeom prst="rect">
              <a:avLst/>
            </a:prstGeom>
          </p:spPr>
          <p:txBody>
            <a:bodyPr vert="horz" lIns="91440" tIns="45720" rIns="91440" bIns="45720" rtlCol="0" anchor="ctr">
              <a:noAutofit/>
            </a:bodyPr>
            <a:lstStyle>
              <a:lvl1pPr indent="0" algn="ctr">
                <a:lnSpc>
                  <a:spcPct val="90000"/>
                </a:lnSpc>
                <a:spcBef>
                  <a:spcPts val="1000"/>
                </a:spcBef>
                <a:buFont typeface="Arial" panose="020B0604020202020204" pitchFamily="34" charset="0"/>
                <a:buNone/>
                <a:defRPr sz="2400" b="1" i="0" spc="150" baseline="0">
                  <a:latin typeface="Assistant" pitchFamily="2" charset="-79"/>
                  <a:cs typeface="Assistant" pitchFamily="2" charset="-79"/>
                </a:defRPr>
              </a:lvl1pPr>
              <a:lvl2pPr indent="0" algn="ctr">
                <a:lnSpc>
                  <a:spcPct val="90000"/>
                </a:lnSpc>
                <a:spcBef>
                  <a:spcPts val="500"/>
                </a:spcBef>
                <a:buFont typeface="Arial" panose="020B0604020202020204" pitchFamily="34" charset="0"/>
                <a:buNone/>
                <a:defRPr sz="2000" b="0" i="0">
                  <a:latin typeface="Noto Sans" panose="020B0502040504020204" pitchFamily="34" charset="0"/>
                </a:defRPr>
              </a:lvl2pPr>
              <a:lvl3pPr indent="0" algn="ctr">
                <a:lnSpc>
                  <a:spcPct val="90000"/>
                </a:lnSpc>
                <a:spcBef>
                  <a:spcPts val="500"/>
                </a:spcBef>
                <a:buFont typeface="Arial" panose="020B0604020202020204" pitchFamily="34" charset="0"/>
                <a:buNone/>
                <a:defRPr b="0" i="0">
                  <a:latin typeface="Noto Sans" panose="020B0502040504020204" pitchFamily="34" charset="0"/>
                </a:defRPr>
              </a:lvl3pPr>
              <a:lvl4pPr indent="0" algn="ctr">
                <a:lnSpc>
                  <a:spcPct val="90000"/>
                </a:lnSpc>
                <a:spcBef>
                  <a:spcPts val="500"/>
                </a:spcBef>
                <a:buFont typeface="Arial" panose="020B0604020202020204" pitchFamily="34" charset="0"/>
                <a:buNone/>
                <a:defRPr sz="1600" b="0" i="0">
                  <a:latin typeface="Noto Sans" panose="020B0502040504020204" pitchFamily="34" charset="0"/>
                </a:defRPr>
              </a:lvl4pPr>
              <a:lvl5pPr indent="0" algn="ctr">
                <a:lnSpc>
                  <a:spcPct val="90000"/>
                </a:lnSpc>
                <a:spcBef>
                  <a:spcPts val="500"/>
                </a:spcBef>
                <a:buFont typeface="Arial" panose="020B0604020202020204" pitchFamily="34" charset="0"/>
                <a:buNone/>
                <a:defRPr sz="1600" b="0" i="0">
                  <a:latin typeface="Noto Sans" panose="020B0502040504020204" pitchFamily="34" charset="0"/>
                </a:defRPr>
              </a:lvl5pPr>
              <a:lvl6pPr indent="0" algn="ctr">
                <a:lnSpc>
                  <a:spcPct val="90000"/>
                </a:lnSpc>
                <a:spcBef>
                  <a:spcPts val="500"/>
                </a:spcBef>
                <a:buFont typeface="Arial" panose="020B0604020202020204" pitchFamily="34" charset="0"/>
                <a:buNone/>
                <a:defRPr sz="1600"/>
              </a:lvl6pPr>
              <a:lvl7pPr indent="0" algn="ctr">
                <a:lnSpc>
                  <a:spcPct val="90000"/>
                </a:lnSpc>
                <a:spcBef>
                  <a:spcPts val="500"/>
                </a:spcBef>
                <a:buFont typeface="Arial" panose="020B0604020202020204" pitchFamily="34" charset="0"/>
                <a:buNone/>
                <a:defRPr sz="1600"/>
              </a:lvl7pPr>
              <a:lvl8pPr indent="0" algn="ctr">
                <a:lnSpc>
                  <a:spcPct val="90000"/>
                </a:lnSpc>
                <a:spcBef>
                  <a:spcPts val="500"/>
                </a:spcBef>
                <a:buFont typeface="Arial" panose="020B0604020202020204" pitchFamily="34" charset="0"/>
                <a:buNone/>
                <a:defRPr sz="1600"/>
              </a:lvl8pPr>
              <a:lvl9pPr indent="0" algn="ctr">
                <a:lnSpc>
                  <a:spcPct val="90000"/>
                </a:lnSpc>
                <a:spcBef>
                  <a:spcPts val="500"/>
                </a:spcBef>
                <a:buFont typeface="Arial" panose="020B0604020202020204" pitchFamily="34" charset="0"/>
                <a:buNone/>
                <a:defRPr sz="1600"/>
              </a:lvl9pPr>
            </a:lstStyle>
            <a:p>
              <a:pPr lvl="0" algn="ctr">
                <a:lnSpc>
                  <a:spcPct val="100000"/>
                </a:lnSpc>
              </a:pPr>
              <a:r>
                <a:rPr lang="fi-FI" sz="1100" dirty="0">
                  <a:solidFill>
                    <a:schemeClr val="tx2"/>
                  </a:solidFill>
                </a:rPr>
                <a:t>MAKE MORE INNOVATION HAPPEN.</a:t>
              </a:r>
            </a:p>
          </p:txBody>
        </p:sp>
      </p:grpSp>
    </p:spTree>
    <p:extLst>
      <p:ext uri="{BB962C8B-B14F-4D97-AF65-F5344CB8AC3E}">
        <p14:creationId xmlns:p14="http://schemas.microsoft.com/office/powerpoint/2010/main" val="11533573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Viima as a Company">
    <p:bg>
      <p:bgPr>
        <a:blipFill dpi="0" rotWithShape="1">
          <a:blip r:embed="rId2">
            <a:duotone>
              <a:schemeClr val="bg2">
                <a:shade val="45000"/>
                <a:satMod val="135000"/>
              </a:schemeClr>
              <a:prstClr val="white"/>
            </a:duotone>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A16337E-0B31-F14D-8777-425480DD5F1E}"/>
              </a:ext>
            </a:extLst>
          </p:cNvPr>
          <p:cNvGrpSpPr/>
          <p:nvPr/>
        </p:nvGrpSpPr>
        <p:grpSpPr>
          <a:xfrm>
            <a:off x="3651487" y="4704984"/>
            <a:ext cx="4889026" cy="2012137"/>
            <a:chOff x="1107853" y="4534980"/>
            <a:chExt cx="4889026" cy="2012137"/>
          </a:xfrm>
        </p:grpSpPr>
        <p:pic>
          <p:nvPicPr>
            <p:cNvPr id="5" name="Picture 4">
              <a:extLst>
                <a:ext uri="{FF2B5EF4-FFF2-40B4-BE49-F238E27FC236}">
                  <a16:creationId xmlns:a16="http://schemas.microsoft.com/office/drawing/2014/main" id="{01061655-DC44-2041-94D7-2745FD6F544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837218" y="4541204"/>
              <a:ext cx="1012617" cy="1012617"/>
            </a:xfrm>
            <a:prstGeom prst="rect">
              <a:avLst/>
            </a:prstGeom>
          </p:spPr>
        </p:pic>
        <p:pic>
          <p:nvPicPr>
            <p:cNvPr id="7" name="Picture 6">
              <a:extLst>
                <a:ext uri="{FF2B5EF4-FFF2-40B4-BE49-F238E27FC236}">
                  <a16:creationId xmlns:a16="http://schemas.microsoft.com/office/drawing/2014/main" id="{AF7B96B4-0C12-D142-B790-29A0C2B92D4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107853" y="5386534"/>
              <a:ext cx="1012617" cy="1012617"/>
            </a:xfrm>
            <a:prstGeom prst="rect">
              <a:avLst/>
            </a:prstGeom>
          </p:spPr>
        </p:pic>
        <p:pic>
          <p:nvPicPr>
            <p:cNvPr id="8" name="Picture 7">
              <a:extLst>
                <a:ext uri="{FF2B5EF4-FFF2-40B4-BE49-F238E27FC236}">
                  <a16:creationId xmlns:a16="http://schemas.microsoft.com/office/drawing/2014/main" id="{E137F7DE-7F32-8745-A53A-6661CDD6D83F}"/>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3498642" y="4535021"/>
              <a:ext cx="1012617" cy="1012617"/>
            </a:xfrm>
            <a:prstGeom prst="rect">
              <a:avLst/>
            </a:prstGeom>
          </p:spPr>
        </p:pic>
        <p:pic>
          <p:nvPicPr>
            <p:cNvPr id="9" name="Graphic 8">
              <a:extLst>
                <a:ext uri="{FF2B5EF4-FFF2-40B4-BE49-F238E27FC236}">
                  <a16:creationId xmlns:a16="http://schemas.microsoft.com/office/drawing/2014/main" id="{536FDC0B-C5E6-1C4A-8C5F-ECA944860C42}"/>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2446429" y="5386533"/>
              <a:ext cx="1012617" cy="1012617"/>
            </a:xfrm>
            <a:prstGeom prst="rect">
              <a:avLst/>
            </a:prstGeom>
          </p:spPr>
        </p:pic>
        <p:pic>
          <p:nvPicPr>
            <p:cNvPr id="10" name="Picture 9">
              <a:extLst>
                <a:ext uri="{FF2B5EF4-FFF2-40B4-BE49-F238E27FC236}">
                  <a16:creationId xmlns:a16="http://schemas.microsoft.com/office/drawing/2014/main" id="{EDD4AAF7-F357-BE49-8BB2-9FB2623FE389}"/>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2482193" y="4696043"/>
              <a:ext cx="690490" cy="690490"/>
            </a:xfrm>
            <a:prstGeom prst="rect">
              <a:avLst/>
            </a:prstGeom>
          </p:spPr>
        </p:pic>
        <p:pic>
          <p:nvPicPr>
            <p:cNvPr id="11" name="Picture 10">
              <a:extLst>
                <a:ext uri="{FF2B5EF4-FFF2-40B4-BE49-F238E27FC236}">
                  <a16:creationId xmlns:a16="http://schemas.microsoft.com/office/drawing/2014/main" id="{CA2D9D6F-403E-0641-840F-8650A9B32A99}"/>
                </a:ext>
              </a:extLst>
            </p:cNvPr>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3693572" y="5484921"/>
              <a:ext cx="815762" cy="815762"/>
            </a:xfrm>
            <a:prstGeom prst="rect">
              <a:avLst/>
            </a:prstGeom>
          </p:spPr>
        </p:pic>
        <p:pic>
          <p:nvPicPr>
            <p:cNvPr id="12" name="Picture 11">
              <a:extLst>
                <a:ext uri="{FF2B5EF4-FFF2-40B4-BE49-F238E27FC236}">
                  <a16:creationId xmlns:a16="http://schemas.microsoft.com/office/drawing/2014/main" id="{DD1C2757-657C-1247-BA1C-3364C5845D3D}"/>
                </a:ext>
              </a:extLst>
            </p:cNvPr>
            <p:cNvPicPr>
              <a:picLocks noChangeAspect="1"/>
            </p:cNvPicPr>
            <p:nvPr/>
          </p:nvPicPr>
          <p:blipFill>
            <a:blip r:embed="rId10">
              <a:extLst>
                <a:ext uri="{28A0092B-C50C-407E-A947-70E740481C1C}">
                  <a14:useLocalDpi xmlns:a14="http://schemas.microsoft.com/office/drawing/2010/main"/>
                </a:ext>
              </a:extLst>
            </a:blip>
            <a:stretch>
              <a:fillRect/>
            </a:stretch>
          </p:blipFill>
          <p:spPr>
            <a:xfrm>
              <a:off x="1107853" y="4534980"/>
              <a:ext cx="1012617" cy="1012617"/>
            </a:xfrm>
            <a:prstGeom prst="rect">
              <a:avLst/>
            </a:prstGeom>
          </p:spPr>
        </p:pic>
        <p:pic>
          <p:nvPicPr>
            <p:cNvPr id="13" name="Kuva 32">
              <a:extLst>
                <a:ext uri="{FF2B5EF4-FFF2-40B4-BE49-F238E27FC236}">
                  <a16:creationId xmlns:a16="http://schemas.microsoft.com/office/drawing/2014/main" id="{0D9F0CF3-C105-2448-8A9F-0BE5AEE53B55}"/>
                </a:ext>
              </a:extLst>
            </p:cNvPr>
            <p:cNvPicPr>
              <a:picLocks noChangeAspect="1"/>
            </p:cNvPicPr>
            <p:nvPr/>
          </p:nvPicPr>
          <p:blipFill>
            <a:blip r:embed="rId11">
              <a:extLst>
                <a:ext uri="{28A0092B-C50C-407E-A947-70E740481C1C}">
                  <a14:useLocalDpi xmlns:a14="http://schemas.microsoft.com/office/drawing/2010/main"/>
                </a:ext>
              </a:extLst>
            </a:blip>
            <a:stretch>
              <a:fillRect/>
            </a:stretch>
          </p:blipFill>
          <p:spPr>
            <a:xfrm>
              <a:off x="4688248" y="5238486"/>
              <a:ext cx="1308631" cy="1308631"/>
            </a:xfrm>
            <a:prstGeom prst="rect">
              <a:avLst/>
            </a:prstGeom>
          </p:spPr>
        </p:pic>
      </p:grpSp>
      <p:sp>
        <p:nvSpPr>
          <p:cNvPr id="19" name="TextBox 18">
            <a:extLst>
              <a:ext uri="{FF2B5EF4-FFF2-40B4-BE49-F238E27FC236}">
                <a16:creationId xmlns:a16="http://schemas.microsoft.com/office/drawing/2014/main" id="{749ABD7A-9154-3E44-AF1A-0A48B403B727}"/>
              </a:ext>
            </a:extLst>
          </p:cNvPr>
          <p:cNvSpPr txBox="1"/>
          <p:nvPr/>
        </p:nvSpPr>
        <p:spPr>
          <a:xfrm>
            <a:off x="2403194" y="2765176"/>
            <a:ext cx="1736373" cy="307777"/>
          </a:xfrm>
          <a:prstGeom prst="rect">
            <a:avLst/>
          </a:prstGeom>
          <a:noFill/>
        </p:spPr>
        <p:txBody>
          <a:bodyPr wrap="none" rtlCol="0" anchor="ctr">
            <a:spAutoFit/>
          </a:bodyPr>
          <a:lstStyle/>
          <a:p>
            <a:pPr algn="ctr"/>
            <a:r>
              <a:rPr lang="en-US" sz="1400" b="1" dirty="0">
                <a:solidFill>
                  <a:schemeClr val="tx1"/>
                </a:solidFill>
                <a:latin typeface="Noto Sans" panose="020B0502040504020204" pitchFamily="34" charset="0"/>
                <a:ea typeface="Noto Sans" panose="020B0502040504020204" pitchFamily="34" charset="0"/>
                <a:cs typeface="Noto Sans" panose="020B0502040504020204" pitchFamily="34" charset="0"/>
              </a:rPr>
              <a:t>NEW CUSTOMERS</a:t>
            </a:r>
          </a:p>
        </p:txBody>
      </p:sp>
      <p:sp>
        <p:nvSpPr>
          <p:cNvPr id="20" name="TextBox 19">
            <a:extLst>
              <a:ext uri="{FF2B5EF4-FFF2-40B4-BE49-F238E27FC236}">
                <a16:creationId xmlns:a16="http://schemas.microsoft.com/office/drawing/2014/main" id="{0C986620-2BE4-AB4E-A00A-18EFB330F71E}"/>
              </a:ext>
            </a:extLst>
          </p:cNvPr>
          <p:cNvSpPr txBox="1"/>
          <p:nvPr/>
        </p:nvSpPr>
        <p:spPr>
          <a:xfrm>
            <a:off x="5234681" y="2706471"/>
            <a:ext cx="1535998" cy="381066"/>
          </a:xfrm>
          <a:prstGeom prst="rect">
            <a:avLst/>
          </a:prstGeom>
          <a:noFill/>
        </p:spPr>
        <p:txBody>
          <a:bodyPr wrap="none" rtlCol="0" anchor="ctr">
            <a:spAutoFit/>
          </a:bodyPr>
          <a:lstStyle/>
          <a:p>
            <a:pPr algn="ctr">
              <a:lnSpc>
                <a:spcPct val="150000"/>
              </a:lnSpc>
            </a:pPr>
            <a:r>
              <a:rPr lang="en-US" sz="1400" b="1" dirty="0">
                <a:solidFill>
                  <a:schemeClr val="tx1"/>
                </a:solidFill>
                <a:latin typeface="Noto Sans" panose="020B0502040504020204" pitchFamily="34" charset="0"/>
                <a:ea typeface="Noto Sans" panose="020B0502040504020204" pitchFamily="34" charset="0"/>
                <a:cs typeface="Noto Sans" panose="020B0502040504020204" pitchFamily="34" charset="0"/>
              </a:rPr>
              <a:t>TEAM GROWTH</a:t>
            </a:r>
          </a:p>
        </p:txBody>
      </p:sp>
      <p:sp>
        <p:nvSpPr>
          <p:cNvPr id="21" name="TextBox 20">
            <a:extLst>
              <a:ext uri="{FF2B5EF4-FFF2-40B4-BE49-F238E27FC236}">
                <a16:creationId xmlns:a16="http://schemas.microsoft.com/office/drawing/2014/main" id="{BDEEE1F8-93C0-824B-B812-AA19AAE4099E}"/>
              </a:ext>
            </a:extLst>
          </p:cNvPr>
          <p:cNvSpPr txBox="1"/>
          <p:nvPr/>
        </p:nvSpPr>
        <p:spPr>
          <a:xfrm>
            <a:off x="7618544" y="2770481"/>
            <a:ext cx="2326278" cy="307777"/>
          </a:xfrm>
          <a:prstGeom prst="rect">
            <a:avLst/>
          </a:prstGeom>
          <a:noFill/>
        </p:spPr>
        <p:txBody>
          <a:bodyPr wrap="none" rtlCol="0" anchor="ctr">
            <a:spAutoFit/>
          </a:bodyPr>
          <a:lstStyle/>
          <a:p>
            <a:pPr algn="ctr"/>
            <a:r>
              <a:rPr lang="en-US" sz="1400" b="1" dirty="0">
                <a:solidFill>
                  <a:schemeClr val="tx1"/>
                </a:solidFill>
                <a:latin typeface="Noto Sans" panose="020B0502040504020204" pitchFamily="34" charset="0"/>
                <a:ea typeface="Noto Sans" panose="020B0502040504020204" pitchFamily="34" charset="0"/>
                <a:cs typeface="Noto Sans" panose="020B0502040504020204" pitchFamily="34" charset="0"/>
              </a:rPr>
              <a:t>AVG. REVENUE GROWTH</a:t>
            </a:r>
          </a:p>
        </p:txBody>
      </p:sp>
      <p:pic>
        <p:nvPicPr>
          <p:cNvPr id="16" name="Graphic 15" descr="Handshake">
            <a:extLst>
              <a:ext uri="{FF2B5EF4-FFF2-40B4-BE49-F238E27FC236}">
                <a16:creationId xmlns:a16="http://schemas.microsoft.com/office/drawing/2014/main" id="{0833DAFB-57A0-FB4C-9A12-85CD7E5807D2}"/>
              </a:ext>
            </a:extLst>
          </p:cNvPr>
          <p:cNvPicPr>
            <a:picLocks noChangeAspect="1"/>
          </p:cNvPicPr>
          <p:nvPr/>
        </p:nvPicPr>
        <p:blipFill>
          <a:blip r:embed="rId12">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2911162" y="2182656"/>
            <a:ext cx="720434" cy="720434"/>
          </a:xfrm>
          <a:prstGeom prst="rect">
            <a:avLst/>
          </a:prstGeom>
        </p:spPr>
      </p:pic>
      <p:pic>
        <p:nvPicPr>
          <p:cNvPr id="17" name="Picture 16" descr="A close up of a logo&#10;&#10;Description automatically generated">
            <a:extLst>
              <a:ext uri="{FF2B5EF4-FFF2-40B4-BE49-F238E27FC236}">
                <a16:creationId xmlns:a16="http://schemas.microsoft.com/office/drawing/2014/main" id="{C9339F0B-14D9-FF4A-B773-6B738414AFA0}"/>
              </a:ext>
            </a:extLst>
          </p:cNvPr>
          <p:cNvPicPr>
            <a:picLocks noChangeAspect="1"/>
          </p:cNvPicPr>
          <p:nvPr/>
        </p:nvPicPr>
        <p:blipFill>
          <a:blip r:embed="rId14">
            <a:duotone>
              <a:schemeClr val="bg2">
                <a:shade val="45000"/>
                <a:satMod val="135000"/>
              </a:schemeClr>
              <a:prstClr val="white"/>
            </a:duotone>
            <a:extLst>
              <a:ext uri="{28A0092B-C50C-407E-A947-70E740481C1C}">
                <a14:useLocalDpi xmlns:a14="http://schemas.microsoft.com/office/drawing/2010/main"/>
              </a:ext>
            </a:extLst>
          </a:blip>
          <a:stretch>
            <a:fillRect/>
          </a:stretch>
        </p:blipFill>
        <p:spPr>
          <a:xfrm>
            <a:off x="5642600" y="2194991"/>
            <a:ext cx="720434" cy="720434"/>
          </a:xfrm>
          <a:prstGeom prst="rect">
            <a:avLst/>
          </a:prstGeom>
          <a:noFill/>
        </p:spPr>
      </p:pic>
      <p:sp>
        <p:nvSpPr>
          <p:cNvPr id="23" name="Text Placeholder 22">
            <a:extLst>
              <a:ext uri="{FF2B5EF4-FFF2-40B4-BE49-F238E27FC236}">
                <a16:creationId xmlns:a16="http://schemas.microsoft.com/office/drawing/2014/main" id="{FDEECD1D-9BBD-3348-9626-F1D943168053}"/>
              </a:ext>
            </a:extLst>
          </p:cNvPr>
          <p:cNvSpPr>
            <a:spLocks noGrp="1"/>
          </p:cNvSpPr>
          <p:nvPr>
            <p:ph type="body" sz="quarter" idx="10" hasCustomPrompt="1"/>
          </p:nvPr>
        </p:nvSpPr>
        <p:spPr>
          <a:xfrm>
            <a:off x="4082262" y="372689"/>
            <a:ext cx="4027475" cy="679760"/>
          </a:xfrm>
          <a:prstGeom prst="rect">
            <a:avLst/>
          </a:prstGeom>
        </p:spPr>
        <p:txBody>
          <a:bodyPr anchor="ctr">
            <a:noAutofit/>
          </a:bodyPr>
          <a:lstStyle>
            <a:lvl1pPr marL="0" indent="0" algn="ctr">
              <a:buNone/>
              <a:defRPr sz="2800" b="1">
                <a:solidFill>
                  <a:schemeClr val="tx1"/>
                </a:solidFill>
              </a:defRPr>
            </a:lvl1pPr>
          </a:lstStyle>
          <a:p>
            <a:pPr lvl="0"/>
            <a:r>
              <a:rPr lang="en-US" dirty="0"/>
              <a:t>Viima as a company</a:t>
            </a:r>
          </a:p>
        </p:txBody>
      </p:sp>
      <p:sp>
        <p:nvSpPr>
          <p:cNvPr id="27" name="Text Placeholder 26">
            <a:extLst>
              <a:ext uri="{FF2B5EF4-FFF2-40B4-BE49-F238E27FC236}">
                <a16:creationId xmlns:a16="http://schemas.microsoft.com/office/drawing/2014/main" id="{E6461437-373A-DA4D-816F-708819CB425A}"/>
              </a:ext>
            </a:extLst>
          </p:cNvPr>
          <p:cNvSpPr>
            <a:spLocks noGrp="1"/>
          </p:cNvSpPr>
          <p:nvPr>
            <p:ph type="body" sz="quarter" idx="11" hasCustomPrompt="1"/>
          </p:nvPr>
        </p:nvSpPr>
        <p:spPr>
          <a:xfrm>
            <a:off x="2396818" y="3072952"/>
            <a:ext cx="1749121" cy="500063"/>
          </a:xfrm>
          <a:prstGeom prst="rect">
            <a:avLst/>
          </a:prstGeom>
        </p:spPr>
        <p:txBody>
          <a:bodyPr anchor="ctr">
            <a:noAutofit/>
          </a:bodyPr>
          <a:lstStyle>
            <a:lvl1pPr marL="0" indent="0" algn="ctr">
              <a:buNone/>
              <a:defRPr sz="3600" b="1">
                <a:solidFill>
                  <a:schemeClr val="accent1"/>
                </a:solidFill>
              </a:defRPr>
            </a:lvl1pPr>
          </a:lstStyle>
          <a:p>
            <a:pPr lvl="0"/>
            <a:r>
              <a:rPr lang="en-US" dirty="0"/>
              <a:t>+105%</a:t>
            </a:r>
          </a:p>
        </p:txBody>
      </p:sp>
      <p:sp>
        <p:nvSpPr>
          <p:cNvPr id="29" name="Text Placeholder 26">
            <a:extLst>
              <a:ext uri="{FF2B5EF4-FFF2-40B4-BE49-F238E27FC236}">
                <a16:creationId xmlns:a16="http://schemas.microsoft.com/office/drawing/2014/main" id="{12B65525-2FBA-0C47-96FF-D6EC43AFBF7C}"/>
              </a:ext>
            </a:extLst>
          </p:cNvPr>
          <p:cNvSpPr>
            <a:spLocks noGrp="1"/>
          </p:cNvSpPr>
          <p:nvPr>
            <p:ph type="body" sz="quarter" idx="12" hasCustomPrompt="1"/>
          </p:nvPr>
        </p:nvSpPr>
        <p:spPr>
          <a:xfrm>
            <a:off x="5270063" y="3072953"/>
            <a:ext cx="1466112" cy="500063"/>
          </a:xfrm>
          <a:prstGeom prst="rect">
            <a:avLst/>
          </a:prstGeom>
        </p:spPr>
        <p:txBody>
          <a:bodyPr anchor="ctr">
            <a:noAutofit/>
          </a:bodyPr>
          <a:lstStyle>
            <a:lvl1pPr marL="0" indent="0" algn="ctr">
              <a:buNone/>
              <a:defRPr sz="3600" b="1">
                <a:solidFill>
                  <a:schemeClr val="accent1"/>
                </a:solidFill>
              </a:defRPr>
            </a:lvl1pPr>
          </a:lstStyle>
          <a:p>
            <a:pPr lvl="0"/>
            <a:r>
              <a:rPr lang="en-US" dirty="0"/>
              <a:t>+33%</a:t>
            </a:r>
          </a:p>
        </p:txBody>
      </p:sp>
      <p:sp>
        <p:nvSpPr>
          <p:cNvPr id="30" name="Text Placeholder 26">
            <a:extLst>
              <a:ext uri="{FF2B5EF4-FFF2-40B4-BE49-F238E27FC236}">
                <a16:creationId xmlns:a16="http://schemas.microsoft.com/office/drawing/2014/main" id="{7496E1E7-763A-D34B-A4E0-84B18BD0849D}"/>
              </a:ext>
            </a:extLst>
          </p:cNvPr>
          <p:cNvSpPr>
            <a:spLocks noGrp="1"/>
          </p:cNvSpPr>
          <p:nvPr>
            <p:ph type="body" sz="quarter" idx="13" hasCustomPrompt="1"/>
          </p:nvPr>
        </p:nvSpPr>
        <p:spPr>
          <a:xfrm>
            <a:off x="7850351" y="3072952"/>
            <a:ext cx="1811633" cy="500063"/>
          </a:xfrm>
          <a:prstGeom prst="rect">
            <a:avLst/>
          </a:prstGeom>
        </p:spPr>
        <p:txBody>
          <a:bodyPr anchor="ctr">
            <a:noAutofit/>
          </a:bodyPr>
          <a:lstStyle>
            <a:lvl1pPr marL="0" indent="0" algn="ctr">
              <a:buNone/>
              <a:defRPr sz="3600" b="1">
                <a:solidFill>
                  <a:schemeClr val="accent1"/>
                </a:solidFill>
              </a:defRPr>
            </a:lvl1pPr>
          </a:lstStyle>
          <a:p>
            <a:pPr lvl="0"/>
            <a:r>
              <a:rPr lang="en-US" dirty="0"/>
              <a:t>+144%</a:t>
            </a:r>
          </a:p>
        </p:txBody>
      </p:sp>
      <p:sp>
        <p:nvSpPr>
          <p:cNvPr id="33" name="Freeform 32">
            <a:extLst>
              <a:ext uri="{FF2B5EF4-FFF2-40B4-BE49-F238E27FC236}">
                <a16:creationId xmlns:a16="http://schemas.microsoft.com/office/drawing/2014/main" id="{80A7CAE3-9F7A-A346-8B8E-46A62CB04949}"/>
              </a:ext>
            </a:extLst>
          </p:cNvPr>
          <p:cNvSpPr>
            <a:spLocks noChangeAspect="1"/>
          </p:cNvSpPr>
          <p:nvPr/>
        </p:nvSpPr>
        <p:spPr>
          <a:xfrm>
            <a:off x="8421466" y="2332915"/>
            <a:ext cx="720434" cy="432261"/>
          </a:xfrm>
          <a:custGeom>
            <a:avLst/>
            <a:gdLst>
              <a:gd name="connsiteX0" fmla="*/ 1466850 w 2095500"/>
              <a:gd name="connsiteY0" fmla="*/ 0 h 1257300"/>
              <a:gd name="connsiteX1" fmla="*/ 1706785 w 2095500"/>
              <a:gd name="connsiteY1" fmla="*/ 239941 h 1257300"/>
              <a:gd name="connsiteX2" fmla="*/ 1195496 w 2095500"/>
              <a:gd name="connsiteY2" fmla="*/ 751231 h 1257300"/>
              <a:gd name="connsiteX3" fmla="*/ 776395 w 2095500"/>
              <a:gd name="connsiteY3" fmla="*/ 332130 h 1257300"/>
              <a:gd name="connsiteX4" fmla="*/ 0 w 2095500"/>
              <a:gd name="connsiteY4" fmla="*/ 1109548 h 1257300"/>
              <a:gd name="connsiteX5" fmla="*/ 147752 w 2095500"/>
              <a:gd name="connsiteY5" fmla="*/ 1257300 h 1257300"/>
              <a:gd name="connsiteX6" fmla="*/ 776402 w 2095500"/>
              <a:gd name="connsiteY6" fmla="*/ 628650 h 1257300"/>
              <a:gd name="connsiteX7" fmla="*/ 1195502 w 2095500"/>
              <a:gd name="connsiteY7" fmla="*/ 1047750 h 1257300"/>
              <a:gd name="connsiteX8" fmla="*/ 1855565 w 2095500"/>
              <a:gd name="connsiteY8" fmla="*/ 388709 h 1257300"/>
              <a:gd name="connsiteX9" fmla="*/ 2095500 w 2095500"/>
              <a:gd name="connsiteY9" fmla="*/ 628650 h 1257300"/>
              <a:gd name="connsiteX10" fmla="*/ 2095500 w 2095500"/>
              <a:gd name="connsiteY10" fmla="*/ 0 h 1257300"/>
              <a:gd name="connsiteX11" fmla="*/ 1466850 w 2095500"/>
              <a:gd name="connsiteY11" fmla="*/ 0 h 1257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95500" h="1257300">
                <a:moveTo>
                  <a:pt x="1466850" y="0"/>
                </a:moveTo>
                <a:lnTo>
                  <a:pt x="1706785" y="239941"/>
                </a:lnTo>
                <a:lnTo>
                  <a:pt x="1195496" y="751231"/>
                </a:lnTo>
                <a:lnTo>
                  <a:pt x="776395" y="332130"/>
                </a:lnTo>
                <a:lnTo>
                  <a:pt x="0" y="1109548"/>
                </a:lnTo>
                <a:lnTo>
                  <a:pt x="147752" y="1257300"/>
                </a:lnTo>
                <a:lnTo>
                  <a:pt x="776402" y="628650"/>
                </a:lnTo>
                <a:lnTo>
                  <a:pt x="1195502" y="1047750"/>
                </a:lnTo>
                <a:lnTo>
                  <a:pt x="1855565" y="388709"/>
                </a:lnTo>
                <a:lnTo>
                  <a:pt x="2095500" y="628650"/>
                </a:lnTo>
                <a:lnTo>
                  <a:pt x="2095500" y="0"/>
                </a:lnTo>
                <a:lnTo>
                  <a:pt x="1466850" y="0"/>
                </a:lnTo>
                <a:close/>
              </a:path>
            </a:pathLst>
          </a:custGeom>
          <a:solidFill>
            <a:schemeClr val="bg1">
              <a:lumMod val="65000"/>
            </a:schemeClr>
          </a:solidFill>
          <a:ln w="6350" cap="flat">
            <a:noFill/>
            <a:prstDash val="solid"/>
            <a:miter/>
          </a:ln>
        </p:spPr>
        <p:txBody>
          <a:bodyPr rtlCol="0" anchor="ctr"/>
          <a:lstStyle/>
          <a:p>
            <a:endParaRPr lang="en-US" sz="1600" dirty="0"/>
          </a:p>
        </p:txBody>
      </p:sp>
      <p:grpSp>
        <p:nvGrpSpPr>
          <p:cNvPr id="22" name="Group 21">
            <a:extLst>
              <a:ext uri="{FF2B5EF4-FFF2-40B4-BE49-F238E27FC236}">
                <a16:creationId xmlns:a16="http://schemas.microsoft.com/office/drawing/2014/main" id="{1F3917D9-B358-804A-AD76-A6AE281AC7BA}"/>
              </a:ext>
            </a:extLst>
          </p:cNvPr>
          <p:cNvGrpSpPr/>
          <p:nvPr userDrawn="1"/>
        </p:nvGrpSpPr>
        <p:grpSpPr>
          <a:xfrm>
            <a:off x="3651487" y="4704984"/>
            <a:ext cx="4889026" cy="2012137"/>
            <a:chOff x="1107853" y="4534980"/>
            <a:chExt cx="4889026" cy="2012137"/>
          </a:xfrm>
        </p:grpSpPr>
        <p:pic>
          <p:nvPicPr>
            <p:cNvPr id="24" name="Picture 23">
              <a:extLst>
                <a:ext uri="{FF2B5EF4-FFF2-40B4-BE49-F238E27FC236}">
                  <a16:creationId xmlns:a16="http://schemas.microsoft.com/office/drawing/2014/main" id="{C3E194E0-FBE9-0E43-82FB-60E4249FD6C7}"/>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4837218" y="4541204"/>
              <a:ext cx="1012617" cy="1012617"/>
            </a:xfrm>
            <a:prstGeom prst="rect">
              <a:avLst/>
            </a:prstGeom>
          </p:spPr>
        </p:pic>
        <p:pic>
          <p:nvPicPr>
            <p:cNvPr id="25" name="Picture 24">
              <a:extLst>
                <a:ext uri="{FF2B5EF4-FFF2-40B4-BE49-F238E27FC236}">
                  <a16:creationId xmlns:a16="http://schemas.microsoft.com/office/drawing/2014/main" id="{E69CC5D6-103E-7746-AC67-16399D53831A}"/>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1107853" y="5386534"/>
              <a:ext cx="1012617" cy="1012617"/>
            </a:xfrm>
            <a:prstGeom prst="rect">
              <a:avLst/>
            </a:prstGeom>
          </p:spPr>
        </p:pic>
        <p:pic>
          <p:nvPicPr>
            <p:cNvPr id="26" name="Picture 25">
              <a:extLst>
                <a:ext uri="{FF2B5EF4-FFF2-40B4-BE49-F238E27FC236}">
                  <a16:creationId xmlns:a16="http://schemas.microsoft.com/office/drawing/2014/main" id="{ABADD6FF-4220-584D-B9EE-72490AECB429}"/>
                </a:ext>
              </a:extLst>
            </p:cNvPr>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3498642" y="4535021"/>
              <a:ext cx="1012617" cy="1012617"/>
            </a:xfrm>
            <a:prstGeom prst="rect">
              <a:avLst/>
            </a:prstGeom>
          </p:spPr>
        </p:pic>
        <p:pic>
          <p:nvPicPr>
            <p:cNvPr id="28" name="Graphic 27">
              <a:extLst>
                <a:ext uri="{FF2B5EF4-FFF2-40B4-BE49-F238E27FC236}">
                  <a16:creationId xmlns:a16="http://schemas.microsoft.com/office/drawing/2014/main" id="{B90FD8B9-F36A-0443-9FEA-BB54582705FB}"/>
                </a:ext>
              </a:extLst>
            </p:cNvPr>
            <p:cNvPicPr>
              <a:picLocks noChangeAspect="1"/>
            </p:cNvPicPr>
            <p:nvPr userDrawn="1"/>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2446429" y="5386533"/>
              <a:ext cx="1012617" cy="1012617"/>
            </a:xfrm>
            <a:prstGeom prst="rect">
              <a:avLst/>
            </a:prstGeom>
          </p:spPr>
        </p:pic>
        <p:pic>
          <p:nvPicPr>
            <p:cNvPr id="31" name="Picture 30">
              <a:extLst>
                <a:ext uri="{FF2B5EF4-FFF2-40B4-BE49-F238E27FC236}">
                  <a16:creationId xmlns:a16="http://schemas.microsoft.com/office/drawing/2014/main" id="{B350245C-1692-CA4C-BB1D-028CC82CF438}"/>
                </a:ext>
              </a:extLst>
            </p:cNvPr>
            <p:cNvPicPr>
              <a:picLocks noChangeAspect="1"/>
            </p:cNvPicPr>
            <p:nvPr userDrawn="1"/>
          </p:nvPicPr>
          <p:blipFill>
            <a:blip r:embed="rId8">
              <a:extLst>
                <a:ext uri="{28A0092B-C50C-407E-A947-70E740481C1C}">
                  <a14:useLocalDpi xmlns:a14="http://schemas.microsoft.com/office/drawing/2010/main"/>
                </a:ext>
              </a:extLst>
            </a:blip>
            <a:stretch>
              <a:fillRect/>
            </a:stretch>
          </p:blipFill>
          <p:spPr>
            <a:xfrm>
              <a:off x="2482193" y="4696043"/>
              <a:ext cx="690490" cy="690490"/>
            </a:xfrm>
            <a:prstGeom prst="rect">
              <a:avLst/>
            </a:prstGeom>
          </p:spPr>
        </p:pic>
        <p:pic>
          <p:nvPicPr>
            <p:cNvPr id="32" name="Picture 31">
              <a:extLst>
                <a:ext uri="{FF2B5EF4-FFF2-40B4-BE49-F238E27FC236}">
                  <a16:creationId xmlns:a16="http://schemas.microsoft.com/office/drawing/2014/main" id="{4A063D75-0775-FF47-ADA0-9E7A4DE14822}"/>
                </a:ext>
              </a:extLst>
            </p:cNvPr>
            <p:cNvPicPr>
              <a:picLocks noChangeAspect="1"/>
            </p:cNvPicPr>
            <p:nvPr userDrawn="1"/>
          </p:nvPicPr>
          <p:blipFill>
            <a:blip r:embed="rId9">
              <a:extLst>
                <a:ext uri="{28A0092B-C50C-407E-A947-70E740481C1C}">
                  <a14:useLocalDpi xmlns:a14="http://schemas.microsoft.com/office/drawing/2010/main"/>
                </a:ext>
              </a:extLst>
            </a:blip>
            <a:stretch>
              <a:fillRect/>
            </a:stretch>
          </p:blipFill>
          <p:spPr>
            <a:xfrm>
              <a:off x="3693572" y="5484921"/>
              <a:ext cx="815762" cy="815762"/>
            </a:xfrm>
            <a:prstGeom prst="rect">
              <a:avLst/>
            </a:prstGeom>
          </p:spPr>
        </p:pic>
        <p:pic>
          <p:nvPicPr>
            <p:cNvPr id="34" name="Picture 33">
              <a:extLst>
                <a:ext uri="{FF2B5EF4-FFF2-40B4-BE49-F238E27FC236}">
                  <a16:creationId xmlns:a16="http://schemas.microsoft.com/office/drawing/2014/main" id="{48488CD6-D1EC-BB48-9370-20D82B1426CE}"/>
                </a:ext>
              </a:extLst>
            </p:cNvPr>
            <p:cNvPicPr>
              <a:picLocks noChangeAspect="1"/>
            </p:cNvPicPr>
            <p:nvPr userDrawn="1"/>
          </p:nvPicPr>
          <p:blipFill>
            <a:blip r:embed="rId10">
              <a:extLst>
                <a:ext uri="{28A0092B-C50C-407E-A947-70E740481C1C}">
                  <a14:useLocalDpi xmlns:a14="http://schemas.microsoft.com/office/drawing/2010/main"/>
                </a:ext>
              </a:extLst>
            </a:blip>
            <a:stretch>
              <a:fillRect/>
            </a:stretch>
          </p:blipFill>
          <p:spPr>
            <a:xfrm>
              <a:off x="1107853" y="4534980"/>
              <a:ext cx="1012617" cy="1012617"/>
            </a:xfrm>
            <a:prstGeom prst="rect">
              <a:avLst/>
            </a:prstGeom>
          </p:spPr>
        </p:pic>
        <p:pic>
          <p:nvPicPr>
            <p:cNvPr id="35" name="Kuva 32">
              <a:extLst>
                <a:ext uri="{FF2B5EF4-FFF2-40B4-BE49-F238E27FC236}">
                  <a16:creationId xmlns:a16="http://schemas.microsoft.com/office/drawing/2014/main" id="{BC805F32-8310-1240-9814-3F4B0062863F}"/>
                </a:ext>
              </a:extLst>
            </p:cNvPr>
            <p:cNvPicPr>
              <a:picLocks noChangeAspect="1"/>
            </p:cNvPicPr>
            <p:nvPr userDrawn="1"/>
          </p:nvPicPr>
          <p:blipFill>
            <a:blip r:embed="rId11">
              <a:extLst>
                <a:ext uri="{28A0092B-C50C-407E-A947-70E740481C1C}">
                  <a14:useLocalDpi xmlns:a14="http://schemas.microsoft.com/office/drawing/2010/main"/>
                </a:ext>
              </a:extLst>
            </a:blip>
            <a:stretch>
              <a:fillRect/>
            </a:stretch>
          </p:blipFill>
          <p:spPr>
            <a:xfrm>
              <a:off x="4688248" y="5238486"/>
              <a:ext cx="1308631" cy="1308631"/>
            </a:xfrm>
            <a:prstGeom prst="rect">
              <a:avLst/>
            </a:prstGeom>
          </p:spPr>
        </p:pic>
      </p:grpSp>
    </p:spTree>
    <p:extLst>
      <p:ext uri="{BB962C8B-B14F-4D97-AF65-F5344CB8AC3E}">
        <p14:creationId xmlns:p14="http://schemas.microsoft.com/office/powerpoint/2010/main" val="17585656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6F3975-04B2-1248-81FC-5FCDDA216BCC}"/>
              </a:ext>
            </a:extLst>
          </p:cNvPr>
          <p:cNvSpPr>
            <a:spLocks noGrp="1"/>
          </p:cNvSpPr>
          <p:nvPr>
            <p:ph type="title" hasCustomPrompt="1"/>
          </p:nvPr>
        </p:nvSpPr>
        <p:spPr>
          <a:xfrm>
            <a:off x="697006" y="400558"/>
            <a:ext cx="10797988" cy="1325563"/>
          </a:xfrm>
          <a:prstGeom prst="rect">
            <a:avLst/>
          </a:prstGeom>
        </p:spPr>
        <p:txBody>
          <a:bodyPr>
            <a:normAutofit/>
          </a:bodyPr>
          <a:lstStyle>
            <a:lvl1pPr>
              <a:defRPr sz="3200" b="1"/>
            </a:lvl1pPr>
          </a:lstStyle>
          <a:p>
            <a:r>
              <a:rPr lang="en-US" dirty="0"/>
              <a:t>Let’s make innovation happen!</a:t>
            </a:r>
            <a:endParaRPr lang="fi-FI" dirty="0"/>
          </a:p>
        </p:txBody>
      </p:sp>
      <p:sp>
        <p:nvSpPr>
          <p:cNvPr id="3" name="Content Placeholder 2">
            <a:extLst>
              <a:ext uri="{FF2B5EF4-FFF2-40B4-BE49-F238E27FC236}">
                <a16:creationId xmlns:a16="http://schemas.microsoft.com/office/drawing/2014/main" id="{9C7D436D-D8D0-C847-8DD7-A78F98B0C365}"/>
              </a:ext>
            </a:extLst>
          </p:cNvPr>
          <p:cNvSpPr>
            <a:spLocks noGrp="1"/>
          </p:cNvSpPr>
          <p:nvPr>
            <p:ph idx="1"/>
          </p:nvPr>
        </p:nvSpPr>
        <p:spPr>
          <a:xfrm>
            <a:off x="697006" y="1825625"/>
            <a:ext cx="10797988" cy="4348375"/>
          </a:xfrm>
          <a:prstGeom prst="rect">
            <a:avLst/>
          </a:prstGeom>
        </p:spPr>
        <p:txBody>
          <a:bodyPr>
            <a:normAutofit/>
          </a:bodyPr>
          <a:lstStyle>
            <a:lvl1pPr>
              <a:defRPr sz="2400">
                <a:solidFill>
                  <a:schemeClr val="tx2"/>
                </a:solidFill>
              </a:defRPr>
            </a:lvl1pPr>
            <a:lvl2pPr>
              <a:defRPr sz="2000">
                <a:solidFill>
                  <a:schemeClr val="tx2"/>
                </a:solidFill>
              </a:defRPr>
            </a:lvl2pPr>
            <a:lvl3pPr>
              <a:defRPr sz="1800">
                <a:solidFill>
                  <a:schemeClr val="tx2"/>
                </a:solidFill>
              </a:defRPr>
            </a:lvl3pPr>
            <a:lvl4pPr>
              <a:defRPr sz="1600">
                <a:solidFill>
                  <a:schemeClr val="tx2"/>
                </a:solidFill>
              </a:defRPr>
            </a:lvl4pPr>
            <a:lvl5pPr>
              <a:defRPr sz="16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dirty="0"/>
          </a:p>
        </p:txBody>
      </p:sp>
      <p:pic>
        <p:nvPicPr>
          <p:cNvPr id="4" name="Graphic 3">
            <a:extLst>
              <a:ext uri="{FF2B5EF4-FFF2-40B4-BE49-F238E27FC236}">
                <a16:creationId xmlns:a16="http://schemas.microsoft.com/office/drawing/2014/main" id="{8BDFB39F-93E7-F04E-8B9D-F9993C6D7A6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440000" y="6174000"/>
            <a:ext cx="1400400" cy="497089"/>
          </a:xfrm>
          <a:prstGeom prst="rect">
            <a:avLst/>
          </a:prstGeom>
        </p:spPr>
      </p:pic>
      <p:pic>
        <p:nvPicPr>
          <p:cNvPr id="5" name="Graphic 4">
            <a:extLst>
              <a:ext uri="{FF2B5EF4-FFF2-40B4-BE49-F238E27FC236}">
                <a16:creationId xmlns:a16="http://schemas.microsoft.com/office/drawing/2014/main" id="{0658B0BD-3465-934E-8595-599669367A7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440000" y="6174000"/>
            <a:ext cx="1400400" cy="497089"/>
          </a:xfrm>
          <a:prstGeom prst="rect">
            <a:avLst/>
          </a:prstGeom>
        </p:spPr>
      </p:pic>
    </p:spTree>
    <p:extLst>
      <p:ext uri="{BB962C8B-B14F-4D97-AF65-F5344CB8AC3E}">
        <p14:creationId xmlns:p14="http://schemas.microsoft.com/office/powerpoint/2010/main" val="362369906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bg>
      <p:bgPr>
        <a:gradFill>
          <a:gsLst>
            <a:gs pos="0">
              <a:schemeClr val="bg1"/>
            </a:gs>
            <a:gs pos="87000">
              <a:schemeClr val="bg1">
                <a:lumMod val="95000"/>
              </a:schemeClr>
            </a:gs>
            <a:gs pos="100000">
              <a:srgbClr val="F0F0F0"/>
            </a:gs>
          </a:gsLst>
          <a:lin ang="48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DA6444-7E51-9F48-8669-1FECBA38672D}"/>
              </a:ext>
            </a:extLst>
          </p:cNvPr>
          <p:cNvSpPr>
            <a:spLocks noGrp="1"/>
          </p:cNvSpPr>
          <p:nvPr>
            <p:ph type="title" hasCustomPrompt="1"/>
          </p:nvPr>
        </p:nvSpPr>
        <p:spPr>
          <a:xfrm>
            <a:off x="697006" y="332656"/>
            <a:ext cx="10797988" cy="1325563"/>
          </a:xfrm>
          <a:prstGeom prst="rect">
            <a:avLst/>
          </a:prstGeom>
        </p:spPr>
        <p:txBody>
          <a:bodyPr>
            <a:normAutofit/>
          </a:bodyPr>
          <a:lstStyle>
            <a:lvl1pPr algn="ctr">
              <a:defRPr sz="3200" b="1"/>
            </a:lvl1pPr>
          </a:lstStyle>
          <a:p>
            <a:r>
              <a:rPr lang="en-US" dirty="0"/>
              <a:t>Let’s make innovation happen!</a:t>
            </a:r>
            <a:endParaRPr lang="fi-FI" dirty="0"/>
          </a:p>
        </p:txBody>
      </p:sp>
    </p:spTree>
    <p:extLst>
      <p:ext uri="{BB962C8B-B14F-4D97-AF65-F5344CB8AC3E}">
        <p14:creationId xmlns:p14="http://schemas.microsoft.com/office/powerpoint/2010/main" val="13798019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ustomer Testimonial">
    <p:bg>
      <p:bgPr>
        <a:gradFill>
          <a:gsLst>
            <a:gs pos="0">
              <a:schemeClr val="bg1"/>
            </a:gs>
            <a:gs pos="87000">
              <a:schemeClr val="bg1">
                <a:lumMod val="95000"/>
              </a:schemeClr>
            </a:gs>
            <a:gs pos="100000">
              <a:srgbClr val="F0F0F0"/>
            </a:gs>
          </a:gsLst>
          <a:lin ang="4800000" scaled="0"/>
        </a:gra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AEA69E2-2959-2F47-8B95-A880C35BDAAF}"/>
              </a:ext>
            </a:extLst>
          </p:cNvPr>
          <p:cNvSpPr/>
          <p:nvPr/>
        </p:nvSpPr>
        <p:spPr>
          <a:xfrm>
            <a:off x="7608168" y="0"/>
            <a:ext cx="458383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ontent Placeholder 4">
            <a:extLst>
              <a:ext uri="{FF2B5EF4-FFF2-40B4-BE49-F238E27FC236}">
                <a16:creationId xmlns:a16="http://schemas.microsoft.com/office/drawing/2014/main" id="{89CB9405-3F88-024A-9322-40B90F4AE98E}"/>
              </a:ext>
            </a:extLst>
          </p:cNvPr>
          <p:cNvSpPr>
            <a:spLocks noGrp="1"/>
          </p:cNvSpPr>
          <p:nvPr>
            <p:ph sz="quarter" idx="10" hasCustomPrompt="1"/>
          </p:nvPr>
        </p:nvSpPr>
        <p:spPr>
          <a:xfrm>
            <a:off x="767408" y="3555090"/>
            <a:ext cx="5472608" cy="1944216"/>
          </a:xfrm>
          <a:prstGeom prst="rect">
            <a:avLst/>
          </a:prstGeom>
        </p:spPr>
        <p:txBody>
          <a:bodyPr>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en" sz="1250" b="0" i="0" u="none" strike="noStrike" smtClean="0">
                <a:effectLst/>
              </a:defRPr>
            </a:lvl1pPr>
          </a:lstStyle>
          <a:p>
            <a:pPr rtl="0"/>
            <a:r>
              <a:rPr lang="en" b="0" dirty="0">
                <a:effectLst/>
              </a:rPr>
              <a:t>We've harnessed our entire customer service workforce to collaboratively and transparently refine ideas that originate from our customer needs. Viima is a very engaging, intuitive, and – above all – a fun tool to use!</a:t>
            </a:r>
          </a:p>
          <a:p>
            <a:pPr rtl="0"/>
            <a:br>
              <a:rPr lang="en" b="0" dirty="0">
                <a:effectLst/>
              </a:rPr>
            </a:br>
            <a:r>
              <a:rPr lang="en" b="0" dirty="0">
                <a:effectLst/>
              </a:rPr>
              <a:t>Both the initial rollout and later expansion to other Nordic countries have gone very smoothly. The collaboration with Viima has also been exemplary in every way and the service has adapted to our needs very flexibly.</a:t>
            </a:r>
          </a:p>
        </p:txBody>
      </p:sp>
      <p:sp>
        <p:nvSpPr>
          <p:cNvPr id="12" name="Text Placeholder 11">
            <a:extLst>
              <a:ext uri="{FF2B5EF4-FFF2-40B4-BE49-F238E27FC236}">
                <a16:creationId xmlns:a16="http://schemas.microsoft.com/office/drawing/2014/main" id="{34C5E761-91B2-5247-9B27-43A13640D81A}"/>
              </a:ext>
            </a:extLst>
          </p:cNvPr>
          <p:cNvSpPr>
            <a:spLocks noGrp="1"/>
          </p:cNvSpPr>
          <p:nvPr>
            <p:ph type="body" sz="quarter" idx="12" hasCustomPrompt="1"/>
          </p:nvPr>
        </p:nvSpPr>
        <p:spPr>
          <a:xfrm>
            <a:off x="3143672" y="1017674"/>
            <a:ext cx="3153704" cy="215429"/>
          </a:xfrm>
          <a:prstGeom prst="rect">
            <a:avLst/>
          </a:prstGeom>
        </p:spPr>
        <p:txBody>
          <a:bodyPr anchor="ctr">
            <a:noAutofit/>
          </a:bodyPr>
          <a:lstStyle>
            <a:lvl1pPr marL="0" indent="0">
              <a:buNone/>
              <a:defRPr sz="1500" b="1">
                <a:solidFill>
                  <a:schemeClr val="accent1"/>
                </a:solidFill>
              </a:defRPr>
            </a:lvl1pPr>
          </a:lstStyle>
          <a:p>
            <a:pPr lvl="0"/>
            <a:r>
              <a:rPr lang="en-US" dirty="0" err="1"/>
              <a:t>Katri</a:t>
            </a:r>
            <a:r>
              <a:rPr lang="en-US" dirty="0"/>
              <a:t> Kennedy,</a:t>
            </a:r>
          </a:p>
        </p:txBody>
      </p:sp>
      <p:sp>
        <p:nvSpPr>
          <p:cNvPr id="13" name="Text Placeholder 11">
            <a:extLst>
              <a:ext uri="{FF2B5EF4-FFF2-40B4-BE49-F238E27FC236}">
                <a16:creationId xmlns:a16="http://schemas.microsoft.com/office/drawing/2014/main" id="{BC8E2D92-ACEA-8642-BF07-0AA011FFF930}"/>
              </a:ext>
            </a:extLst>
          </p:cNvPr>
          <p:cNvSpPr>
            <a:spLocks noGrp="1"/>
          </p:cNvSpPr>
          <p:nvPr>
            <p:ph type="body" sz="quarter" idx="13" hasCustomPrompt="1"/>
          </p:nvPr>
        </p:nvSpPr>
        <p:spPr>
          <a:xfrm>
            <a:off x="3143673" y="1233103"/>
            <a:ext cx="3153704" cy="395697"/>
          </a:xfrm>
          <a:prstGeom prst="rect">
            <a:avLst/>
          </a:prstGeom>
        </p:spPr>
        <p:txBody>
          <a:bodyPr anchor="ctr">
            <a:noAutofit/>
          </a:bodyPr>
          <a:lstStyle>
            <a:lvl1pPr marL="0" indent="0">
              <a:buNone/>
              <a:defRPr sz="1500" b="0">
                <a:solidFill>
                  <a:schemeClr val="accent1"/>
                </a:solidFill>
              </a:defRPr>
            </a:lvl1pPr>
          </a:lstStyle>
          <a:p>
            <a:pPr lvl="0"/>
            <a:r>
              <a:rPr lang="en-US" dirty="0"/>
              <a:t>Head of Business Development</a:t>
            </a:r>
            <a:br>
              <a:rPr lang="en-US" dirty="0"/>
            </a:br>
            <a:r>
              <a:rPr lang="en-US" dirty="0"/>
              <a:t>IF P&amp;C Insurance</a:t>
            </a:r>
          </a:p>
        </p:txBody>
      </p:sp>
      <p:sp>
        <p:nvSpPr>
          <p:cNvPr id="14" name="TextBox 13">
            <a:extLst>
              <a:ext uri="{FF2B5EF4-FFF2-40B4-BE49-F238E27FC236}">
                <a16:creationId xmlns:a16="http://schemas.microsoft.com/office/drawing/2014/main" id="{F51A14C5-9A55-7546-A643-812898A6932B}"/>
              </a:ext>
            </a:extLst>
          </p:cNvPr>
          <p:cNvSpPr txBox="1"/>
          <p:nvPr/>
        </p:nvSpPr>
        <p:spPr>
          <a:xfrm>
            <a:off x="767408" y="2733888"/>
            <a:ext cx="720080" cy="1631216"/>
          </a:xfrm>
          <a:prstGeom prst="rect">
            <a:avLst/>
          </a:prstGeom>
          <a:noFill/>
        </p:spPr>
        <p:txBody>
          <a:bodyPr wrap="square" rtlCol="0" anchor="ctr">
            <a:spAutoFit/>
          </a:bodyPr>
          <a:lstStyle/>
          <a:p>
            <a:pPr algn="ctr"/>
            <a:r>
              <a:rPr lang="en-US" sz="10000" dirty="0">
                <a:solidFill>
                  <a:schemeClr val="accent1"/>
                </a:solidFill>
                <a:latin typeface="Noto Sans" panose="020B0502040504020204" pitchFamily="34" charset="0"/>
                <a:ea typeface="Noto Sans" panose="020B0502040504020204" pitchFamily="34" charset="0"/>
                <a:cs typeface="Noto Sans" panose="020B0502040504020204" pitchFamily="34" charset="0"/>
              </a:rPr>
              <a:t>”</a:t>
            </a:r>
          </a:p>
        </p:txBody>
      </p:sp>
      <p:sp>
        <p:nvSpPr>
          <p:cNvPr id="21" name="Picture Placeholder 20">
            <a:extLst>
              <a:ext uri="{FF2B5EF4-FFF2-40B4-BE49-F238E27FC236}">
                <a16:creationId xmlns:a16="http://schemas.microsoft.com/office/drawing/2014/main" id="{5E5D4B59-93B0-414C-A325-51AD7D313391}"/>
              </a:ext>
            </a:extLst>
          </p:cNvPr>
          <p:cNvSpPr>
            <a:spLocks noGrp="1" noChangeAspect="1"/>
          </p:cNvSpPr>
          <p:nvPr>
            <p:ph type="pic" sz="quarter" idx="14" hasCustomPrompt="1"/>
          </p:nvPr>
        </p:nvSpPr>
        <p:spPr>
          <a:xfrm>
            <a:off x="767407" y="620688"/>
            <a:ext cx="2160000" cy="2160000"/>
          </a:xfrm>
          <a:prstGeom prst="ellipse">
            <a:avLst/>
          </a:prstGeom>
          <a:noFill/>
        </p:spPr>
        <p:txBody>
          <a:bodyPr anchor="ctr">
            <a:normAutofit/>
          </a:bodyPr>
          <a:lstStyle>
            <a:lvl1pPr marL="0" indent="0" algn="ctr">
              <a:buNone/>
              <a:defRPr sz="1400"/>
            </a:lvl1pPr>
          </a:lstStyle>
          <a:p>
            <a:r>
              <a:rPr lang="en-US" dirty="0"/>
              <a:t>Insert</a:t>
            </a:r>
            <a:br>
              <a:rPr lang="en-US" dirty="0"/>
            </a:br>
            <a:r>
              <a:rPr lang="en-US" dirty="0"/>
              <a:t>reference</a:t>
            </a:r>
            <a:br>
              <a:rPr lang="en-US" dirty="0"/>
            </a:br>
            <a:r>
              <a:rPr lang="en-US" dirty="0"/>
              <a:t>image</a:t>
            </a:r>
            <a:br>
              <a:rPr lang="en-US" dirty="0"/>
            </a:br>
            <a:r>
              <a:rPr lang="en-US" dirty="0"/>
              <a:t>here</a:t>
            </a:r>
          </a:p>
        </p:txBody>
      </p:sp>
      <p:sp>
        <p:nvSpPr>
          <p:cNvPr id="26" name="Picture Placeholder 20">
            <a:extLst>
              <a:ext uri="{FF2B5EF4-FFF2-40B4-BE49-F238E27FC236}">
                <a16:creationId xmlns:a16="http://schemas.microsoft.com/office/drawing/2014/main" id="{6B65C2BD-2F91-5646-BAC6-B86A0CEF6C74}"/>
              </a:ext>
            </a:extLst>
          </p:cNvPr>
          <p:cNvSpPr>
            <a:spLocks noGrp="1" noChangeAspect="1"/>
          </p:cNvSpPr>
          <p:nvPr>
            <p:ph type="pic" sz="quarter" idx="15" hasCustomPrompt="1"/>
          </p:nvPr>
        </p:nvSpPr>
        <p:spPr>
          <a:xfrm>
            <a:off x="2063552" y="1934942"/>
            <a:ext cx="1296000" cy="1296000"/>
          </a:xfrm>
          <a:prstGeom prst="ellipse">
            <a:avLst/>
          </a:prstGeom>
          <a:noFill/>
        </p:spPr>
        <p:txBody>
          <a:bodyPr anchor="ctr">
            <a:normAutofit/>
          </a:bodyPr>
          <a:lstStyle>
            <a:lvl1pPr marL="0" indent="0" algn="ctr">
              <a:buNone/>
              <a:defRPr sz="1400"/>
            </a:lvl1pPr>
          </a:lstStyle>
          <a:p>
            <a:r>
              <a:rPr lang="en-US" dirty="0"/>
              <a:t>Insert logo here</a:t>
            </a:r>
          </a:p>
        </p:txBody>
      </p:sp>
      <p:grpSp>
        <p:nvGrpSpPr>
          <p:cNvPr id="45" name="Group 44">
            <a:extLst>
              <a:ext uri="{FF2B5EF4-FFF2-40B4-BE49-F238E27FC236}">
                <a16:creationId xmlns:a16="http://schemas.microsoft.com/office/drawing/2014/main" id="{425B0925-F80B-0843-888B-4C2E538A54E2}"/>
              </a:ext>
            </a:extLst>
          </p:cNvPr>
          <p:cNvGrpSpPr/>
          <p:nvPr/>
        </p:nvGrpSpPr>
        <p:grpSpPr>
          <a:xfrm>
            <a:off x="8497513" y="459175"/>
            <a:ext cx="2904695" cy="5507314"/>
            <a:chOff x="8603114" y="657870"/>
            <a:chExt cx="2904695" cy="5507314"/>
          </a:xfrm>
        </p:grpSpPr>
        <p:pic>
          <p:nvPicPr>
            <p:cNvPr id="28" name="Graphic 27">
              <a:extLst>
                <a:ext uri="{FF2B5EF4-FFF2-40B4-BE49-F238E27FC236}">
                  <a16:creationId xmlns:a16="http://schemas.microsoft.com/office/drawing/2014/main" id="{8DF02FBC-22E2-F140-92B8-9303D893DED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646434" y="657870"/>
              <a:ext cx="1080000" cy="1080000"/>
            </a:xfrm>
            <a:prstGeom prst="rect">
              <a:avLst/>
            </a:prstGeom>
          </p:spPr>
        </p:pic>
        <p:pic>
          <p:nvPicPr>
            <p:cNvPr id="30" name="Picture 29" descr="A close up of a logo&#10;&#10;Description automatically generated">
              <a:extLst>
                <a:ext uri="{FF2B5EF4-FFF2-40B4-BE49-F238E27FC236}">
                  <a16:creationId xmlns:a16="http://schemas.microsoft.com/office/drawing/2014/main" id="{1EA625C7-2F95-BB4C-8208-F8F2B1CFA2E2}"/>
                </a:ext>
              </a:extLst>
            </p:cNvPr>
            <p:cNvPicPr>
              <a:picLocks noChangeAspect="1"/>
            </p:cNvPicPr>
            <p:nvPr/>
          </p:nvPicPr>
          <p:blipFill>
            <a:blip r:embed="rId4"/>
            <a:stretch>
              <a:fillRect/>
            </a:stretch>
          </p:blipFill>
          <p:spPr>
            <a:xfrm>
              <a:off x="10419217" y="657870"/>
              <a:ext cx="1080000" cy="1080000"/>
            </a:xfrm>
            <a:prstGeom prst="rect">
              <a:avLst/>
            </a:prstGeom>
          </p:spPr>
        </p:pic>
        <p:pic>
          <p:nvPicPr>
            <p:cNvPr id="32" name="Picture 31" descr="A close up of a logo&#10;&#10;Description automatically generated">
              <a:extLst>
                <a:ext uri="{FF2B5EF4-FFF2-40B4-BE49-F238E27FC236}">
                  <a16:creationId xmlns:a16="http://schemas.microsoft.com/office/drawing/2014/main" id="{99C1181E-BE9B-C943-8DB9-CDA0F89698DD}"/>
                </a:ext>
              </a:extLst>
            </p:cNvPr>
            <p:cNvPicPr>
              <a:picLocks noChangeAspect="1"/>
            </p:cNvPicPr>
            <p:nvPr/>
          </p:nvPicPr>
          <p:blipFill>
            <a:blip r:embed="rId5"/>
            <a:stretch>
              <a:fillRect/>
            </a:stretch>
          </p:blipFill>
          <p:spPr>
            <a:xfrm>
              <a:off x="10427809" y="5085184"/>
              <a:ext cx="1080000" cy="1080000"/>
            </a:xfrm>
            <a:prstGeom prst="rect">
              <a:avLst/>
            </a:prstGeom>
          </p:spPr>
        </p:pic>
        <p:pic>
          <p:nvPicPr>
            <p:cNvPr id="34" name="Picture 33" descr="A picture containing black, indoor&#10;&#10;Description automatically generated">
              <a:extLst>
                <a:ext uri="{FF2B5EF4-FFF2-40B4-BE49-F238E27FC236}">
                  <a16:creationId xmlns:a16="http://schemas.microsoft.com/office/drawing/2014/main" id="{AFB28499-8543-7B48-A467-246830B6838A}"/>
                </a:ext>
              </a:extLst>
            </p:cNvPr>
            <p:cNvPicPr>
              <a:picLocks noChangeAspect="1"/>
            </p:cNvPicPr>
            <p:nvPr/>
          </p:nvPicPr>
          <p:blipFill>
            <a:blip r:embed="rId6"/>
            <a:stretch>
              <a:fillRect/>
            </a:stretch>
          </p:blipFill>
          <p:spPr>
            <a:xfrm>
              <a:off x="8646434" y="2156691"/>
              <a:ext cx="1080000" cy="1080000"/>
            </a:xfrm>
            <a:prstGeom prst="rect">
              <a:avLst/>
            </a:prstGeom>
          </p:spPr>
        </p:pic>
        <p:pic>
          <p:nvPicPr>
            <p:cNvPr id="36" name="Picture 35" descr="A close up of a logo&#10;&#10;Description automatically generated">
              <a:extLst>
                <a:ext uri="{FF2B5EF4-FFF2-40B4-BE49-F238E27FC236}">
                  <a16:creationId xmlns:a16="http://schemas.microsoft.com/office/drawing/2014/main" id="{003E01A0-D0F5-2549-8A3D-1B9C587F4A35}"/>
                </a:ext>
              </a:extLst>
            </p:cNvPr>
            <p:cNvPicPr>
              <a:picLocks noChangeAspect="1"/>
            </p:cNvPicPr>
            <p:nvPr/>
          </p:nvPicPr>
          <p:blipFill>
            <a:blip r:embed="rId7"/>
            <a:stretch>
              <a:fillRect/>
            </a:stretch>
          </p:blipFill>
          <p:spPr>
            <a:xfrm>
              <a:off x="8655141" y="3655511"/>
              <a:ext cx="1080000" cy="1080000"/>
            </a:xfrm>
            <a:prstGeom prst="rect">
              <a:avLst/>
            </a:prstGeom>
          </p:spPr>
        </p:pic>
        <p:pic>
          <p:nvPicPr>
            <p:cNvPr id="38" name="Picture 37">
              <a:extLst>
                <a:ext uri="{FF2B5EF4-FFF2-40B4-BE49-F238E27FC236}">
                  <a16:creationId xmlns:a16="http://schemas.microsoft.com/office/drawing/2014/main" id="{0228239D-F10D-7840-9E1F-7216E471E447}"/>
                </a:ext>
              </a:extLst>
            </p:cNvPr>
            <p:cNvPicPr>
              <a:picLocks noChangeAspect="1"/>
            </p:cNvPicPr>
            <p:nvPr/>
          </p:nvPicPr>
          <p:blipFill>
            <a:blip r:embed="rId8"/>
            <a:stretch>
              <a:fillRect/>
            </a:stretch>
          </p:blipFill>
          <p:spPr>
            <a:xfrm>
              <a:off x="10419217" y="3586363"/>
              <a:ext cx="1080000" cy="1080000"/>
            </a:xfrm>
            <a:prstGeom prst="rect">
              <a:avLst/>
            </a:prstGeom>
          </p:spPr>
        </p:pic>
        <p:pic>
          <p:nvPicPr>
            <p:cNvPr id="40" name="Picture 39">
              <a:extLst>
                <a:ext uri="{FF2B5EF4-FFF2-40B4-BE49-F238E27FC236}">
                  <a16:creationId xmlns:a16="http://schemas.microsoft.com/office/drawing/2014/main" id="{922EDC30-0E50-6F4F-8C95-24757A03B98A}"/>
                </a:ext>
              </a:extLst>
            </p:cNvPr>
            <p:cNvPicPr>
              <a:picLocks noChangeAspect="1"/>
            </p:cNvPicPr>
            <p:nvPr/>
          </p:nvPicPr>
          <p:blipFill>
            <a:blip r:embed="rId9"/>
            <a:stretch>
              <a:fillRect/>
            </a:stretch>
          </p:blipFill>
          <p:spPr>
            <a:xfrm>
              <a:off x="10419217" y="2156691"/>
              <a:ext cx="1080000" cy="1080000"/>
            </a:xfrm>
            <a:prstGeom prst="rect">
              <a:avLst/>
            </a:prstGeom>
          </p:spPr>
        </p:pic>
        <p:pic>
          <p:nvPicPr>
            <p:cNvPr id="44" name="Picture 43">
              <a:extLst>
                <a:ext uri="{FF2B5EF4-FFF2-40B4-BE49-F238E27FC236}">
                  <a16:creationId xmlns:a16="http://schemas.microsoft.com/office/drawing/2014/main" id="{2D0CBD5C-9435-CD4C-AF24-E4D4AD74A965}"/>
                </a:ext>
              </a:extLst>
            </p:cNvPr>
            <p:cNvPicPr>
              <a:picLocks noChangeAspect="1"/>
            </p:cNvPicPr>
            <p:nvPr/>
          </p:nvPicPr>
          <p:blipFill>
            <a:blip r:embed="rId10"/>
            <a:stretch>
              <a:fillRect/>
            </a:stretch>
          </p:blipFill>
          <p:spPr>
            <a:xfrm>
              <a:off x="8603114" y="5085184"/>
              <a:ext cx="1080000" cy="1080000"/>
            </a:xfrm>
            <a:prstGeom prst="rect">
              <a:avLst/>
            </a:prstGeom>
          </p:spPr>
        </p:pic>
      </p:grpSp>
      <p:sp>
        <p:nvSpPr>
          <p:cNvPr id="18" name="Rectangle 17">
            <a:extLst>
              <a:ext uri="{FF2B5EF4-FFF2-40B4-BE49-F238E27FC236}">
                <a16:creationId xmlns:a16="http://schemas.microsoft.com/office/drawing/2014/main" id="{92AA2DD3-27EC-A841-AB1F-A0EBB1D5FEC8}"/>
              </a:ext>
            </a:extLst>
          </p:cNvPr>
          <p:cNvSpPr/>
          <p:nvPr userDrawn="1"/>
        </p:nvSpPr>
        <p:spPr>
          <a:xfrm>
            <a:off x="7608168" y="0"/>
            <a:ext cx="458383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427E56DC-0CCB-8B47-A511-294104B4614D}"/>
              </a:ext>
            </a:extLst>
          </p:cNvPr>
          <p:cNvSpPr txBox="1"/>
          <p:nvPr userDrawn="1"/>
        </p:nvSpPr>
        <p:spPr>
          <a:xfrm>
            <a:off x="767408" y="2733888"/>
            <a:ext cx="720080" cy="1631216"/>
          </a:xfrm>
          <a:prstGeom prst="rect">
            <a:avLst/>
          </a:prstGeom>
          <a:noFill/>
        </p:spPr>
        <p:txBody>
          <a:bodyPr wrap="square" rtlCol="0" anchor="ctr">
            <a:spAutoFit/>
          </a:bodyPr>
          <a:lstStyle/>
          <a:p>
            <a:pPr algn="ctr"/>
            <a:r>
              <a:rPr lang="en-US" sz="10000" dirty="0">
                <a:solidFill>
                  <a:schemeClr val="accent1"/>
                </a:solidFill>
                <a:latin typeface="Noto Sans" panose="020B0502040504020204" pitchFamily="34" charset="0"/>
                <a:ea typeface="Noto Sans" panose="020B0502040504020204" pitchFamily="34" charset="0"/>
                <a:cs typeface="Noto Sans" panose="020B0502040504020204" pitchFamily="34" charset="0"/>
              </a:rPr>
              <a:t>”</a:t>
            </a:r>
          </a:p>
        </p:txBody>
      </p:sp>
      <p:grpSp>
        <p:nvGrpSpPr>
          <p:cNvPr id="20" name="Group 19">
            <a:extLst>
              <a:ext uri="{FF2B5EF4-FFF2-40B4-BE49-F238E27FC236}">
                <a16:creationId xmlns:a16="http://schemas.microsoft.com/office/drawing/2014/main" id="{2BB2F73F-D39B-4943-91C3-0EDB31E31924}"/>
              </a:ext>
            </a:extLst>
          </p:cNvPr>
          <p:cNvGrpSpPr/>
          <p:nvPr userDrawn="1"/>
        </p:nvGrpSpPr>
        <p:grpSpPr>
          <a:xfrm>
            <a:off x="8497513" y="459175"/>
            <a:ext cx="2904695" cy="5507314"/>
            <a:chOff x="8603114" y="657870"/>
            <a:chExt cx="2904695" cy="5507314"/>
          </a:xfrm>
        </p:grpSpPr>
        <p:pic>
          <p:nvPicPr>
            <p:cNvPr id="22" name="Graphic 21">
              <a:extLst>
                <a:ext uri="{FF2B5EF4-FFF2-40B4-BE49-F238E27FC236}">
                  <a16:creationId xmlns:a16="http://schemas.microsoft.com/office/drawing/2014/main" id="{88697202-935E-F948-8E39-CD191614E94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8646434" y="657870"/>
              <a:ext cx="1080000" cy="1080000"/>
            </a:xfrm>
            <a:prstGeom prst="rect">
              <a:avLst/>
            </a:prstGeom>
          </p:spPr>
        </p:pic>
        <p:pic>
          <p:nvPicPr>
            <p:cNvPr id="23" name="Picture 22" descr="A close up of a logo&#10;&#10;Description automatically generated">
              <a:extLst>
                <a:ext uri="{FF2B5EF4-FFF2-40B4-BE49-F238E27FC236}">
                  <a16:creationId xmlns:a16="http://schemas.microsoft.com/office/drawing/2014/main" id="{1144DEB6-F98E-7A40-B451-7E3BA93E81E4}"/>
                </a:ext>
              </a:extLst>
            </p:cNvPr>
            <p:cNvPicPr>
              <a:picLocks noChangeAspect="1"/>
            </p:cNvPicPr>
            <p:nvPr userDrawn="1"/>
          </p:nvPicPr>
          <p:blipFill>
            <a:blip r:embed="rId4"/>
            <a:stretch>
              <a:fillRect/>
            </a:stretch>
          </p:blipFill>
          <p:spPr>
            <a:xfrm>
              <a:off x="10419217" y="657870"/>
              <a:ext cx="1080000" cy="1080000"/>
            </a:xfrm>
            <a:prstGeom prst="rect">
              <a:avLst/>
            </a:prstGeom>
          </p:spPr>
        </p:pic>
        <p:pic>
          <p:nvPicPr>
            <p:cNvPr id="24" name="Picture 23" descr="A close up of a logo&#10;&#10;Description automatically generated">
              <a:extLst>
                <a:ext uri="{FF2B5EF4-FFF2-40B4-BE49-F238E27FC236}">
                  <a16:creationId xmlns:a16="http://schemas.microsoft.com/office/drawing/2014/main" id="{B5E64B5C-D50C-EC40-A9AC-2E8271B1717B}"/>
                </a:ext>
              </a:extLst>
            </p:cNvPr>
            <p:cNvPicPr>
              <a:picLocks noChangeAspect="1"/>
            </p:cNvPicPr>
            <p:nvPr userDrawn="1"/>
          </p:nvPicPr>
          <p:blipFill>
            <a:blip r:embed="rId5"/>
            <a:stretch>
              <a:fillRect/>
            </a:stretch>
          </p:blipFill>
          <p:spPr>
            <a:xfrm>
              <a:off x="10427809" y="5085184"/>
              <a:ext cx="1080000" cy="1080000"/>
            </a:xfrm>
            <a:prstGeom prst="rect">
              <a:avLst/>
            </a:prstGeom>
          </p:spPr>
        </p:pic>
        <p:pic>
          <p:nvPicPr>
            <p:cNvPr id="25" name="Picture 24" descr="A picture containing black, indoor&#10;&#10;Description automatically generated">
              <a:extLst>
                <a:ext uri="{FF2B5EF4-FFF2-40B4-BE49-F238E27FC236}">
                  <a16:creationId xmlns:a16="http://schemas.microsoft.com/office/drawing/2014/main" id="{13312FD9-C19D-264E-A98E-635043933AC8}"/>
                </a:ext>
              </a:extLst>
            </p:cNvPr>
            <p:cNvPicPr>
              <a:picLocks noChangeAspect="1"/>
            </p:cNvPicPr>
            <p:nvPr userDrawn="1"/>
          </p:nvPicPr>
          <p:blipFill>
            <a:blip r:embed="rId6"/>
            <a:stretch>
              <a:fillRect/>
            </a:stretch>
          </p:blipFill>
          <p:spPr>
            <a:xfrm>
              <a:off x="8646434" y="2156691"/>
              <a:ext cx="1080000" cy="1080000"/>
            </a:xfrm>
            <a:prstGeom prst="rect">
              <a:avLst/>
            </a:prstGeom>
          </p:spPr>
        </p:pic>
        <p:pic>
          <p:nvPicPr>
            <p:cNvPr id="27" name="Picture 26" descr="A close up of a logo&#10;&#10;Description automatically generated">
              <a:extLst>
                <a:ext uri="{FF2B5EF4-FFF2-40B4-BE49-F238E27FC236}">
                  <a16:creationId xmlns:a16="http://schemas.microsoft.com/office/drawing/2014/main" id="{54FFB2E8-8A12-B543-9862-A799D2104FBF}"/>
                </a:ext>
              </a:extLst>
            </p:cNvPr>
            <p:cNvPicPr>
              <a:picLocks noChangeAspect="1"/>
            </p:cNvPicPr>
            <p:nvPr userDrawn="1"/>
          </p:nvPicPr>
          <p:blipFill>
            <a:blip r:embed="rId7"/>
            <a:stretch>
              <a:fillRect/>
            </a:stretch>
          </p:blipFill>
          <p:spPr>
            <a:xfrm>
              <a:off x="8655141" y="3655511"/>
              <a:ext cx="1080000" cy="1080000"/>
            </a:xfrm>
            <a:prstGeom prst="rect">
              <a:avLst/>
            </a:prstGeom>
          </p:spPr>
        </p:pic>
        <p:pic>
          <p:nvPicPr>
            <p:cNvPr id="29" name="Picture 28">
              <a:extLst>
                <a:ext uri="{FF2B5EF4-FFF2-40B4-BE49-F238E27FC236}">
                  <a16:creationId xmlns:a16="http://schemas.microsoft.com/office/drawing/2014/main" id="{5DE18CE1-3387-AF49-B1BE-3C470F92A1A6}"/>
                </a:ext>
              </a:extLst>
            </p:cNvPr>
            <p:cNvPicPr>
              <a:picLocks noChangeAspect="1"/>
            </p:cNvPicPr>
            <p:nvPr userDrawn="1"/>
          </p:nvPicPr>
          <p:blipFill>
            <a:blip r:embed="rId8"/>
            <a:stretch>
              <a:fillRect/>
            </a:stretch>
          </p:blipFill>
          <p:spPr>
            <a:xfrm>
              <a:off x="10419217" y="3586363"/>
              <a:ext cx="1080000" cy="1080000"/>
            </a:xfrm>
            <a:prstGeom prst="rect">
              <a:avLst/>
            </a:prstGeom>
          </p:spPr>
        </p:pic>
        <p:pic>
          <p:nvPicPr>
            <p:cNvPr id="31" name="Picture 30">
              <a:extLst>
                <a:ext uri="{FF2B5EF4-FFF2-40B4-BE49-F238E27FC236}">
                  <a16:creationId xmlns:a16="http://schemas.microsoft.com/office/drawing/2014/main" id="{37DD225A-84E3-9E41-92C7-3F0A01AD80D4}"/>
                </a:ext>
              </a:extLst>
            </p:cNvPr>
            <p:cNvPicPr>
              <a:picLocks noChangeAspect="1"/>
            </p:cNvPicPr>
            <p:nvPr userDrawn="1"/>
          </p:nvPicPr>
          <p:blipFill>
            <a:blip r:embed="rId9"/>
            <a:stretch>
              <a:fillRect/>
            </a:stretch>
          </p:blipFill>
          <p:spPr>
            <a:xfrm>
              <a:off x="10419217" y="2156691"/>
              <a:ext cx="1080000" cy="1080000"/>
            </a:xfrm>
            <a:prstGeom prst="rect">
              <a:avLst/>
            </a:prstGeom>
          </p:spPr>
        </p:pic>
        <p:pic>
          <p:nvPicPr>
            <p:cNvPr id="33" name="Picture 32">
              <a:extLst>
                <a:ext uri="{FF2B5EF4-FFF2-40B4-BE49-F238E27FC236}">
                  <a16:creationId xmlns:a16="http://schemas.microsoft.com/office/drawing/2014/main" id="{18697A59-C094-6549-A605-02E989F6A9C6}"/>
                </a:ext>
              </a:extLst>
            </p:cNvPr>
            <p:cNvPicPr>
              <a:picLocks noChangeAspect="1"/>
            </p:cNvPicPr>
            <p:nvPr userDrawn="1"/>
          </p:nvPicPr>
          <p:blipFill>
            <a:blip r:embed="rId10"/>
            <a:stretch>
              <a:fillRect/>
            </a:stretch>
          </p:blipFill>
          <p:spPr>
            <a:xfrm>
              <a:off x="8603114" y="5085184"/>
              <a:ext cx="1080000" cy="1080000"/>
            </a:xfrm>
            <a:prstGeom prst="rect">
              <a:avLst/>
            </a:prstGeom>
          </p:spPr>
        </p:pic>
      </p:grpSp>
    </p:spTree>
    <p:extLst>
      <p:ext uri="{BB962C8B-B14F-4D97-AF65-F5344CB8AC3E}">
        <p14:creationId xmlns:p14="http://schemas.microsoft.com/office/powerpoint/2010/main" val="275371879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ustomer Testimonial – Alternative">
    <p:bg>
      <p:bgPr>
        <a:gradFill>
          <a:gsLst>
            <a:gs pos="0">
              <a:schemeClr val="bg1"/>
            </a:gs>
            <a:gs pos="87000">
              <a:schemeClr val="bg1">
                <a:lumMod val="95000"/>
              </a:schemeClr>
            </a:gs>
            <a:gs pos="100000">
              <a:srgbClr val="F0F0F0"/>
            </a:gs>
          </a:gsLst>
          <a:lin ang="4800000" scaled="0"/>
        </a:gradFill>
        <a:effectLst/>
      </p:bgPr>
    </p:bg>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89CB9405-3F88-024A-9322-40B90F4AE98E}"/>
              </a:ext>
            </a:extLst>
          </p:cNvPr>
          <p:cNvSpPr>
            <a:spLocks noGrp="1"/>
          </p:cNvSpPr>
          <p:nvPr>
            <p:ph sz="quarter" idx="10" hasCustomPrompt="1"/>
          </p:nvPr>
        </p:nvSpPr>
        <p:spPr>
          <a:xfrm>
            <a:off x="767408" y="3555090"/>
            <a:ext cx="5472608" cy="1944216"/>
          </a:xfrm>
          <a:prstGeom prst="rect">
            <a:avLst/>
          </a:prstGeom>
        </p:spPr>
        <p:txBody>
          <a:bodyPr>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en" sz="1250" b="0" i="0" u="none" strike="noStrike" smtClean="0">
                <a:effectLst/>
              </a:defRPr>
            </a:lvl1pPr>
          </a:lstStyle>
          <a:p>
            <a:pPr rtl="0"/>
            <a:r>
              <a:rPr lang="en" b="0" dirty="0">
                <a:effectLst/>
              </a:rPr>
              <a:t>We've harnessed our entire customer service workforce to collaboratively and transparently refine ideas that originate from our customer needs. Viima is a very engaging, intuitive, and – above all – a fun tool to use!</a:t>
            </a:r>
          </a:p>
          <a:p>
            <a:pPr rtl="0"/>
            <a:br>
              <a:rPr lang="en" b="0" dirty="0">
                <a:effectLst/>
              </a:rPr>
            </a:br>
            <a:r>
              <a:rPr lang="en" b="0" dirty="0">
                <a:effectLst/>
              </a:rPr>
              <a:t>Both the initial rollout and later expansion to other Nordic countries have gone very smoothly. The collaboration with Viima has also been exemplary in every way and the service has adapted to our needs very flexibly.</a:t>
            </a:r>
          </a:p>
        </p:txBody>
      </p:sp>
      <p:sp>
        <p:nvSpPr>
          <p:cNvPr id="12" name="Text Placeholder 11">
            <a:extLst>
              <a:ext uri="{FF2B5EF4-FFF2-40B4-BE49-F238E27FC236}">
                <a16:creationId xmlns:a16="http://schemas.microsoft.com/office/drawing/2014/main" id="{34C5E761-91B2-5247-9B27-43A13640D81A}"/>
              </a:ext>
            </a:extLst>
          </p:cNvPr>
          <p:cNvSpPr>
            <a:spLocks noGrp="1"/>
          </p:cNvSpPr>
          <p:nvPr>
            <p:ph type="body" sz="quarter" idx="12" hasCustomPrompt="1"/>
          </p:nvPr>
        </p:nvSpPr>
        <p:spPr>
          <a:xfrm>
            <a:off x="3143672" y="1017674"/>
            <a:ext cx="3153704" cy="215429"/>
          </a:xfrm>
          <a:prstGeom prst="rect">
            <a:avLst/>
          </a:prstGeom>
        </p:spPr>
        <p:txBody>
          <a:bodyPr anchor="ctr">
            <a:noAutofit/>
          </a:bodyPr>
          <a:lstStyle>
            <a:lvl1pPr marL="0" indent="0">
              <a:buNone/>
              <a:defRPr sz="1500" b="1">
                <a:solidFill>
                  <a:schemeClr val="accent1"/>
                </a:solidFill>
              </a:defRPr>
            </a:lvl1pPr>
          </a:lstStyle>
          <a:p>
            <a:pPr lvl="0"/>
            <a:r>
              <a:rPr lang="en-US" dirty="0" err="1"/>
              <a:t>Katri</a:t>
            </a:r>
            <a:r>
              <a:rPr lang="en-US" dirty="0"/>
              <a:t> Kennedy,</a:t>
            </a:r>
          </a:p>
        </p:txBody>
      </p:sp>
      <p:sp>
        <p:nvSpPr>
          <p:cNvPr id="13" name="Text Placeholder 11">
            <a:extLst>
              <a:ext uri="{FF2B5EF4-FFF2-40B4-BE49-F238E27FC236}">
                <a16:creationId xmlns:a16="http://schemas.microsoft.com/office/drawing/2014/main" id="{BC8E2D92-ACEA-8642-BF07-0AA011FFF930}"/>
              </a:ext>
            </a:extLst>
          </p:cNvPr>
          <p:cNvSpPr>
            <a:spLocks noGrp="1"/>
          </p:cNvSpPr>
          <p:nvPr>
            <p:ph type="body" sz="quarter" idx="13" hasCustomPrompt="1"/>
          </p:nvPr>
        </p:nvSpPr>
        <p:spPr>
          <a:xfrm>
            <a:off x="3143673" y="1233103"/>
            <a:ext cx="3153704" cy="395697"/>
          </a:xfrm>
          <a:prstGeom prst="rect">
            <a:avLst/>
          </a:prstGeom>
        </p:spPr>
        <p:txBody>
          <a:bodyPr anchor="ctr">
            <a:noAutofit/>
          </a:bodyPr>
          <a:lstStyle>
            <a:lvl1pPr marL="0" indent="0">
              <a:buNone/>
              <a:defRPr sz="1500" b="0">
                <a:solidFill>
                  <a:schemeClr val="accent1"/>
                </a:solidFill>
              </a:defRPr>
            </a:lvl1pPr>
          </a:lstStyle>
          <a:p>
            <a:pPr lvl="0"/>
            <a:r>
              <a:rPr lang="en-US" dirty="0"/>
              <a:t>Head of Business Development</a:t>
            </a:r>
            <a:br>
              <a:rPr lang="en-US" dirty="0"/>
            </a:br>
            <a:r>
              <a:rPr lang="en-US" dirty="0"/>
              <a:t>IF P&amp;C Insurance</a:t>
            </a:r>
          </a:p>
        </p:txBody>
      </p:sp>
      <p:sp>
        <p:nvSpPr>
          <p:cNvPr id="14" name="TextBox 13">
            <a:extLst>
              <a:ext uri="{FF2B5EF4-FFF2-40B4-BE49-F238E27FC236}">
                <a16:creationId xmlns:a16="http://schemas.microsoft.com/office/drawing/2014/main" id="{F51A14C5-9A55-7546-A643-812898A6932B}"/>
              </a:ext>
            </a:extLst>
          </p:cNvPr>
          <p:cNvSpPr txBox="1"/>
          <p:nvPr/>
        </p:nvSpPr>
        <p:spPr>
          <a:xfrm>
            <a:off x="767408" y="2733888"/>
            <a:ext cx="720080" cy="1631216"/>
          </a:xfrm>
          <a:prstGeom prst="rect">
            <a:avLst/>
          </a:prstGeom>
          <a:noFill/>
        </p:spPr>
        <p:txBody>
          <a:bodyPr wrap="square" rtlCol="0" anchor="ctr">
            <a:spAutoFit/>
          </a:bodyPr>
          <a:lstStyle/>
          <a:p>
            <a:pPr algn="ctr"/>
            <a:r>
              <a:rPr lang="en-US" sz="10000" dirty="0">
                <a:solidFill>
                  <a:schemeClr val="accent1"/>
                </a:solidFill>
                <a:latin typeface="Noto Sans" panose="020B0502040504020204" pitchFamily="34" charset="0"/>
                <a:ea typeface="Noto Sans" panose="020B0502040504020204" pitchFamily="34" charset="0"/>
                <a:cs typeface="Noto Sans" panose="020B0502040504020204" pitchFamily="34" charset="0"/>
              </a:rPr>
              <a:t>”</a:t>
            </a:r>
          </a:p>
        </p:txBody>
      </p:sp>
      <p:sp>
        <p:nvSpPr>
          <p:cNvPr id="21" name="Picture Placeholder 20">
            <a:extLst>
              <a:ext uri="{FF2B5EF4-FFF2-40B4-BE49-F238E27FC236}">
                <a16:creationId xmlns:a16="http://schemas.microsoft.com/office/drawing/2014/main" id="{5E5D4B59-93B0-414C-A325-51AD7D313391}"/>
              </a:ext>
            </a:extLst>
          </p:cNvPr>
          <p:cNvSpPr>
            <a:spLocks noGrp="1" noChangeAspect="1"/>
          </p:cNvSpPr>
          <p:nvPr>
            <p:ph type="pic" sz="quarter" idx="14" hasCustomPrompt="1"/>
          </p:nvPr>
        </p:nvSpPr>
        <p:spPr>
          <a:xfrm>
            <a:off x="767407" y="620688"/>
            <a:ext cx="2160000" cy="2160000"/>
          </a:xfrm>
          <a:prstGeom prst="ellipse">
            <a:avLst/>
          </a:prstGeom>
          <a:noFill/>
        </p:spPr>
        <p:txBody>
          <a:bodyPr anchor="ctr">
            <a:normAutofit/>
          </a:bodyPr>
          <a:lstStyle>
            <a:lvl1pPr marL="0" indent="0" algn="ctr">
              <a:buNone/>
              <a:defRPr sz="1400"/>
            </a:lvl1pPr>
          </a:lstStyle>
          <a:p>
            <a:r>
              <a:rPr lang="en-US" dirty="0"/>
              <a:t>Insert</a:t>
            </a:r>
            <a:br>
              <a:rPr lang="en-US" dirty="0"/>
            </a:br>
            <a:r>
              <a:rPr lang="en-US" dirty="0"/>
              <a:t>reference</a:t>
            </a:r>
            <a:br>
              <a:rPr lang="en-US" dirty="0"/>
            </a:br>
            <a:r>
              <a:rPr lang="en-US" dirty="0"/>
              <a:t>image</a:t>
            </a:r>
            <a:br>
              <a:rPr lang="en-US" dirty="0"/>
            </a:br>
            <a:r>
              <a:rPr lang="en-US" dirty="0"/>
              <a:t>here</a:t>
            </a:r>
          </a:p>
        </p:txBody>
      </p:sp>
      <p:sp>
        <p:nvSpPr>
          <p:cNvPr id="26" name="Picture Placeholder 20">
            <a:extLst>
              <a:ext uri="{FF2B5EF4-FFF2-40B4-BE49-F238E27FC236}">
                <a16:creationId xmlns:a16="http://schemas.microsoft.com/office/drawing/2014/main" id="{6B65C2BD-2F91-5646-BAC6-B86A0CEF6C74}"/>
              </a:ext>
            </a:extLst>
          </p:cNvPr>
          <p:cNvSpPr>
            <a:spLocks noGrp="1" noChangeAspect="1"/>
          </p:cNvSpPr>
          <p:nvPr>
            <p:ph type="pic" sz="quarter" idx="15" hasCustomPrompt="1"/>
          </p:nvPr>
        </p:nvSpPr>
        <p:spPr>
          <a:xfrm>
            <a:off x="2063552" y="1934942"/>
            <a:ext cx="1296000" cy="1296000"/>
          </a:xfrm>
          <a:prstGeom prst="ellipse">
            <a:avLst/>
          </a:prstGeom>
          <a:noFill/>
        </p:spPr>
        <p:txBody>
          <a:bodyPr anchor="ctr">
            <a:normAutofit/>
          </a:bodyPr>
          <a:lstStyle>
            <a:lvl1pPr marL="0" indent="0" algn="ctr">
              <a:buNone/>
              <a:defRPr sz="1400"/>
            </a:lvl1pPr>
          </a:lstStyle>
          <a:p>
            <a:r>
              <a:rPr lang="en-US" dirty="0"/>
              <a:t>Insert logo here</a:t>
            </a:r>
          </a:p>
        </p:txBody>
      </p:sp>
      <p:sp>
        <p:nvSpPr>
          <p:cNvPr id="4" name="Picture Placeholder 3">
            <a:extLst>
              <a:ext uri="{FF2B5EF4-FFF2-40B4-BE49-F238E27FC236}">
                <a16:creationId xmlns:a16="http://schemas.microsoft.com/office/drawing/2014/main" id="{0B3E717C-2C6E-4A41-87A8-314297B21471}"/>
              </a:ext>
            </a:extLst>
          </p:cNvPr>
          <p:cNvSpPr>
            <a:spLocks noGrp="1"/>
          </p:cNvSpPr>
          <p:nvPr>
            <p:ph type="pic" sz="quarter" idx="16" hasCustomPrompt="1"/>
          </p:nvPr>
        </p:nvSpPr>
        <p:spPr>
          <a:xfrm>
            <a:off x="7608168" y="0"/>
            <a:ext cx="4583831" cy="6858000"/>
          </a:xfrm>
          <a:prstGeom prst="rect">
            <a:avLst/>
          </a:prstGeom>
        </p:spPr>
        <p:txBody>
          <a:bodyPr anchor="ctr">
            <a:normAutofit/>
          </a:bodyPr>
          <a:lstStyle>
            <a:lvl1pPr marL="0" indent="0" algn="ctr">
              <a:buNone/>
              <a:defRPr sz="1800"/>
            </a:lvl1pPr>
          </a:lstStyle>
          <a:p>
            <a:r>
              <a:rPr lang="en-US" dirty="0"/>
              <a:t>Insert background image here</a:t>
            </a:r>
          </a:p>
        </p:txBody>
      </p:sp>
      <p:sp>
        <p:nvSpPr>
          <p:cNvPr id="9" name="TextBox 8">
            <a:extLst>
              <a:ext uri="{FF2B5EF4-FFF2-40B4-BE49-F238E27FC236}">
                <a16:creationId xmlns:a16="http://schemas.microsoft.com/office/drawing/2014/main" id="{A7B14E6D-1FA6-0541-85A9-1AAEDFA429A9}"/>
              </a:ext>
            </a:extLst>
          </p:cNvPr>
          <p:cNvSpPr txBox="1"/>
          <p:nvPr userDrawn="1"/>
        </p:nvSpPr>
        <p:spPr>
          <a:xfrm>
            <a:off x="767408" y="2733888"/>
            <a:ext cx="720080" cy="1631216"/>
          </a:xfrm>
          <a:prstGeom prst="rect">
            <a:avLst/>
          </a:prstGeom>
          <a:noFill/>
        </p:spPr>
        <p:txBody>
          <a:bodyPr wrap="square" rtlCol="0" anchor="ctr">
            <a:spAutoFit/>
          </a:bodyPr>
          <a:lstStyle/>
          <a:p>
            <a:pPr algn="ctr"/>
            <a:r>
              <a:rPr lang="en-US" sz="10000" dirty="0">
                <a:solidFill>
                  <a:schemeClr val="accent1"/>
                </a:solidFill>
                <a:latin typeface="Noto Sans" panose="020B0502040504020204" pitchFamily="34" charset="0"/>
                <a:ea typeface="Noto Sans" panose="020B0502040504020204" pitchFamily="34" charset="0"/>
                <a:cs typeface="Noto Sans" panose="020B0502040504020204" pitchFamily="34" charset="0"/>
              </a:rPr>
              <a:t>”</a:t>
            </a:r>
          </a:p>
        </p:txBody>
      </p:sp>
    </p:spTree>
    <p:extLst>
      <p:ext uri="{BB962C8B-B14F-4D97-AF65-F5344CB8AC3E}">
        <p14:creationId xmlns:p14="http://schemas.microsoft.com/office/powerpoint/2010/main" val="49532007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2265A59C-90B8-974F-89D9-AF9031DAB8D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440000" y="6174000"/>
            <a:ext cx="1400400" cy="497089"/>
          </a:xfrm>
          <a:prstGeom prst="rect">
            <a:avLst/>
          </a:prstGeom>
        </p:spPr>
      </p:pic>
      <p:pic>
        <p:nvPicPr>
          <p:cNvPr id="3" name="Graphic 2">
            <a:extLst>
              <a:ext uri="{FF2B5EF4-FFF2-40B4-BE49-F238E27FC236}">
                <a16:creationId xmlns:a16="http://schemas.microsoft.com/office/drawing/2014/main" id="{6911AA3F-375D-F046-AE0F-C534640B25C8}"/>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440000" y="6174000"/>
            <a:ext cx="1400400" cy="497089"/>
          </a:xfrm>
          <a:prstGeom prst="rect">
            <a:avLst/>
          </a:prstGeom>
        </p:spPr>
      </p:pic>
    </p:spTree>
    <p:extLst>
      <p:ext uri="{BB962C8B-B14F-4D97-AF65-F5344CB8AC3E}">
        <p14:creationId xmlns:p14="http://schemas.microsoft.com/office/powerpoint/2010/main" val="3287830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Section separator">
    <p:bg>
      <p:bgPr>
        <a:solidFill>
          <a:schemeClr val="accent1"/>
        </a:solidFill>
        <a:effectLst/>
      </p:bgPr>
    </p:bg>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21881DE1-9572-F848-A35C-59E8024B497F}"/>
              </a:ext>
            </a:extLst>
          </p:cNvPr>
          <p:cNvSpPr>
            <a:spLocks noGrp="1"/>
          </p:cNvSpPr>
          <p:nvPr>
            <p:ph type="body" sz="quarter" idx="10" hasCustomPrompt="1"/>
          </p:nvPr>
        </p:nvSpPr>
        <p:spPr>
          <a:xfrm>
            <a:off x="2855640" y="2888456"/>
            <a:ext cx="6480720" cy="1081087"/>
          </a:xfrm>
          <a:prstGeom prst="rect">
            <a:avLst/>
          </a:prstGeom>
        </p:spPr>
        <p:txBody>
          <a:bodyPr anchor="ctr">
            <a:normAutofit/>
          </a:bodyPr>
          <a:lstStyle>
            <a:lvl1pPr marL="0" indent="0" algn="ctr">
              <a:buNone/>
              <a:defRPr sz="3200" b="1">
                <a:solidFill>
                  <a:schemeClr val="bg1"/>
                </a:solidFill>
              </a:defRPr>
            </a:lvl1pPr>
          </a:lstStyle>
          <a:p>
            <a:pPr lvl="0"/>
            <a:r>
              <a:rPr lang="en-US" dirty="0"/>
              <a:t>Customer Stories &amp; Examples</a:t>
            </a:r>
          </a:p>
        </p:txBody>
      </p:sp>
    </p:spTree>
    <p:extLst>
      <p:ext uri="{BB962C8B-B14F-4D97-AF65-F5344CB8AC3E}">
        <p14:creationId xmlns:p14="http://schemas.microsoft.com/office/powerpoint/2010/main" val="266871279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Pricing">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6F3975-04B2-1248-81FC-5FCDDA216BCC}"/>
              </a:ext>
            </a:extLst>
          </p:cNvPr>
          <p:cNvSpPr>
            <a:spLocks noGrp="1"/>
          </p:cNvSpPr>
          <p:nvPr>
            <p:ph type="title" hasCustomPrompt="1"/>
          </p:nvPr>
        </p:nvSpPr>
        <p:spPr>
          <a:xfrm>
            <a:off x="533909" y="102299"/>
            <a:ext cx="10797988" cy="1325563"/>
          </a:xfrm>
          <a:prstGeom prst="rect">
            <a:avLst/>
          </a:prstGeom>
        </p:spPr>
        <p:txBody>
          <a:bodyPr>
            <a:normAutofit/>
          </a:bodyPr>
          <a:lstStyle>
            <a:lvl1pPr algn="l">
              <a:defRPr sz="3200" b="1">
                <a:solidFill>
                  <a:schemeClr val="accent1"/>
                </a:solidFill>
              </a:defRPr>
            </a:lvl1pPr>
          </a:lstStyle>
          <a:p>
            <a:r>
              <a:rPr lang="en-US" dirty="0"/>
              <a:t>Annual Contract Offers</a:t>
            </a:r>
            <a:endParaRPr lang="fi-FI" dirty="0"/>
          </a:p>
        </p:txBody>
      </p:sp>
      <p:pic>
        <p:nvPicPr>
          <p:cNvPr id="4" name="Graphic 3">
            <a:extLst>
              <a:ext uri="{FF2B5EF4-FFF2-40B4-BE49-F238E27FC236}">
                <a16:creationId xmlns:a16="http://schemas.microsoft.com/office/drawing/2014/main" id="{8BDFB39F-93E7-F04E-8B9D-F9993C6D7A6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440000" y="6174000"/>
            <a:ext cx="1400400" cy="497089"/>
          </a:xfrm>
          <a:prstGeom prst="rect">
            <a:avLst/>
          </a:prstGeom>
        </p:spPr>
      </p:pic>
      <p:sp>
        <p:nvSpPr>
          <p:cNvPr id="6" name="Text Placeholder 5">
            <a:extLst>
              <a:ext uri="{FF2B5EF4-FFF2-40B4-BE49-F238E27FC236}">
                <a16:creationId xmlns:a16="http://schemas.microsoft.com/office/drawing/2014/main" id="{AE1EF9C3-34BF-DA4D-B975-C9C1F4CEA90C}"/>
              </a:ext>
            </a:extLst>
          </p:cNvPr>
          <p:cNvSpPr>
            <a:spLocks noGrp="1"/>
          </p:cNvSpPr>
          <p:nvPr>
            <p:ph type="body" sz="quarter" idx="10" hasCustomPrompt="1"/>
          </p:nvPr>
        </p:nvSpPr>
        <p:spPr>
          <a:xfrm>
            <a:off x="533909" y="6516860"/>
            <a:ext cx="4105027" cy="224508"/>
          </a:xfrm>
          <a:prstGeom prst="rect">
            <a:avLst/>
          </a:prstGeom>
        </p:spPr>
        <p:txBody>
          <a:bodyPr>
            <a:noAutofit/>
          </a:bodyPr>
          <a:lstStyle>
            <a:lvl1pPr marL="0" indent="0">
              <a:buNone/>
              <a:defRPr sz="900">
                <a:solidFill>
                  <a:schemeClr val="accent1"/>
                </a:solidFill>
              </a:defRPr>
            </a:lvl1pPr>
          </a:lstStyle>
          <a:p>
            <a:pPr lvl="0"/>
            <a:r>
              <a:rPr lang="en" dirty="0"/>
              <a:t>The contract period is 12 months.</a:t>
            </a:r>
            <a:endParaRPr lang="en-US" dirty="0"/>
          </a:p>
        </p:txBody>
      </p:sp>
      <p:sp>
        <p:nvSpPr>
          <p:cNvPr id="7" name="Text Placeholder 5">
            <a:extLst>
              <a:ext uri="{FF2B5EF4-FFF2-40B4-BE49-F238E27FC236}">
                <a16:creationId xmlns:a16="http://schemas.microsoft.com/office/drawing/2014/main" id="{88E1080D-1688-094A-9829-5BD93945C0AB}"/>
              </a:ext>
            </a:extLst>
          </p:cNvPr>
          <p:cNvSpPr>
            <a:spLocks noGrp="1"/>
          </p:cNvSpPr>
          <p:nvPr>
            <p:ph type="body" sz="quarter" idx="11" hasCustomPrompt="1"/>
          </p:nvPr>
        </p:nvSpPr>
        <p:spPr>
          <a:xfrm>
            <a:off x="533909" y="6057504"/>
            <a:ext cx="8653873" cy="497089"/>
          </a:xfrm>
          <a:prstGeom prst="rect">
            <a:avLst/>
          </a:prstGeom>
        </p:spPr>
        <p:txBody>
          <a:bodyPr>
            <a:noAutofit/>
          </a:bodyPr>
          <a:lstStyle>
            <a:lvl1pPr marL="0" indent="0">
              <a:buNone/>
              <a:defRPr sz="900">
                <a:solidFill>
                  <a:schemeClr val="tx2"/>
                </a:solidFill>
              </a:defRPr>
            </a:lvl1pPr>
          </a:lstStyle>
          <a:p>
            <a:pPr lvl="0"/>
            <a:r>
              <a:rPr lang="en" dirty="0"/>
              <a:t>*A value added tax or other country specific taxes such as import or withholding taxes pursuant to the legislation in force from time to time shall be added to all prices if applicable. Exchange rates will be applied as applicable on the date of signing. Travel costs to customer premises outside the capital city area of Finland will be invoiced separately per agreement.</a:t>
            </a:r>
          </a:p>
        </p:txBody>
      </p:sp>
      <p:sp>
        <p:nvSpPr>
          <p:cNvPr id="9" name="Text Placeholder 8">
            <a:extLst>
              <a:ext uri="{FF2B5EF4-FFF2-40B4-BE49-F238E27FC236}">
                <a16:creationId xmlns:a16="http://schemas.microsoft.com/office/drawing/2014/main" id="{E3A4B190-FA79-F047-AD29-991887300EBA}"/>
              </a:ext>
            </a:extLst>
          </p:cNvPr>
          <p:cNvSpPr>
            <a:spLocks noGrp="1"/>
          </p:cNvSpPr>
          <p:nvPr>
            <p:ph type="body" sz="quarter" idx="12" hasCustomPrompt="1"/>
          </p:nvPr>
        </p:nvSpPr>
        <p:spPr>
          <a:xfrm>
            <a:off x="533909" y="1727708"/>
            <a:ext cx="5562091" cy="497088"/>
          </a:xfrm>
          <a:prstGeom prst="rect">
            <a:avLst/>
          </a:prstGeom>
        </p:spPr>
        <p:txBody>
          <a:bodyPr anchor="ctr">
            <a:normAutofit/>
          </a:bodyPr>
          <a:lstStyle>
            <a:lvl1pPr marL="0" indent="0">
              <a:buNone/>
              <a:defRPr sz="1600" b="1">
                <a:solidFill>
                  <a:schemeClr val="tx1"/>
                </a:solidFill>
              </a:defRPr>
            </a:lvl1pPr>
          </a:lstStyle>
          <a:p>
            <a:pPr lvl="0"/>
            <a:r>
              <a:rPr lang="en-US" dirty="0"/>
              <a:t>No installation fees. One fixed fee.</a:t>
            </a:r>
          </a:p>
        </p:txBody>
      </p:sp>
      <p:sp>
        <p:nvSpPr>
          <p:cNvPr id="11" name="Text Placeholder 10">
            <a:extLst>
              <a:ext uri="{FF2B5EF4-FFF2-40B4-BE49-F238E27FC236}">
                <a16:creationId xmlns:a16="http://schemas.microsoft.com/office/drawing/2014/main" id="{49DC2F55-223C-2D48-A86B-4A55CF6E74AB}"/>
              </a:ext>
            </a:extLst>
          </p:cNvPr>
          <p:cNvSpPr>
            <a:spLocks noGrp="1"/>
          </p:cNvSpPr>
          <p:nvPr>
            <p:ph type="body" sz="quarter" idx="13" hasCustomPrompt="1"/>
          </p:nvPr>
        </p:nvSpPr>
        <p:spPr>
          <a:xfrm>
            <a:off x="1625074" y="2554717"/>
            <a:ext cx="2016224" cy="591147"/>
          </a:xfrm>
          <a:prstGeom prst="rect">
            <a:avLst/>
          </a:prstGeom>
        </p:spPr>
        <p:txBody>
          <a:bodyPr anchor="t">
            <a:noAutofit/>
          </a:bodyPr>
          <a:lstStyle>
            <a:lvl1pPr marL="0" indent="0">
              <a:buNone/>
              <a:defRPr sz="4000" b="1">
                <a:solidFill>
                  <a:schemeClr val="tx1"/>
                </a:solidFill>
              </a:defRPr>
            </a:lvl1pPr>
          </a:lstStyle>
          <a:p>
            <a:pPr lvl="0"/>
            <a:r>
              <a:rPr lang="en-US" dirty="0"/>
              <a:t>1 250</a:t>
            </a:r>
          </a:p>
        </p:txBody>
      </p:sp>
      <p:sp>
        <p:nvSpPr>
          <p:cNvPr id="12" name="Rectangle 11">
            <a:extLst>
              <a:ext uri="{FF2B5EF4-FFF2-40B4-BE49-F238E27FC236}">
                <a16:creationId xmlns:a16="http://schemas.microsoft.com/office/drawing/2014/main" id="{740ACAB2-1D75-FC48-A1D5-EA8241870D57}"/>
              </a:ext>
            </a:extLst>
          </p:cNvPr>
          <p:cNvSpPr/>
          <p:nvPr/>
        </p:nvSpPr>
        <p:spPr>
          <a:xfrm>
            <a:off x="622676" y="2319009"/>
            <a:ext cx="3204890" cy="1656184"/>
          </a:xfrm>
          <a:prstGeom prst="rect">
            <a:avLst/>
          </a:prstGeom>
          <a:no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6B690C93-66AC-A34E-9B7E-713BCE034711}"/>
              </a:ext>
            </a:extLst>
          </p:cNvPr>
          <p:cNvSpPr txBox="1"/>
          <p:nvPr/>
        </p:nvSpPr>
        <p:spPr>
          <a:xfrm>
            <a:off x="808928" y="2685436"/>
            <a:ext cx="566181" cy="923330"/>
          </a:xfrm>
          <a:prstGeom prst="rect">
            <a:avLst/>
          </a:prstGeom>
          <a:noFill/>
        </p:spPr>
        <p:txBody>
          <a:bodyPr wrap="none" rtlCol="0">
            <a:spAutoFit/>
          </a:bodyPr>
          <a:lstStyle/>
          <a:p>
            <a:pPr algn="ctr"/>
            <a:r>
              <a:rPr lang="en-US" sz="5400" b="1" dirty="0">
                <a:solidFill>
                  <a:schemeClr val="bg1">
                    <a:lumMod val="95000"/>
                  </a:schemeClr>
                </a:solidFill>
              </a:rPr>
              <a:t>1</a:t>
            </a:r>
          </a:p>
        </p:txBody>
      </p:sp>
      <p:sp>
        <p:nvSpPr>
          <p:cNvPr id="14" name="Text Placeholder 10">
            <a:extLst>
              <a:ext uri="{FF2B5EF4-FFF2-40B4-BE49-F238E27FC236}">
                <a16:creationId xmlns:a16="http://schemas.microsoft.com/office/drawing/2014/main" id="{4C42B1A4-5D77-A74B-B661-96E39FA250FF}"/>
              </a:ext>
            </a:extLst>
          </p:cNvPr>
          <p:cNvSpPr>
            <a:spLocks noGrp="1"/>
          </p:cNvSpPr>
          <p:nvPr>
            <p:ph type="body" sz="quarter" idx="14" hasCustomPrompt="1"/>
          </p:nvPr>
        </p:nvSpPr>
        <p:spPr>
          <a:xfrm>
            <a:off x="1625074" y="3089255"/>
            <a:ext cx="2016224" cy="354606"/>
          </a:xfrm>
          <a:prstGeom prst="rect">
            <a:avLst/>
          </a:prstGeom>
        </p:spPr>
        <p:txBody>
          <a:bodyPr anchor="b">
            <a:noAutofit/>
          </a:bodyPr>
          <a:lstStyle>
            <a:lvl1pPr marL="0" indent="0">
              <a:buNone/>
              <a:defRPr sz="1400" b="0">
                <a:solidFill>
                  <a:schemeClr val="tx1">
                    <a:lumMod val="50000"/>
                    <a:lumOff val="50000"/>
                  </a:schemeClr>
                </a:solidFill>
              </a:defRPr>
            </a:lvl1pPr>
          </a:lstStyle>
          <a:p>
            <a:pPr lvl="0"/>
            <a:r>
              <a:rPr lang="en-US" dirty="0"/>
              <a:t>EUR / month *</a:t>
            </a:r>
          </a:p>
        </p:txBody>
      </p:sp>
      <p:sp>
        <p:nvSpPr>
          <p:cNvPr id="15" name="Text Placeholder 10">
            <a:extLst>
              <a:ext uri="{FF2B5EF4-FFF2-40B4-BE49-F238E27FC236}">
                <a16:creationId xmlns:a16="http://schemas.microsoft.com/office/drawing/2014/main" id="{FC5BDBF3-A81F-BF4C-9488-CBE9B068A096}"/>
              </a:ext>
            </a:extLst>
          </p:cNvPr>
          <p:cNvSpPr>
            <a:spLocks noGrp="1"/>
          </p:cNvSpPr>
          <p:nvPr>
            <p:ph type="body" sz="quarter" idx="15" hasCustomPrompt="1"/>
          </p:nvPr>
        </p:nvSpPr>
        <p:spPr>
          <a:xfrm>
            <a:off x="1625074" y="3505730"/>
            <a:ext cx="2016224" cy="252203"/>
          </a:xfrm>
          <a:prstGeom prst="rect">
            <a:avLst/>
          </a:prstGeom>
        </p:spPr>
        <p:txBody>
          <a:bodyPr anchor="b">
            <a:noAutofit/>
          </a:bodyPr>
          <a:lstStyle>
            <a:lvl1pPr marL="0" indent="0">
              <a:buNone/>
              <a:defRPr sz="1200" b="0">
                <a:solidFill>
                  <a:schemeClr val="tx1">
                    <a:lumMod val="50000"/>
                    <a:lumOff val="50000"/>
                  </a:schemeClr>
                </a:solidFill>
              </a:defRPr>
            </a:lvl1pPr>
          </a:lstStyle>
          <a:p>
            <a:pPr lvl="0"/>
            <a:r>
              <a:rPr lang="en-US" dirty="0"/>
              <a:t>500 user licenses</a:t>
            </a:r>
          </a:p>
        </p:txBody>
      </p:sp>
      <p:sp>
        <p:nvSpPr>
          <p:cNvPr id="25" name="Text Placeholder 10">
            <a:extLst>
              <a:ext uri="{FF2B5EF4-FFF2-40B4-BE49-F238E27FC236}">
                <a16:creationId xmlns:a16="http://schemas.microsoft.com/office/drawing/2014/main" id="{257A8A95-8824-9947-A3A9-F1D981D62FF8}"/>
              </a:ext>
            </a:extLst>
          </p:cNvPr>
          <p:cNvSpPr>
            <a:spLocks noGrp="1"/>
          </p:cNvSpPr>
          <p:nvPr>
            <p:ph type="body" sz="quarter" idx="16" hasCustomPrompt="1"/>
          </p:nvPr>
        </p:nvSpPr>
        <p:spPr>
          <a:xfrm>
            <a:off x="5480145" y="2554717"/>
            <a:ext cx="2016224" cy="591147"/>
          </a:xfrm>
          <a:prstGeom prst="rect">
            <a:avLst/>
          </a:prstGeom>
        </p:spPr>
        <p:txBody>
          <a:bodyPr anchor="t">
            <a:noAutofit/>
          </a:bodyPr>
          <a:lstStyle>
            <a:lvl1pPr marL="0" indent="0">
              <a:buNone/>
              <a:defRPr sz="4000" b="1">
                <a:solidFill>
                  <a:schemeClr val="tx1"/>
                </a:solidFill>
              </a:defRPr>
            </a:lvl1pPr>
          </a:lstStyle>
          <a:p>
            <a:pPr lvl="0"/>
            <a:r>
              <a:rPr lang="en-US" dirty="0"/>
              <a:t>2 000</a:t>
            </a:r>
          </a:p>
        </p:txBody>
      </p:sp>
      <p:sp>
        <p:nvSpPr>
          <p:cNvPr id="26" name="Rectangle 25">
            <a:extLst>
              <a:ext uri="{FF2B5EF4-FFF2-40B4-BE49-F238E27FC236}">
                <a16:creationId xmlns:a16="http://schemas.microsoft.com/office/drawing/2014/main" id="{9E95403B-4BEF-8E47-811B-3B3288F62EBD}"/>
              </a:ext>
            </a:extLst>
          </p:cNvPr>
          <p:cNvSpPr/>
          <p:nvPr/>
        </p:nvSpPr>
        <p:spPr>
          <a:xfrm>
            <a:off x="4461475" y="2319009"/>
            <a:ext cx="3204890" cy="1656184"/>
          </a:xfrm>
          <a:prstGeom prst="rect">
            <a:avLst/>
          </a:prstGeom>
          <a:no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EE6C6CDF-8653-9C45-BC02-D89526B3ADB8}"/>
              </a:ext>
            </a:extLst>
          </p:cNvPr>
          <p:cNvSpPr txBox="1"/>
          <p:nvPr/>
        </p:nvSpPr>
        <p:spPr>
          <a:xfrm>
            <a:off x="4647727" y="2707800"/>
            <a:ext cx="566181" cy="923330"/>
          </a:xfrm>
          <a:prstGeom prst="rect">
            <a:avLst/>
          </a:prstGeom>
          <a:noFill/>
        </p:spPr>
        <p:txBody>
          <a:bodyPr wrap="none" rtlCol="0">
            <a:spAutoFit/>
          </a:bodyPr>
          <a:lstStyle/>
          <a:p>
            <a:pPr algn="ctr"/>
            <a:r>
              <a:rPr lang="en-US" sz="5400" b="1" dirty="0">
                <a:solidFill>
                  <a:schemeClr val="bg1">
                    <a:lumMod val="95000"/>
                  </a:schemeClr>
                </a:solidFill>
              </a:rPr>
              <a:t>2</a:t>
            </a:r>
          </a:p>
        </p:txBody>
      </p:sp>
      <p:sp>
        <p:nvSpPr>
          <p:cNvPr id="28" name="Text Placeholder 10">
            <a:extLst>
              <a:ext uri="{FF2B5EF4-FFF2-40B4-BE49-F238E27FC236}">
                <a16:creationId xmlns:a16="http://schemas.microsoft.com/office/drawing/2014/main" id="{9428B89B-08EE-B44E-9CF5-C2F9A844A54B}"/>
              </a:ext>
            </a:extLst>
          </p:cNvPr>
          <p:cNvSpPr>
            <a:spLocks noGrp="1"/>
          </p:cNvSpPr>
          <p:nvPr>
            <p:ph type="body" sz="quarter" idx="17" hasCustomPrompt="1"/>
          </p:nvPr>
        </p:nvSpPr>
        <p:spPr>
          <a:xfrm>
            <a:off x="5480145" y="3093781"/>
            <a:ext cx="2016224" cy="354606"/>
          </a:xfrm>
          <a:prstGeom prst="rect">
            <a:avLst/>
          </a:prstGeom>
        </p:spPr>
        <p:txBody>
          <a:bodyPr anchor="b">
            <a:noAutofit/>
          </a:bodyPr>
          <a:lstStyle>
            <a:lvl1pPr marL="0" indent="0">
              <a:buNone/>
              <a:defRPr sz="1400" b="0">
                <a:solidFill>
                  <a:schemeClr val="tx1">
                    <a:lumMod val="50000"/>
                    <a:lumOff val="50000"/>
                  </a:schemeClr>
                </a:solidFill>
              </a:defRPr>
            </a:lvl1pPr>
          </a:lstStyle>
          <a:p>
            <a:pPr lvl="0"/>
            <a:r>
              <a:rPr lang="en-US" dirty="0"/>
              <a:t>EUR / month *</a:t>
            </a:r>
          </a:p>
        </p:txBody>
      </p:sp>
      <p:sp>
        <p:nvSpPr>
          <p:cNvPr id="29" name="Text Placeholder 10">
            <a:extLst>
              <a:ext uri="{FF2B5EF4-FFF2-40B4-BE49-F238E27FC236}">
                <a16:creationId xmlns:a16="http://schemas.microsoft.com/office/drawing/2014/main" id="{D01736CB-3785-A747-8FE8-AD9B8F7160A2}"/>
              </a:ext>
            </a:extLst>
          </p:cNvPr>
          <p:cNvSpPr>
            <a:spLocks noGrp="1"/>
          </p:cNvSpPr>
          <p:nvPr>
            <p:ph type="body" sz="quarter" idx="18" hasCustomPrompt="1"/>
          </p:nvPr>
        </p:nvSpPr>
        <p:spPr>
          <a:xfrm>
            <a:off x="5480145" y="3505730"/>
            <a:ext cx="2016224" cy="252203"/>
          </a:xfrm>
          <a:prstGeom prst="rect">
            <a:avLst/>
          </a:prstGeom>
        </p:spPr>
        <p:txBody>
          <a:bodyPr anchor="b">
            <a:noAutofit/>
          </a:bodyPr>
          <a:lstStyle>
            <a:lvl1pPr marL="0" indent="0">
              <a:buNone/>
              <a:defRPr sz="1200" b="0">
                <a:solidFill>
                  <a:schemeClr val="tx1">
                    <a:lumMod val="50000"/>
                    <a:lumOff val="50000"/>
                  </a:schemeClr>
                </a:solidFill>
              </a:defRPr>
            </a:lvl1pPr>
          </a:lstStyle>
          <a:p>
            <a:pPr lvl="0"/>
            <a:r>
              <a:rPr lang="en-US" dirty="0"/>
              <a:t>2 000 user licenses</a:t>
            </a:r>
          </a:p>
        </p:txBody>
      </p:sp>
      <p:sp>
        <p:nvSpPr>
          <p:cNvPr id="30" name="Text Placeholder 10">
            <a:extLst>
              <a:ext uri="{FF2B5EF4-FFF2-40B4-BE49-F238E27FC236}">
                <a16:creationId xmlns:a16="http://schemas.microsoft.com/office/drawing/2014/main" id="{5810C4F9-8062-5B4C-B4D2-052857A9DF1C}"/>
              </a:ext>
            </a:extLst>
          </p:cNvPr>
          <p:cNvSpPr>
            <a:spLocks noGrp="1"/>
          </p:cNvSpPr>
          <p:nvPr>
            <p:ph type="body" sz="quarter" idx="19" hasCustomPrompt="1"/>
          </p:nvPr>
        </p:nvSpPr>
        <p:spPr>
          <a:xfrm>
            <a:off x="9366920" y="2554717"/>
            <a:ext cx="2016224" cy="591147"/>
          </a:xfrm>
          <a:prstGeom prst="rect">
            <a:avLst/>
          </a:prstGeom>
        </p:spPr>
        <p:txBody>
          <a:bodyPr anchor="t">
            <a:noAutofit/>
          </a:bodyPr>
          <a:lstStyle>
            <a:lvl1pPr marL="0" indent="0">
              <a:buNone/>
              <a:defRPr sz="4000" b="1">
                <a:solidFill>
                  <a:schemeClr val="tx1"/>
                </a:solidFill>
              </a:defRPr>
            </a:lvl1pPr>
          </a:lstStyle>
          <a:p>
            <a:pPr lvl="0"/>
            <a:r>
              <a:rPr lang="en-US" dirty="0"/>
              <a:t>3 000</a:t>
            </a:r>
          </a:p>
        </p:txBody>
      </p:sp>
      <p:sp>
        <p:nvSpPr>
          <p:cNvPr id="31" name="Rectangle 30">
            <a:extLst>
              <a:ext uri="{FF2B5EF4-FFF2-40B4-BE49-F238E27FC236}">
                <a16:creationId xmlns:a16="http://schemas.microsoft.com/office/drawing/2014/main" id="{86327838-9D66-3F47-B6EE-C2FE1C991C28}"/>
              </a:ext>
            </a:extLst>
          </p:cNvPr>
          <p:cNvSpPr/>
          <p:nvPr/>
        </p:nvSpPr>
        <p:spPr>
          <a:xfrm>
            <a:off x="8364436" y="2319009"/>
            <a:ext cx="3204890" cy="1656184"/>
          </a:xfrm>
          <a:prstGeom prst="rect">
            <a:avLst/>
          </a:prstGeom>
          <a:no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a:extLst>
              <a:ext uri="{FF2B5EF4-FFF2-40B4-BE49-F238E27FC236}">
                <a16:creationId xmlns:a16="http://schemas.microsoft.com/office/drawing/2014/main" id="{D30100A8-29AC-A746-AC26-60D5763BCCED}"/>
              </a:ext>
            </a:extLst>
          </p:cNvPr>
          <p:cNvSpPr txBox="1"/>
          <p:nvPr/>
        </p:nvSpPr>
        <p:spPr>
          <a:xfrm>
            <a:off x="8550398" y="2704287"/>
            <a:ext cx="566181" cy="923330"/>
          </a:xfrm>
          <a:prstGeom prst="rect">
            <a:avLst/>
          </a:prstGeom>
          <a:noFill/>
        </p:spPr>
        <p:txBody>
          <a:bodyPr wrap="none" rtlCol="0">
            <a:spAutoFit/>
          </a:bodyPr>
          <a:lstStyle/>
          <a:p>
            <a:pPr algn="ctr"/>
            <a:r>
              <a:rPr lang="en-US" sz="5400" b="1" dirty="0">
                <a:solidFill>
                  <a:schemeClr val="bg1">
                    <a:lumMod val="95000"/>
                  </a:schemeClr>
                </a:solidFill>
              </a:rPr>
              <a:t>3</a:t>
            </a:r>
          </a:p>
        </p:txBody>
      </p:sp>
      <p:sp>
        <p:nvSpPr>
          <p:cNvPr id="33" name="Text Placeholder 10">
            <a:extLst>
              <a:ext uri="{FF2B5EF4-FFF2-40B4-BE49-F238E27FC236}">
                <a16:creationId xmlns:a16="http://schemas.microsoft.com/office/drawing/2014/main" id="{BD197ED1-AE27-D04C-8962-2B5D5E0D5E70}"/>
              </a:ext>
            </a:extLst>
          </p:cNvPr>
          <p:cNvSpPr>
            <a:spLocks noGrp="1"/>
          </p:cNvSpPr>
          <p:nvPr>
            <p:ph type="body" sz="quarter" idx="20" hasCustomPrompt="1"/>
          </p:nvPr>
        </p:nvSpPr>
        <p:spPr>
          <a:xfrm>
            <a:off x="9366920" y="3093781"/>
            <a:ext cx="2016224" cy="354606"/>
          </a:xfrm>
          <a:prstGeom prst="rect">
            <a:avLst/>
          </a:prstGeom>
        </p:spPr>
        <p:txBody>
          <a:bodyPr anchor="b">
            <a:noAutofit/>
          </a:bodyPr>
          <a:lstStyle>
            <a:lvl1pPr marL="0" indent="0">
              <a:buNone/>
              <a:defRPr sz="1400" b="0">
                <a:solidFill>
                  <a:schemeClr val="tx1">
                    <a:lumMod val="50000"/>
                    <a:lumOff val="50000"/>
                  </a:schemeClr>
                </a:solidFill>
              </a:defRPr>
            </a:lvl1pPr>
          </a:lstStyle>
          <a:p>
            <a:pPr lvl="0"/>
            <a:r>
              <a:rPr lang="en-US" dirty="0"/>
              <a:t>EUR / month *</a:t>
            </a:r>
          </a:p>
        </p:txBody>
      </p:sp>
      <p:sp>
        <p:nvSpPr>
          <p:cNvPr id="34" name="Text Placeholder 10">
            <a:extLst>
              <a:ext uri="{FF2B5EF4-FFF2-40B4-BE49-F238E27FC236}">
                <a16:creationId xmlns:a16="http://schemas.microsoft.com/office/drawing/2014/main" id="{220F9F7F-9BBD-2244-ADA0-D915E4BC8638}"/>
              </a:ext>
            </a:extLst>
          </p:cNvPr>
          <p:cNvSpPr>
            <a:spLocks noGrp="1"/>
          </p:cNvSpPr>
          <p:nvPr>
            <p:ph type="body" sz="quarter" idx="21" hasCustomPrompt="1"/>
          </p:nvPr>
        </p:nvSpPr>
        <p:spPr>
          <a:xfrm>
            <a:off x="9366920" y="3505730"/>
            <a:ext cx="2016224" cy="252203"/>
          </a:xfrm>
          <a:prstGeom prst="rect">
            <a:avLst/>
          </a:prstGeom>
        </p:spPr>
        <p:txBody>
          <a:bodyPr anchor="b">
            <a:noAutofit/>
          </a:bodyPr>
          <a:lstStyle>
            <a:lvl1pPr marL="0" indent="0">
              <a:buNone/>
              <a:defRPr sz="1200" b="0">
                <a:solidFill>
                  <a:schemeClr val="tx1">
                    <a:lumMod val="50000"/>
                    <a:lumOff val="50000"/>
                  </a:schemeClr>
                </a:solidFill>
              </a:defRPr>
            </a:lvl1pPr>
          </a:lstStyle>
          <a:p>
            <a:pPr lvl="0"/>
            <a:r>
              <a:rPr lang="en-US" dirty="0"/>
              <a:t>5 000 user licenses</a:t>
            </a:r>
          </a:p>
        </p:txBody>
      </p:sp>
      <p:sp>
        <p:nvSpPr>
          <p:cNvPr id="35" name="Text Placeholder 8">
            <a:extLst>
              <a:ext uri="{FF2B5EF4-FFF2-40B4-BE49-F238E27FC236}">
                <a16:creationId xmlns:a16="http://schemas.microsoft.com/office/drawing/2014/main" id="{D2B51426-F71B-7D41-98C4-9FFEB6F91896}"/>
              </a:ext>
            </a:extLst>
          </p:cNvPr>
          <p:cNvSpPr>
            <a:spLocks noGrp="1"/>
          </p:cNvSpPr>
          <p:nvPr>
            <p:ph type="body" sz="quarter" idx="22" hasCustomPrompt="1"/>
          </p:nvPr>
        </p:nvSpPr>
        <p:spPr>
          <a:xfrm>
            <a:off x="566783" y="4523678"/>
            <a:ext cx="3672408" cy="219053"/>
          </a:xfrm>
          <a:prstGeom prst="rect">
            <a:avLst/>
          </a:prstGeom>
        </p:spPr>
        <p:txBody>
          <a:bodyPr anchor="ctr">
            <a:normAutofit/>
          </a:bodyPr>
          <a:lstStyle>
            <a:lvl1pPr marL="0" indent="0">
              <a:buNone/>
              <a:defRPr sz="1200" b="1">
                <a:solidFill>
                  <a:schemeClr val="tx1"/>
                </a:solidFill>
              </a:defRPr>
            </a:lvl1pPr>
          </a:lstStyle>
          <a:p>
            <a:pPr lvl="0"/>
            <a:r>
              <a:rPr lang="en-US" dirty="0"/>
              <a:t>All three pricing offers include:</a:t>
            </a:r>
          </a:p>
        </p:txBody>
      </p:sp>
      <p:sp>
        <p:nvSpPr>
          <p:cNvPr id="37" name="Content Placeholder 36">
            <a:extLst>
              <a:ext uri="{FF2B5EF4-FFF2-40B4-BE49-F238E27FC236}">
                <a16:creationId xmlns:a16="http://schemas.microsoft.com/office/drawing/2014/main" id="{6CBF570E-AD3A-0349-B825-A46F4BFB8440}"/>
              </a:ext>
            </a:extLst>
          </p:cNvPr>
          <p:cNvSpPr>
            <a:spLocks noGrp="1"/>
          </p:cNvSpPr>
          <p:nvPr>
            <p:ph sz="quarter" idx="23" hasCustomPrompt="1"/>
          </p:nvPr>
        </p:nvSpPr>
        <p:spPr>
          <a:xfrm>
            <a:off x="567721" y="4825933"/>
            <a:ext cx="3927567" cy="814373"/>
          </a:xfrm>
          <a:prstGeom prst="rect">
            <a:avLst/>
          </a:prstGeom>
        </p:spPr>
        <p:txBody>
          <a:bodyPr>
            <a:noAutofit/>
          </a:bodyPr>
          <a:lstStyle>
            <a:lvl1pPr marL="228600" indent="-228600">
              <a:lnSpc>
                <a:spcPct val="100000"/>
              </a:lnSpc>
              <a:spcBef>
                <a:spcPts val="600"/>
              </a:spcBef>
              <a:buClr>
                <a:schemeClr val="accent2"/>
              </a:buClr>
              <a:buSzPct val="115000"/>
              <a:buFont typeface="Wingdings" pitchFamily="2" charset="2"/>
              <a:buChar char="ü"/>
              <a:defRPr sz="1200">
                <a:solidFill>
                  <a:schemeClr val="tx1"/>
                </a:solidFill>
              </a:defRPr>
            </a:lvl1pPr>
          </a:lstStyle>
          <a:p>
            <a:pPr lvl="0"/>
            <a:r>
              <a:rPr lang="en-US" dirty="0" err="1"/>
              <a:t>Viima’s</a:t>
            </a:r>
            <a:r>
              <a:rPr lang="en-US" dirty="0"/>
              <a:t> enterprise plan and full feature list</a:t>
            </a:r>
          </a:p>
          <a:p>
            <a:pPr lvl="0"/>
            <a:r>
              <a:rPr lang="en-US" dirty="0"/>
              <a:t>Dedicated account manager</a:t>
            </a:r>
          </a:p>
          <a:p>
            <a:pPr lvl="0"/>
            <a:r>
              <a:rPr lang="en-US" dirty="0"/>
              <a:t>Technical priority support &amp; maintenance</a:t>
            </a:r>
          </a:p>
        </p:txBody>
      </p:sp>
      <p:sp>
        <p:nvSpPr>
          <p:cNvPr id="38" name="Content Placeholder 36">
            <a:extLst>
              <a:ext uri="{FF2B5EF4-FFF2-40B4-BE49-F238E27FC236}">
                <a16:creationId xmlns:a16="http://schemas.microsoft.com/office/drawing/2014/main" id="{D6DADD1B-40D7-894F-8BF6-F6BE659BAD70}"/>
              </a:ext>
            </a:extLst>
          </p:cNvPr>
          <p:cNvSpPr>
            <a:spLocks noGrp="1"/>
          </p:cNvSpPr>
          <p:nvPr>
            <p:ph sz="quarter" idx="24" hasCustomPrompt="1"/>
          </p:nvPr>
        </p:nvSpPr>
        <p:spPr>
          <a:xfrm>
            <a:off x="4494349" y="4832779"/>
            <a:ext cx="5562091" cy="809037"/>
          </a:xfrm>
          <a:prstGeom prst="rect">
            <a:avLst/>
          </a:prstGeom>
        </p:spPr>
        <p:txBody>
          <a:bodyPr>
            <a:normAutofit/>
          </a:bodyPr>
          <a:lstStyle>
            <a:lvl1pPr marL="228600" indent="-228600">
              <a:lnSpc>
                <a:spcPct val="100000"/>
              </a:lnSpc>
              <a:spcBef>
                <a:spcPts val="600"/>
              </a:spcBef>
              <a:buClr>
                <a:schemeClr val="accent2"/>
              </a:buClr>
              <a:buSzPct val="115000"/>
              <a:buFont typeface="Wingdings" pitchFamily="2" charset="2"/>
              <a:buChar char="ü"/>
              <a:defRPr sz="1200">
                <a:solidFill>
                  <a:schemeClr val="tx1"/>
                </a:solidFill>
              </a:defRPr>
            </a:lvl1pPr>
          </a:lstStyle>
          <a:p>
            <a:pPr lvl="0"/>
            <a:r>
              <a:rPr lang="en-US" dirty="0"/>
              <a:t>Online planning workshop with customer</a:t>
            </a:r>
          </a:p>
          <a:p>
            <a:pPr lvl="0"/>
            <a:r>
              <a:rPr lang="en-US" dirty="0"/>
              <a:t>Constant updates &amp; new features</a:t>
            </a:r>
          </a:p>
          <a:p>
            <a:pPr lvl="0"/>
            <a:r>
              <a:rPr lang="en-US" dirty="0"/>
              <a:t>Option for custom development</a:t>
            </a:r>
          </a:p>
        </p:txBody>
      </p:sp>
      <p:pic>
        <p:nvPicPr>
          <p:cNvPr id="36" name="Graphic 35">
            <a:extLst>
              <a:ext uri="{FF2B5EF4-FFF2-40B4-BE49-F238E27FC236}">
                <a16:creationId xmlns:a16="http://schemas.microsoft.com/office/drawing/2014/main" id="{EE92F921-90F0-3A4F-BCCA-C2D2DDD6DD9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440000" y="6174000"/>
            <a:ext cx="1400400" cy="497089"/>
          </a:xfrm>
          <a:prstGeom prst="rect">
            <a:avLst/>
          </a:prstGeom>
        </p:spPr>
      </p:pic>
      <p:sp>
        <p:nvSpPr>
          <p:cNvPr id="39" name="Rectangle 38">
            <a:extLst>
              <a:ext uri="{FF2B5EF4-FFF2-40B4-BE49-F238E27FC236}">
                <a16:creationId xmlns:a16="http://schemas.microsoft.com/office/drawing/2014/main" id="{BF53FB49-5990-F945-ABE9-6D34C6FD8779}"/>
              </a:ext>
            </a:extLst>
          </p:cNvPr>
          <p:cNvSpPr/>
          <p:nvPr userDrawn="1"/>
        </p:nvSpPr>
        <p:spPr>
          <a:xfrm>
            <a:off x="622676" y="2319009"/>
            <a:ext cx="3204890" cy="1656184"/>
          </a:xfrm>
          <a:prstGeom prst="rect">
            <a:avLst/>
          </a:prstGeom>
          <a:no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TextBox 39">
            <a:extLst>
              <a:ext uri="{FF2B5EF4-FFF2-40B4-BE49-F238E27FC236}">
                <a16:creationId xmlns:a16="http://schemas.microsoft.com/office/drawing/2014/main" id="{9F024B49-5309-E34C-A27B-4CC2ADA4EE8E}"/>
              </a:ext>
            </a:extLst>
          </p:cNvPr>
          <p:cNvSpPr txBox="1"/>
          <p:nvPr userDrawn="1"/>
        </p:nvSpPr>
        <p:spPr>
          <a:xfrm>
            <a:off x="808928" y="2685436"/>
            <a:ext cx="566181" cy="923330"/>
          </a:xfrm>
          <a:prstGeom prst="rect">
            <a:avLst/>
          </a:prstGeom>
          <a:noFill/>
        </p:spPr>
        <p:txBody>
          <a:bodyPr wrap="none" rtlCol="0">
            <a:spAutoFit/>
          </a:bodyPr>
          <a:lstStyle/>
          <a:p>
            <a:pPr algn="ctr"/>
            <a:r>
              <a:rPr lang="en-US" sz="5400" b="1" dirty="0">
                <a:solidFill>
                  <a:schemeClr val="bg1">
                    <a:lumMod val="95000"/>
                  </a:schemeClr>
                </a:solidFill>
              </a:rPr>
              <a:t>1</a:t>
            </a:r>
          </a:p>
        </p:txBody>
      </p:sp>
      <p:sp>
        <p:nvSpPr>
          <p:cNvPr id="41" name="Rectangle 40">
            <a:extLst>
              <a:ext uri="{FF2B5EF4-FFF2-40B4-BE49-F238E27FC236}">
                <a16:creationId xmlns:a16="http://schemas.microsoft.com/office/drawing/2014/main" id="{99361354-01FC-1A43-9D96-EC961C563119}"/>
              </a:ext>
            </a:extLst>
          </p:cNvPr>
          <p:cNvSpPr/>
          <p:nvPr userDrawn="1"/>
        </p:nvSpPr>
        <p:spPr>
          <a:xfrm>
            <a:off x="4461475" y="2319009"/>
            <a:ext cx="3204890" cy="1656184"/>
          </a:xfrm>
          <a:prstGeom prst="rect">
            <a:avLst/>
          </a:prstGeom>
          <a:no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TextBox 41">
            <a:extLst>
              <a:ext uri="{FF2B5EF4-FFF2-40B4-BE49-F238E27FC236}">
                <a16:creationId xmlns:a16="http://schemas.microsoft.com/office/drawing/2014/main" id="{98DDDF29-4F19-BC46-8678-618DBC5C79C8}"/>
              </a:ext>
            </a:extLst>
          </p:cNvPr>
          <p:cNvSpPr txBox="1"/>
          <p:nvPr userDrawn="1"/>
        </p:nvSpPr>
        <p:spPr>
          <a:xfrm>
            <a:off x="4647727" y="2707800"/>
            <a:ext cx="566181" cy="923330"/>
          </a:xfrm>
          <a:prstGeom prst="rect">
            <a:avLst/>
          </a:prstGeom>
          <a:noFill/>
        </p:spPr>
        <p:txBody>
          <a:bodyPr wrap="none" rtlCol="0">
            <a:spAutoFit/>
          </a:bodyPr>
          <a:lstStyle/>
          <a:p>
            <a:pPr algn="ctr"/>
            <a:r>
              <a:rPr lang="en-US" sz="5400" b="1" dirty="0">
                <a:solidFill>
                  <a:schemeClr val="bg1">
                    <a:lumMod val="95000"/>
                  </a:schemeClr>
                </a:solidFill>
              </a:rPr>
              <a:t>2</a:t>
            </a:r>
          </a:p>
        </p:txBody>
      </p:sp>
      <p:sp>
        <p:nvSpPr>
          <p:cNvPr id="43" name="Rectangle 42">
            <a:extLst>
              <a:ext uri="{FF2B5EF4-FFF2-40B4-BE49-F238E27FC236}">
                <a16:creationId xmlns:a16="http://schemas.microsoft.com/office/drawing/2014/main" id="{8C030A01-0925-3D47-A843-7548ADCBA6A3}"/>
              </a:ext>
            </a:extLst>
          </p:cNvPr>
          <p:cNvSpPr/>
          <p:nvPr userDrawn="1"/>
        </p:nvSpPr>
        <p:spPr>
          <a:xfrm>
            <a:off x="8364436" y="2319009"/>
            <a:ext cx="3204890" cy="1656184"/>
          </a:xfrm>
          <a:prstGeom prst="rect">
            <a:avLst/>
          </a:prstGeom>
          <a:no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TextBox 43">
            <a:extLst>
              <a:ext uri="{FF2B5EF4-FFF2-40B4-BE49-F238E27FC236}">
                <a16:creationId xmlns:a16="http://schemas.microsoft.com/office/drawing/2014/main" id="{CAC3A06B-05D3-DF45-AB0A-3A199F67E742}"/>
              </a:ext>
            </a:extLst>
          </p:cNvPr>
          <p:cNvSpPr txBox="1"/>
          <p:nvPr userDrawn="1"/>
        </p:nvSpPr>
        <p:spPr>
          <a:xfrm>
            <a:off x="8550398" y="2704287"/>
            <a:ext cx="566181" cy="923330"/>
          </a:xfrm>
          <a:prstGeom prst="rect">
            <a:avLst/>
          </a:prstGeom>
          <a:noFill/>
        </p:spPr>
        <p:txBody>
          <a:bodyPr wrap="none" rtlCol="0">
            <a:spAutoFit/>
          </a:bodyPr>
          <a:lstStyle/>
          <a:p>
            <a:pPr algn="ctr"/>
            <a:r>
              <a:rPr lang="en-US" sz="5400" b="1" dirty="0">
                <a:solidFill>
                  <a:schemeClr val="bg1">
                    <a:lumMod val="95000"/>
                  </a:schemeClr>
                </a:solidFill>
              </a:rPr>
              <a:t>3</a:t>
            </a:r>
          </a:p>
        </p:txBody>
      </p:sp>
    </p:spTree>
    <p:extLst>
      <p:ext uri="{BB962C8B-B14F-4D97-AF65-F5344CB8AC3E}">
        <p14:creationId xmlns:p14="http://schemas.microsoft.com/office/powerpoint/2010/main" val="313271626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69F06D6-E765-B849-9F66-DE235E80E02D}"/>
              </a:ext>
            </a:extLst>
          </p:cNvPr>
          <p:cNvSpPr>
            <a:spLocks noGrp="1"/>
          </p:cNvSpPr>
          <p:nvPr>
            <p:ph type="title" orient="vert" hasCustomPrompt="1"/>
          </p:nvPr>
        </p:nvSpPr>
        <p:spPr>
          <a:xfrm>
            <a:off x="10200456" y="365125"/>
            <a:ext cx="1657400" cy="5811838"/>
          </a:xfrm>
          <a:prstGeom prst="rect">
            <a:avLst/>
          </a:prstGeom>
        </p:spPr>
        <p:txBody>
          <a:bodyPr vert="eaVert">
            <a:normAutofit/>
          </a:bodyPr>
          <a:lstStyle>
            <a:lvl1pPr>
              <a:defRPr sz="3200" b="1"/>
            </a:lvl1pPr>
          </a:lstStyle>
          <a:p>
            <a:r>
              <a:rPr lang="en-US" dirty="0"/>
              <a:t>Make more innovation happen!</a:t>
            </a:r>
            <a:endParaRPr lang="fi-FI" dirty="0"/>
          </a:p>
        </p:txBody>
      </p:sp>
      <p:sp>
        <p:nvSpPr>
          <p:cNvPr id="3" name="Vertical Text Placeholder 2">
            <a:extLst>
              <a:ext uri="{FF2B5EF4-FFF2-40B4-BE49-F238E27FC236}">
                <a16:creationId xmlns:a16="http://schemas.microsoft.com/office/drawing/2014/main" id="{0B27B202-0FE5-E64C-A1AF-58E186B9BAAC}"/>
              </a:ext>
            </a:extLst>
          </p:cNvPr>
          <p:cNvSpPr>
            <a:spLocks noGrp="1"/>
          </p:cNvSpPr>
          <p:nvPr>
            <p:ph type="body" orient="vert" idx="1"/>
          </p:nvPr>
        </p:nvSpPr>
        <p:spPr>
          <a:xfrm>
            <a:off x="839416" y="359520"/>
            <a:ext cx="9030444" cy="5811838"/>
          </a:xfrm>
          <a:prstGeom prst="rect">
            <a:avLst/>
          </a:prstGeom>
        </p:spPr>
        <p:txBody>
          <a:bodyPr vert="eaVert"/>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dirty="0"/>
          </a:p>
        </p:txBody>
      </p:sp>
      <p:pic>
        <p:nvPicPr>
          <p:cNvPr id="5" name="Graphic 4">
            <a:extLst>
              <a:ext uri="{FF2B5EF4-FFF2-40B4-BE49-F238E27FC236}">
                <a16:creationId xmlns:a16="http://schemas.microsoft.com/office/drawing/2014/main" id="{229AB12C-0044-2B47-A497-2944AF55672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5400000">
            <a:off x="-274627" y="5752863"/>
            <a:ext cx="1400400" cy="497089"/>
          </a:xfrm>
          <a:prstGeom prst="rect">
            <a:avLst/>
          </a:prstGeom>
        </p:spPr>
      </p:pic>
      <p:pic>
        <p:nvPicPr>
          <p:cNvPr id="6" name="Graphic 5">
            <a:extLst>
              <a:ext uri="{FF2B5EF4-FFF2-40B4-BE49-F238E27FC236}">
                <a16:creationId xmlns:a16="http://schemas.microsoft.com/office/drawing/2014/main" id="{31346A80-96B3-134E-BE17-E58B9BC0BAC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5400000">
            <a:off x="-274627" y="5752863"/>
            <a:ext cx="1400400" cy="497089"/>
          </a:xfrm>
          <a:prstGeom prst="rect">
            <a:avLst/>
          </a:prstGeom>
        </p:spPr>
      </p:pic>
    </p:spTree>
    <p:extLst>
      <p:ext uri="{BB962C8B-B14F-4D97-AF65-F5344CB8AC3E}">
        <p14:creationId xmlns:p14="http://schemas.microsoft.com/office/powerpoint/2010/main" val="95129802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Contact Slide">
    <p:bg>
      <p:bgPr>
        <a:gradFill>
          <a:gsLst>
            <a:gs pos="0">
              <a:schemeClr val="bg1"/>
            </a:gs>
            <a:gs pos="87000">
              <a:schemeClr val="bg1">
                <a:lumMod val="95000"/>
              </a:schemeClr>
            </a:gs>
            <a:gs pos="100000">
              <a:srgbClr val="F0F0F0"/>
            </a:gs>
          </a:gsLst>
          <a:lin ang="4800000" scaled="0"/>
        </a:gra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D1D9BAA2-52BA-A44C-82B9-E0ACFE6898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440000" y="6174000"/>
            <a:ext cx="1400400" cy="497089"/>
          </a:xfrm>
          <a:prstGeom prst="rect">
            <a:avLst/>
          </a:prstGeom>
        </p:spPr>
      </p:pic>
      <p:sp>
        <p:nvSpPr>
          <p:cNvPr id="6" name="Picture Placeholder 5">
            <a:extLst>
              <a:ext uri="{FF2B5EF4-FFF2-40B4-BE49-F238E27FC236}">
                <a16:creationId xmlns:a16="http://schemas.microsoft.com/office/drawing/2014/main" id="{4BFD508C-0433-6148-9266-7EB81FC11504}"/>
              </a:ext>
            </a:extLst>
          </p:cNvPr>
          <p:cNvSpPr>
            <a:spLocks noGrp="1"/>
          </p:cNvSpPr>
          <p:nvPr>
            <p:ph type="pic" sz="quarter" idx="10" hasCustomPrompt="1"/>
          </p:nvPr>
        </p:nvSpPr>
        <p:spPr>
          <a:xfrm>
            <a:off x="3647728" y="2277269"/>
            <a:ext cx="2303463" cy="2303462"/>
          </a:xfrm>
          <a:prstGeom prst="ellipse">
            <a:avLst/>
          </a:prstGeom>
        </p:spPr>
        <p:txBody>
          <a:bodyPr anchor="ctr"/>
          <a:lstStyle>
            <a:lvl1pPr marL="0" indent="0" algn="ctr">
              <a:lnSpc>
                <a:spcPct val="100000"/>
              </a:lnSpc>
              <a:buNone/>
              <a:defRPr/>
            </a:lvl1pPr>
          </a:lstStyle>
          <a:p>
            <a:r>
              <a:rPr lang="en-US" dirty="0"/>
              <a:t>Insert image here</a:t>
            </a:r>
          </a:p>
        </p:txBody>
      </p:sp>
      <p:sp>
        <p:nvSpPr>
          <p:cNvPr id="10" name="Text Placeholder 9">
            <a:extLst>
              <a:ext uri="{FF2B5EF4-FFF2-40B4-BE49-F238E27FC236}">
                <a16:creationId xmlns:a16="http://schemas.microsoft.com/office/drawing/2014/main" id="{EC67474B-C56A-024B-8A22-834C0C92DD31}"/>
              </a:ext>
            </a:extLst>
          </p:cNvPr>
          <p:cNvSpPr>
            <a:spLocks noGrp="1"/>
          </p:cNvSpPr>
          <p:nvPr>
            <p:ph type="body" sz="quarter" idx="11" hasCustomPrompt="1"/>
          </p:nvPr>
        </p:nvSpPr>
        <p:spPr>
          <a:xfrm>
            <a:off x="6240811" y="2807113"/>
            <a:ext cx="2376488" cy="359544"/>
          </a:xfrm>
          <a:prstGeom prst="rect">
            <a:avLst/>
          </a:prstGeom>
        </p:spPr>
        <p:txBody>
          <a:bodyPr anchor="ctr">
            <a:normAutofit/>
          </a:bodyPr>
          <a:lstStyle>
            <a:lvl1pPr marL="0" indent="0">
              <a:lnSpc>
                <a:spcPct val="100000"/>
              </a:lnSpc>
              <a:buNone/>
              <a:defRPr sz="1600" b="1">
                <a:solidFill>
                  <a:schemeClr val="accent1"/>
                </a:solidFill>
              </a:defRPr>
            </a:lvl1pPr>
          </a:lstStyle>
          <a:p>
            <a:pPr lvl="0"/>
            <a:r>
              <a:rPr lang="en-US" dirty="0" err="1"/>
              <a:t>Erkka</a:t>
            </a:r>
            <a:r>
              <a:rPr lang="en-US" dirty="0"/>
              <a:t> </a:t>
            </a:r>
            <a:r>
              <a:rPr lang="en-US" dirty="0" err="1"/>
              <a:t>Isomäki</a:t>
            </a:r>
            <a:endParaRPr lang="en-US" dirty="0"/>
          </a:p>
        </p:txBody>
      </p:sp>
      <p:sp>
        <p:nvSpPr>
          <p:cNvPr id="11" name="Text Placeholder 9">
            <a:extLst>
              <a:ext uri="{FF2B5EF4-FFF2-40B4-BE49-F238E27FC236}">
                <a16:creationId xmlns:a16="http://schemas.microsoft.com/office/drawing/2014/main" id="{9998AB01-4290-EE44-859D-9AB9735B3471}"/>
              </a:ext>
            </a:extLst>
          </p:cNvPr>
          <p:cNvSpPr>
            <a:spLocks noGrp="1"/>
          </p:cNvSpPr>
          <p:nvPr>
            <p:ph type="body" sz="quarter" idx="12" hasCustomPrompt="1"/>
          </p:nvPr>
        </p:nvSpPr>
        <p:spPr>
          <a:xfrm>
            <a:off x="6240811" y="3095145"/>
            <a:ext cx="2376488" cy="981927"/>
          </a:xfrm>
          <a:prstGeom prst="rect">
            <a:avLst/>
          </a:prstGeom>
        </p:spPr>
        <p:txBody>
          <a:bodyPr anchor="t">
            <a:normAutofit/>
          </a:bodyPr>
          <a:lstStyle>
            <a:lvl1pPr marL="0" indent="0">
              <a:lnSpc>
                <a:spcPct val="100000"/>
              </a:lnSpc>
              <a:buNone/>
              <a:defRPr sz="1600" b="0">
                <a:solidFill>
                  <a:schemeClr val="bg1">
                    <a:lumMod val="50000"/>
                  </a:schemeClr>
                </a:solidFill>
              </a:defRPr>
            </a:lvl1pPr>
          </a:lstStyle>
          <a:p>
            <a:pPr lvl="0"/>
            <a:r>
              <a:rPr lang="en-US" dirty="0"/>
              <a:t>Co-founder &amp; CEO</a:t>
            </a:r>
            <a:br>
              <a:rPr lang="en-US" dirty="0"/>
            </a:br>
            <a:r>
              <a:rPr lang="en-US" dirty="0" err="1"/>
              <a:t>erkka@viima.com</a:t>
            </a:r>
            <a:br>
              <a:rPr lang="en-US" dirty="0"/>
            </a:br>
            <a:r>
              <a:rPr lang="en-US" dirty="0"/>
              <a:t>+358 40 829 7811</a:t>
            </a:r>
          </a:p>
        </p:txBody>
      </p:sp>
      <p:sp>
        <p:nvSpPr>
          <p:cNvPr id="12" name="Rectangle 11">
            <a:extLst>
              <a:ext uri="{FF2B5EF4-FFF2-40B4-BE49-F238E27FC236}">
                <a16:creationId xmlns:a16="http://schemas.microsoft.com/office/drawing/2014/main" id="{7530E79D-98AA-0042-8589-66ABA8B44681}"/>
              </a:ext>
            </a:extLst>
          </p:cNvPr>
          <p:cNvSpPr/>
          <p:nvPr/>
        </p:nvSpPr>
        <p:spPr>
          <a:xfrm>
            <a:off x="2400" y="0"/>
            <a:ext cx="12189600" cy="72000"/>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9304E116-48B8-474E-B66A-C2DE3B795439}"/>
              </a:ext>
            </a:extLst>
          </p:cNvPr>
          <p:cNvSpPr txBox="1"/>
          <p:nvPr/>
        </p:nvSpPr>
        <p:spPr>
          <a:xfrm>
            <a:off x="5431395" y="6284044"/>
            <a:ext cx="1329210" cy="276999"/>
          </a:xfrm>
          <a:prstGeom prst="rect">
            <a:avLst/>
          </a:prstGeom>
          <a:noFill/>
        </p:spPr>
        <p:txBody>
          <a:bodyPr wrap="non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u="none" dirty="0">
                <a:solidFill>
                  <a:schemeClr val="tx2"/>
                </a:solidFill>
                <a:hlinkClick r:id="rId4">
                  <a:extLst>
                    <a:ext uri="{A12FA001-AC4F-418D-AE19-62706E023703}">
                      <ahyp:hlinkClr xmlns:ahyp="http://schemas.microsoft.com/office/drawing/2018/hyperlinkcolor" val="tx"/>
                    </a:ext>
                  </a:extLst>
                </a:hlinkClick>
              </a:rPr>
              <a:t>www.viima.com</a:t>
            </a:r>
            <a:endParaRPr lang="en-US" sz="1200" u="none" dirty="0">
              <a:solidFill>
                <a:schemeClr val="tx2"/>
              </a:solidFill>
            </a:endParaRPr>
          </a:p>
        </p:txBody>
      </p:sp>
      <p:sp>
        <p:nvSpPr>
          <p:cNvPr id="18" name="Picture Placeholder 17">
            <a:extLst>
              <a:ext uri="{FF2B5EF4-FFF2-40B4-BE49-F238E27FC236}">
                <a16:creationId xmlns:a16="http://schemas.microsoft.com/office/drawing/2014/main" id="{9C79B884-7E75-A041-9CF0-A2F80C3BE925}"/>
              </a:ext>
            </a:extLst>
          </p:cNvPr>
          <p:cNvSpPr>
            <a:spLocks noGrp="1"/>
          </p:cNvSpPr>
          <p:nvPr>
            <p:ph type="pic" sz="quarter" idx="13" hasCustomPrompt="1"/>
          </p:nvPr>
        </p:nvSpPr>
        <p:spPr>
          <a:xfrm>
            <a:off x="6240707" y="3789040"/>
            <a:ext cx="493712" cy="493712"/>
          </a:xfrm>
          <a:prstGeom prst="rect">
            <a:avLst/>
          </a:prstGeom>
        </p:spPr>
        <p:txBody>
          <a:bodyPr>
            <a:normAutofit/>
          </a:bodyPr>
          <a:lstStyle>
            <a:lvl1pPr marL="0" indent="0" algn="ctr">
              <a:buNone/>
              <a:defRPr sz="1000"/>
            </a:lvl1pPr>
          </a:lstStyle>
          <a:p>
            <a:r>
              <a:rPr lang="en-US" dirty="0"/>
              <a:t>LI icon here</a:t>
            </a:r>
          </a:p>
        </p:txBody>
      </p:sp>
      <p:pic>
        <p:nvPicPr>
          <p:cNvPr id="9" name="Graphic 8">
            <a:extLst>
              <a:ext uri="{FF2B5EF4-FFF2-40B4-BE49-F238E27FC236}">
                <a16:creationId xmlns:a16="http://schemas.microsoft.com/office/drawing/2014/main" id="{32D6D86F-57C6-FE47-B531-8AB4C21C616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440000" y="6174000"/>
            <a:ext cx="1400400" cy="497089"/>
          </a:xfrm>
          <a:prstGeom prst="rect">
            <a:avLst/>
          </a:prstGeom>
        </p:spPr>
      </p:pic>
      <p:sp>
        <p:nvSpPr>
          <p:cNvPr id="13" name="Rectangle 12">
            <a:extLst>
              <a:ext uri="{FF2B5EF4-FFF2-40B4-BE49-F238E27FC236}">
                <a16:creationId xmlns:a16="http://schemas.microsoft.com/office/drawing/2014/main" id="{BD36B58B-7233-6D4F-A3F9-FE2863AFD9DD}"/>
              </a:ext>
            </a:extLst>
          </p:cNvPr>
          <p:cNvSpPr/>
          <p:nvPr userDrawn="1"/>
        </p:nvSpPr>
        <p:spPr>
          <a:xfrm>
            <a:off x="2400" y="0"/>
            <a:ext cx="12189600" cy="72000"/>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0A8A8662-A12D-3F4C-AEE9-FB27093D7EAE}"/>
              </a:ext>
            </a:extLst>
          </p:cNvPr>
          <p:cNvSpPr txBox="1"/>
          <p:nvPr userDrawn="1"/>
        </p:nvSpPr>
        <p:spPr>
          <a:xfrm>
            <a:off x="5431395" y="6284044"/>
            <a:ext cx="1329210" cy="276999"/>
          </a:xfrm>
          <a:prstGeom prst="rect">
            <a:avLst/>
          </a:prstGeom>
          <a:noFill/>
        </p:spPr>
        <p:txBody>
          <a:bodyPr wrap="non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u="none" dirty="0">
                <a:solidFill>
                  <a:schemeClr val="tx2"/>
                </a:solidFill>
                <a:hlinkClick r:id="rId4">
                  <a:extLst>
                    <a:ext uri="{A12FA001-AC4F-418D-AE19-62706E023703}">
                      <ahyp:hlinkClr xmlns:ahyp="http://schemas.microsoft.com/office/drawing/2018/hyperlinkcolor" val="tx"/>
                    </a:ext>
                  </a:extLst>
                </a:hlinkClick>
              </a:rPr>
              <a:t>www.viima.com</a:t>
            </a:r>
            <a:endParaRPr lang="en-US" sz="1200" u="none" dirty="0">
              <a:solidFill>
                <a:schemeClr val="tx2"/>
              </a:solidFill>
            </a:endParaRPr>
          </a:p>
        </p:txBody>
      </p:sp>
    </p:spTree>
    <p:extLst>
      <p:ext uri="{BB962C8B-B14F-4D97-AF65-F5344CB8AC3E}">
        <p14:creationId xmlns:p14="http://schemas.microsoft.com/office/powerpoint/2010/main" val="6720773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Image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CBD73D-9E76-B649-8914-B9339D58CCF7}"/>
              </a:ext>
            </a:extLst>
          </p:cNvPr>
          <p:cNvSpPr>
            <a:spLocks noGrp="1"/>
          </p:cNvSpPr>
          <p:nvPr>
            <p:ph type="title" hasCustomPrompt="1"/>
          </p:nvPr>
        </p:nvSpPr>
        <p:spPr>
          <a:xfrm>
            <a:off x="551384" y="188640"/>
            <a:ext cx="6120680" cy="1327735"/>
          </a:xfrm>
          <a:prstGeom prst="rect">
            <a:avLst/>
          </a:prstGeom>
        </p:spPr>
        <p:txBody>
          <a:bodyPr anchor="ctr">
            <a:normAutofit/>
          </a:bodyPr>
          <a:lstStyle>
            <a:lvl1pPr algn="l">
              <a:defRPr sz="3200" b="1"/>
            </a:lvl1pPr>
          </a:lstStyle>
          <a:p>
            <a:r>
              <a:rPr lang="en-US" dirty="0"/>
              <a:t>Agenda</a:t>
            </a:r>
            <a:endParaRPr lang="fi-FI" dirty="0"/>
          </a:p>
        </p:txBody>
      </p:sp>
      <p:sp>
        <p:nvSpPr>
          <p:cNvPr id="3" name="Picture Placeholder 2">
            <a:extLst>
              <a:ext uri="{FF2B5EF4-FFF2-40B4-BE49-F238E27FC236}">
                <a16:creationId xmlns:a16="http://schemas.microsoft.com/office/drawing/2014/main" id="{6638CF56-BB3F-8343-A6CA-6259C602182E}"/>
              </a:ext>
            </a:extLst>
          </p:cNvPr>
          <p:cNvSpPr>
            <a:spLocks noGrp="1"/>
          </p:cNvSpPr>
          <p:nvPr>
            <p:ph type="pic" idx="1" hasCustomPrompt="1"/>
          </p:nvPr>
        </p:nvSpPr>
        <p:spPr>
          <a:xfrm>
            <a:off x="7248128" y="0"/>
            <a:ext cx="4943872" cy="6858000"/>
          </a:xfrm>
          <a:prstGeom prst="rect">
            <a:avLst/>
          </a:prstGeom>
          <a:blipFill dpi="0" rotWithShape="1">
            <a:blip r:embed="rId2"/>
            <a:srcRect/>
            <a:stretch>
              <a:fillRect/>
            </a:stretch>
          </a:blipFill>
        </p:spPr>
        <p:txBody>
          <a:bodyPr anchor="ctr">
            <a:norm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i-FI" dirty="0" err="1"/>
              <a:t>Insert</a:t>
            </a:r>
            <a:r>
              <a:rPr lang="fi-FI" dirty="0"/>
              <a:t> image </a:t>
            </a:r>
            <a:r>
              <a:rPr lang="fi-FI" dirty="0" err="1"/>
              <a:t>here</a:t>
            </a:r>
            <a:endParaRPr lang="fi-FI" dirty="0"/>
          </a:p>
        </p:txBody>
      </p:sp>
      <p:sp>
        <p:nvSpPr>
          <p:cNvPr id="4" name="Text Placeholder 3">
            <a:extLst>
              <a:ext uri="{FF2B5EF4-FFF2-40B4-BE49-F238E27FC236}">
                <a16:creationId xmlns:a16="http://schemas.microsoft.com/office/drawing/2014/main" id="{D67FCBE2-F567-3148-B811-BC56412B0915}"/>
              </a:ext>
            </a:extLst>
          </p:cNvPr>
          <p:cNvSpPr>
            <a:spLocks noGrp="1"/>
          </p:cNvSpPr>
          <p:nvPr>
            <p:ph type="body" sz="half" idx="2" hasCustomPrompt="1"/>
          </p:nvPr>
        </p:nvSpPr>
        <p:spPr>
          <a:xfrm>
            <a:off x="551384" y="1772816"/>
            <a:ext cx="6120680" cy="4401184"/>
          </a:xfrm>
          <a:prstGeom prst="rect">
            <a:avLst/>
          </a:prstGeom>
        </p:spPr>
        <p:txBody>
          <a:bodyPr>
            <a:normAutofit/>
          </a:bodyPr>
          <a:lstStyle>
            <a:lvl1pPr marL="342900" indent="-342900">
              <a:lnSpc>
                <a:spcPct val="150000"/>
              </a:lnSpc>
              <a:buFont typeface="+mj-lt"/>
              <a:buAutoNum type="arabicPeriod"/>
              <a:defRPr sz="2400" b="1">
                <a:solidFill>
                  <a:schemeClr val="tx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Viima as a partner</a:t>
            </a:r>
          </a:p>
          <a:p>
            <a:pPr lvl="0"/>
            <a:r>
              <a:rPr lang="en-US" dirty="0"/>
              <a:t>Use cases</a:t>
            </a:r>
          </a:p>
        </p:txBody>
      </p:sp>
      <p:sp>
        <p:nvSpPr>
          <p:cNvPr id="11" name="Picture Placeholder 10">
            <a:extLst>
              <a:ext uri="{FF2B5EF4-FFF2-40B4-BE49-F238E27FC236}">
                <a16:creationId xmlns:a16="http://schemas.microsoft.com/office/drawing/2014/main" id="{D8847EF3-0044-0545-AB85-86096296B3E9}"/>
              </a:ext>
            </a:extLst>
          </p:cNvPr>
          <p:cNvSpPr>
            <a:spLocks noGrp="1" noChangeAspect="1"/>
          </p:cNvSpPr>
          <p:nvPr>
            <p:ph type="pic" sz="quarter" idx="10" hasCustomPrompt="1"/>
          </p:nvPr>
        </p:nvSpPr>
        <p:spPr>
          <a:xfrm>
            <a:off x="10440000" y="6174000"/>
            <a:ext cx="1400400" cy="496799"/>
          </a:xfrm>
          <a:prstGeom prst="rect">
            <a:avLst/>
          </a:prstGeom>
          <a:blipFill>
            <a:blip r:embed="rId3">
              <a:extLst>
                <a:ext uri="{96DAC541-7B7A-43D3-8B79-37D633B846F1}">
                  <asvg:svgBlip xmlns:asvg="http://schemas.microsoft.com/office/drawing/2016/SVG/main" r:embed="rId4"/>
                </a:ext>
              </a:extLst>
            </a:blip>
            <a:stretch>
              <a:fillRect/>
            </a:stretch>
          </a:blipFill>
        </p:spPr>
        <p:txBody>
          <a:bodyPr>
            <a:normAutofit/>
          </a:bodyPr>
          <a:lstStyle>
            <a:lvl1pPr marL="0" indent="0">
              <a:buNone/>
              <a:defRPr sz="1200"/>
            </a:lvl1pPr>
          </a:lstStyle>
          <a:p>
            <a:r>
              <a:rPr lang="fi-FI" dirty="0" err="1"/>
              <a:t>Remove</a:t>
            </a:r>
            <a:r>
              <a:rPr lang="fi-FI" dirty="0"/>
              <a:t> logo </a:t>
            </a:r>
            <a:r>
              <a:rPr lang="fi-FI" dirty="0" err="1"/>
              <a:t>if</a:t>
            </a:r>
            <a:r>
              <a:rPr lang="fi-FI" dirty="0"/>
              <a:t> </a:t>
            </a:r>
            <a:r>
              <a:rPr lang="fi-FI" dirty="0" err="1"/>
              <a:t>needed</a:t>
            </a:r>
            <a:endParaRPr lang="fi-FI" dirty="0"/>
          </a:p>
        </p:txBody>
      </p:sp>
    </p:spTree>
    <p:extLst>
      <p:ext uri="{BB962C8B-B14F-4D97-AF65-F5344CB8AC3E}">
        <p14:creationId xmlns:p14="http://schemas.microsoft.com/office/powerpoint/2010/main" val="337102764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Logo slide">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2265A59C-90B8-974F-89D9-AF9031DAB8D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675800" y="2924883"/>
            <a:ext cx="2840400" cy="1008234"/>
          </a:xfrm>
          <a:prstGeom prst="rect">
            <a:avLst/>
          </a:prstGeom>
        </p:spPr>
      </p:pic>
      <p:sp>
        <p:nvSpPr>
          <p:cNvPr id="3" name="Rectangle 2">
            <a:extLst>
              <a:ext uri="{FF2B5EF4-FFF2-40B4-BE49-F238E27FC236}">
                <a16:creationId xmlns:a16="http://schemas.microsoft.com/office/drawing/2014/main" id="{FDC31D81-06F9-A343-BEBF-0D155A77528B}"/>
              </a:ext>
            </a:extLst>
          </p:cNvPr>
          <p:cNvSpPr/>
          <p:nvPr/>
        </p:nvSpPr>
        <p:spPr>
          <a:xfrm>
            <a:off x="2400" y="6786000"/>
            <a:ext cx="12189600" cy="72000"/>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a:extLst>
              <a:ext uri="{FF2B5EF4-FFF2-40B4-BE49-F238E27FC236}">
                <a16:creationId xmlns:a16="http://schemas.microsoft.com/office/drawing/2014/main" id="{5F66C288-A596-474D-AF55-EF5023DFF74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675800" y="2924883"/>
            <a:ext cx="2840400" cy="1008234"/>
          </a:xfrm>
          <a:prstGeom prst="rect">
            <a:avLst/>
          </a:prstGeom>
        </p:spPr>
      </p:pic>
      <p:sp>
        <p:nvSpPr>
          <p:cNvPr id="5" name="Rectangle 4">
            <a:extLst>
              <a:ext uri="{FF2B5EF4-FFF2-40B4-BE49-F238E27FC236}">
                <a16:creationId xmlns:a16="http://schemas.microsoft.com/office/drawing/2014/main" id="{F8B739EE-55BA-AA4D-A030-72268D21BF5C}"/>
              </a:ext>
            </a:extLst>
          </p:cNvPr>
          <p:cNvSpPr/>
          <p:nvPr userDrawn="1"/>
        </p:nvSpPr>
        <p:spPr>
          <a:xfrm>
            <a:off x="2400" y="6786000"/>
            <a:ext cx="12189600" cy="72000"/>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5048173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6C2E181-1C46-B841-9B08-49E849DA30B2}"/>
              </a:ext>
            </a:extLst>
          </p:cNvPr>
          <p:cNvGrpSpPr/>
          <p:nvPr userDrawn="1"/>
        </p:nvGrpSpPr>
        <p:grpSpPr>
          <a:xfrm>
            <a:off x="4559503" y="2683198"/>
            <a:ext cx="3072993" cy="1491604"/>
            <a:chOff x="4580217" y="2677341"/>
            <a:chExt cx="3072993" cy="1491604"/>
          </a:xfrm>
        </p:grpSpPr>
        <p:pic>
          <p:nvPicPr>
            <p:cNvPr id="13" name="Graphic 12">
              <a:extLst>
                <a:ext uri="{FF2B5EF4-FFF2-40B4-BE49-F238E27FC236}">
                  <a16:creationId xmlns:a16="http://schemas.microsoft.com/office/drawing/2014/main" id="{AFDA2408-DFCC-BB48-9EBE-707DD28EA46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4580217" y="2677341"/>
              <a:ext cx="3031566" cy="1076090"/>
            </a:xfrm>
            <a:prstGeom prst="rect">
              <a:avLst/>
            </a:prstGeom>
          </p:spPr>
        </p:pic>
        <p:sp>
          <p:nvSpPr>
            <p:cNvPr id="15" name="Subtitle 2">
              <a:extLst>
                <a:ext uri="{FF2B5EF4-FFF2-40B4-BE49-F238E27FC236}">
                  <a16:creationId xmlns:a16="http://schemas.microsoft.com/office/drawing/2014/main" id="{1E160DE1-D062-F041-9AF6-3537E16F42E2}"/>
                </a:ext>
              </a:extLst>
            </p:cNvPr>
            <p:cNvSpPr txBox="1">
              <a:spLocks/>
            </p:cNvSpPr>
            <p:nvPr userDrawn="1"/>
          </p:nvSpPr>
          <p:spPr>
            <a:xfrm>
              <a:off x="4621644" y="3521223"/>
              <a:ext cx="3031566" cy="647722"/>
            </a:xfrm>
            <a:prstGeom prst="rect">
              <a:avLst/>
            </a:prstGeom>
          </p:spPr>
          <p:txBody>
            <a:bodyPr vert="horz" lIns="91440" tIns="45720" rIns="91440" bIns="45720" rtlCol="0" anchor="ctr">
              <a:noAutofit/>
            </a:bodyPr>
            <a:lstStyle>
              <a:lvl1pPr indent="0" algn="ctr">
                <a:lnSpc>
                  <a:spcPct val="90000"/>
                </a:lnSpc>
                <a:spcBef>
                  <a:spcPts val="1000"/>
                </a:spcBef>
                <a:buFont typeface="Arial" panose="020B0604020202020204" pitchFamily="34" charset="0"/>
                <a:buNone/>
                <a:defRPr sz="2400" b="1" i="0" spc="150" baseline="0">
                  <a:latin typeface="Assistant" pitchFamily="2" charset="-79"/>
                  <a:cs typeface="Assistant" pitchFamily="2" charset="-79"/>
                </a:defRPr>
              </a:lvl1pPr>
              <a:lvl2pPr indent="0" algn="ctr">
                <a:lnSpc>
                  <a:spcPct val="90000"/>
                </a:lnSpc>
                <a:spcBef>
                  <a:spcPts val="500"/>
                </a:spcBef>
                <a:buFont typeface="Arial" panose="020B0604020202020204" pitchFamily="34" charset="0"/>
                <a:buNone/>
                <a:defRPr sz="2000" b="0" i="0">
                  <a:latin typeface="Noto Sans" panose="020B0502040504020204" pitchFamily="34" charset="0"/>
                </a:defRPr>
              </a:lvl2pPr>
              <a:lvl3pPr indent="0" algn="ctr">
                <a:lnSpc>
                  <a:spcPct val="90000"/>
                </a:lnSpc>
                <a:spcBef>
                  <a:spcPts val="500"/>
                </a:spcBef>
                <a:buFont typeface="Arial" panose="020B0604020202020204" pitchFamily="34" charset="0"/>
                <a:buNone/>
                <a:defRPr b="0" i="0">
                  <a:latin typeface="Noto Sans" panose="020B0502040504020204" pitchFamily="34" charset="0"/>
                </a:defRPr>
              </a:lvl3pPr>
              <a:lvl4pPr indent="0" algn="ctr">
                <a:lnSpc>
                  <a:spcPct val="90000"/>
                </a:lnSpc>
                <a:spcBef>
                  <a:spcPts val="500"/>
                </a:spcBef>
                <a:buFont typeface="Arial" panose="020B0604020202020204" pitchFamily="34" charset="0"/>
                <a:buNone/>
                <a:defRPr sz="1600" b="0" i="0">
                  <a:latin typeface="Noto Sans" panose="020B0502040504020204" pitchFamily="34" charset="0"/>
                </a:defRPr>
              </a:lvl4pPr>
              <a:lvl5pPr indent="0" algn="ctr">
                <a:lnSpc>
                  <a:spcPct val="90000"/>
                </a:lnSpc>
                <a:spcBef>
                  <a:spcPts val="500"/>
                </a:spcBef>
                <a:buFont typeface="Arial" panose="020B0604020202020204" pitchFamily="34" charset="0"/>
                <a:buNone/>
                <a:defRPr sz="1600" b="0" i="0">
                  <a:latin typeface="Noto Sans" panose="020B0502040504020204" pitchFamily="34" charset="0"/>
                </a:defRPr>
              </a:lvl5pPr>
              <a:lvl6pPr indent="0" algn="ctr">
                <a:lnSpc>
                  <a:spcPct val="90000"/>
                </a:lnSpc>
                <a:spcBef>
                  <a:spcPts val="500"/>
                </a:spcBef>
                <a:buFont typeface="Arial" panose="020B0604020202020204" pitchFamily="34" charset="0"/>
                <a:buNone/>
                <a:defRPr sz="1600"/>
              </a:lvl6pPr>
              <a:lvl7pPr indent="0" algn="ctr">
                <a:lnSpc>
                  <a:spcPct val="90000"/>
                </a:lnSpc>
                <a:spcBef>
                  <a:spcPts val="500"/>
                </a:spcBef>
                <a:buFont typeface="Arial" panose="020B0604020202020204" pitchFamily="34" charset="0"/>
                <a:buNone/>
                <a:defRPr sz="1600"/>
              </a:lvl7pPr>
              <a:lvl8pPr indent="0" algn="ctr">
                <a:lnSpc>
                  <a:spcPct val="90000"/>
                </a:lnSpc>
                <a:spcBef>
                  <a:spcPts val="500"/>
                </a:spcBef>
                <a:buFont typeface="Arial" panose="020B0604020202020204" pitchFamily="34" charset="0"/>
                <a:buNone/>
                <a:defRPr sz="1600"/>
              </a:lvl8pPr>
              <a:lvl9pPr indent="0" algn="ctr">
                <a:lnSpc>
                  <a:spcPct val="90000"/>
                </a:lnSpc>
                <a:spcBef>
                  <a:spcPts val="500"/>
                </a:spcBef>
                <a:buFont typeface="Arial" panose="020B0604020202020204" pitchFamily="34" charset="0"/>
                <a:buNone/>
                <a:defRPr sz="1600"/>
              </a:lvl9pPr>
            </a:lstStyle>
            <a:p>
              <a:pPr lvl="0" algn="ctr">
                <a:lnSpc>
                  <a:spcPct val="100000"/>
                </a:lnSpc>
              </a:pPr>
              <a:r>
                <a:rPr lang="fi-FI" sz="1100" dirty="0">
                  <a:solidFill>
                    <a:schemeClr val="tx2"/>
                  </a:solidFill>
                </a:rPr>
                <a:t>MAKE MORE INNOVATION HAPPEN.</a:t>
              </a:r>
            </a:p>
          </p:txBody>
        </p:sp>
      </p:grpSp>
      <p:sp>
        <p:nvSpPr>
          <p:cNvPr id="19" name="Text Placeholder 18">
            <a:extLst>
              <a:ext uri="{FF2B5EF4-FFF2-40B4-BE49-F238E27FC236}">
                <a16:creationId xmlns:a16="http://schemas.microsoft.com/office/drawing/2014/main" id="{EA3BF2C3-B64C-BB4E-B3EA-18F8E90508C1}"/>
              </a:ext>
            </a:extLst>
          </p:cNvPr>
          <p:cNvSpPr>
            <a:spLocks noGrp="1"/>
          </p:cNvSpPr>
          <p:nvPr>
            <p:ph type="body" sz="quarter" idx="10" hasCustomPrompt="1"/>
          </p:nvPr>
        </p:nvSpPr>
        <p:spPr>
          <a:xfrm>
            <a:off x="3372118" y="6093296"/>
            <a:ext cx="5447764" cy="463550"/>
          </a:xfrm>
          <a:prstGeom prst="rect">
            <a:avLst/>
          </a:prstGeom>
        </p:spPr>
        <p:txBody>
          <a:bodyPr vert="horz" lIns="91440" tIns="45720" rIns="91440" bIns="45720" rtlCol="0" anchor="ctr">
            <a:normAutofit/>
          </a:bodyPr>
          <a:lstStyle>
            <a:lvl1pPr algn="ctr">
              <a:defRPr lang="fi-FI" sz="1800" b="1" spc="150" baseline="0" dirty="0">
                <a:solidFill>
                  <a:schemeClr val="tx1"/>
                </a:solidFill>
                <a:ea typeface="Noto Sans" panose="020B0502040504020204" pitchFamily="34" charset="0"/>
                <a:cs typeface="Noto Sans" panose="020B0502040504020204" pitchFamily="34" charset="0"/>
              </a:defRPr>
            </a:lvl1pPr>
          </a:lstStyle>
          <a:p>
            <a:pPr marL="0" marR="0" lvl="0" indent="0" algn="ctr" fontAlgn="auto">
              <a:spcAft>
                <a:spcPts val="0"/>
              </a:spcAft>
              <a:buClrTx/>
              <a:buSzTx/>
              <a:buNone/>
              <a:tabLst/>
            </a:pPr>
            <a:r>
              <a:rPr lang="en-US" dirty="0"/>
              <a:t>Presentation name </a:t>
            </a:r>
            <a:fld id="{F44ECB47-85D4-6444-BCD4-F66C04D7443A}" type="datetime1">
              <a:rPr lang="fi-FI" smtClean="0"/>
              <a:pPr marL="0" marR="0" lvl="0" indent="0" algn="ctr" fontAlgn="auto">
                <a:spcAft>
                  <a:spcPts val="0"/>
                </a:spcAft>
                <a:buClrTx/>
                <a:buSzTx/>
                <a:buNone/>
                <a:tabLst/>
              </a:pPr>
              <a:t>19.3.2019</a:t>
            </a:fld>
            <a:endParaRPr lang="fi-FI" dirty="0"/>
          </a:p>
        </p:txBody>
      </p:sp>
    </p:spTree>
    <p:extLst>
      <p:ext uri="{BB962C8B-B14F-4D97-AF65-F5344CB8AC3E}">
        <p14:creationId xmlns:p14="http://schemas.microsoft.com/office/powerpoint/2010/main" val="108653580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Image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CBD73D-9E76-B649-8914-B9339D58CCF7}"/>
              </a:ext>
            </a:extLst>
          </p:cNvPr>
          <p:cNvSpPr>
            <a:spLocks noGrp="1"/>
          </p:cNvSpPr>
          <p:nvPr>
            <p:ph type="title" hasCustomPrompt="1"/>
          </p:nvPr>
        </p:nvSpPr>
        <p:spPr>
          <a:xfrm>
            <a:off x="551384" y="188640"/>
            <a:ext cx="6120680" cy="1327735"/>
          </a:xfrm>
          <a:prstGeom prst="rect">
            <a:avLst/>
          </a:prstGeom>
        </p:spPr>
        <p:txBody>
          <a:bodyPr anchor="ctr">
            <a:normAutofit/>
          </a:bodyPr>
          <a:lstStyle>
            <a:lvl1pPr algn="l">
              <a:defRPr sz="3200" b="1"/>
            </a:lvl1pPr>
          </a:lstStyle>
          <a:p>
            <a:r>
              <a:rPr lang="en-US" dirty="0"/>
              <a:t>Agenda</a:t>
            </a:r>
            <a:endParaRPr lang="fi-FI" dirty="0"/>
          </a:p>
        </p:txBody>
      </p:sp>
      <p:sp>
        <p:nvSpPr>
          <p:cNvPr id="3" name="Picture Placeholder 2">
            <a:extLst>
              <a:ext uri="{FF2B5EF4-FFF2-40B4-BE49-F238E27FC236}">
                <a16:creationId xmlns:a16="http://schemas.microsoft.com/office/drawing/2014/main" id="{6638CF56-BB3F-8343-A6CA-6259C602182E}"/>
              </a:ext>
            </a:extLst>
          </p:cNvPr>
          <p:cNvSpPr>
            <a:spLocks noGrp="1"/>
          </p:cNvSpPr>
          <p:nvPr>
            <p:ph type="pic" idx="1" hasCustomPrompt="1"/>
          </p:nvPr>
        </p:nvSpPr>
        <p:spPr>
          <a:xfrm>
            <a:off x="7248128" y="0"/>
            <a:ext cx="4943872" cy="6858000"/>
          </a:xfrm>
          <a:prstGeom prst="rect">
            <a:avLst/>
          </a:prstGeom>
          <a:blipFill dpi="0" rotWithShape="1">
            <a:blip r:embed="rId2"/>
            <a:srcRect/>
            <a:stretch>
              <a:fillRect/>
            </a:stretch>
          </a:blipFill>
        </p:spPr>
        <p:txBody>
          <a:bodyPr anchor="ctr">
            <a:norm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i-FI" dirty="0" err="1"/>
              <a:t>Insert</a:t>
            </a:r>
            <a:r>
              <a:rPr lang="fi-FI" dirty="0"/>
              <a:t> image </a:t>
            </a:r>
            <a:r>
              <a:rPr lang="fi-FI" dirty="0" err="1"/>
              <a:t>here</a:t>
            </a:r>
            <a:endParaRPr lang="fi-FI" dirty="0"/>
          </a:p>
        </p:txBody>
      </p:sp>
      <p:sp>
        <p:nvSpPr>
          <p:cNvPr id="4" name="Text Placeholder 3">
            <a:extLst>
              <a:ext uri="{FF2B5EF4-FFF2-40B4-BE49-F238E27FC236}">
                <a16:creationId xmlns:a16="http://schemas.microsoft.com/office/drawing/2014/main" id="{D67FCBE2-F567-3148-B811-BC56412B0915}"/>
              </a:ext>
            </a:extLst>
          </p:cNvPr>
          <p:cNvSpPr>
            <a:spLocks noGrp="1"/>
          </p:cNvSpPr>
          <p:nvPr>
            <p:ph type="body" sz="half" idx="2" hasCustomPrompt="1"/>
          </p:nvPr>
        </p:nvSpPr>
        <p:spPr>
          <a:xfrm>
            <a:off x="551384" y="1772816"/>
            <a:ext cx="6120680" cy="4401184"/>
          </a:xfrm>
          <a:prstGeom prst="rect">
            <a:avLst/>
          </a:prstGeom>
        </p:spPr>
        <p:txBody>
          <a:bodyPr>
            <a:normAutofit/>
          </a:bodyPr>
          <a:lstStyle>
            <a:lvl1pPr marL="342900" indent="-342900">
              <a:lnSpc>
                <a:spcPct val="150000"/>
              </a:lnSpc>
              <a:buFont typeface="+mj-lt"/>
              <a:buAutoNum type="arabicPeriod"/>
              <a:defRPr sz="2400" b="1">
                <a:solidFill>
                  <a:schemeClr val="tx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Viima as a partner</a:t>
            </a:r>
          </a:p>
          <a:p>
            <a:pPr lvl="0"/>
            <a:r>
              <a:rPr lang="en-US" dirty="0"/>
              <a:t>Use cases</a:t>
            </a:r>
          </a:p>
        </p:txBody>
      </p:sp>
      <p:sp>
        <p:nvSpPr>
          <p:cNvPr id="11" name="Picture Placeholder 10">
            <a:extLst>
              <a:ext uri="{FF2B5EF4-FFF2-40B4-BE49-F238E27FC236}">
                <a16:creationId xmlns:a16="http://schemas.microsoft.com/office/drawing/2014/main" id="{D8847EF3-0044-0545-AB85-86096296B3E9}"/>
              </a:ext>
            </a:extLst>
          </p:cNvPr>
          <p:cNvSpPr>
            <a:spLocks noGrp="1" noChangeAspect="1"/>
          </p:cNvSpPr>
          <p:nvPr>
            <p:ph type="pic" sz="quarter" idx="10" hasCustomPrompt="1"/>
          </p:nvPr>
        </p:nvSpPr>
        <p:spPr>
          <a:xfrm>
            <a:off x="10440000" y="6174000"/>
            <a:ext cx="1400400" cy="496799"/>
          </a:xfrm>
          <a:prstGeom prst="rect">
            <a:avLst/>
          </a:prstGeom>
          <a:blipFill>
            <a:blip r:embed="rId3">
              <a:extLst>
                <a:ext uri="{96DAC541-7B7A-43D3-8B79-37D633B846F1}">
                  <asvg:svgBlip xmlns:asvg="http://schemas.microsoft.com/office/drawing/2016/SVG/main" r:embed="rId4"/>
                </a:ext>
              </a:extLst>
            </a:blip>
            <a:stretch>
              <a:fillRect/>
            </a:stretch>
          </a:blipFill>
        </p:spPr>
        <p:txBody>
          <a:bodyPr>
            <a:normAutofit/>
          </a:bodyPr>
          <a:lstStyle>
            <a:lvl1pPr marL="0" indent="0">
              <a:buNone/>
              <a:defRPr sz="1200"/>
            </a:lvl1pPr>
          </a:lstStyle>
          <a:p>
            <a:r>
              <a:rPr lang="fi-FI" dirty="0" err="1"/>
              <a:t>Remove</a:t>
            </a:r>
            <a:r>
              <a:rPr lang="fi-FI" dirty="0"/>
              <a:t> logo </a:t>
            </a:r>
            <a:r>
              <a:rPr lang="fi-FI" dirty="0" err="1"/>
              <a:t>if</a:t>
            </a:r>
            <a:r>
              <a:rPr lang="fi-FI" dirty="0"/>
              <a:t> </a:t>
            </a:r>
            <a:r>
              <a:rPr lang="fi-FI" dirty="0" err="1"/>
              <a:t>needed</a:t>
            </a:r>
            <a:endParaRPr lang="fi-FI" dirty="0"/>
          </a:p>
        </p:txBody>
      </p:sp>
    </p:spTree>
    <p:extLst>
      <p:ext uri="{BB962C8B-B14F-4D97-AF65-F5344CB8AC3E}">
        <p14:creationId xmlns:p14="http://schemas.microsoft.com/office/powerpoint/2010/main" val="41016662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Image Lef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CBD73D-9E76-B649-8914-B9339D58CCF7}"/>
              </a:ext>
            </a:extLst>
          </p:cNvPr>
          <p:cNvSpPr>
            <a:spLocks noGrp="1"/>
          </p:cNvSpPr>
          <p:nvPr>
            <p:ph type="title" hasCustomPrompt="1"/>
          </p:nvPr>
        </p:nvSpPr>
        <p:spPr>
          <a:xfrm>
            <a:off x="5663952" y="187201"/>
            <a:ext cx="6176448" cy="1327735"/>
          </a:xfrm>
          <a:prstGeom prst="rect">
            <a:avLst/>
          </a:prstGeom>
        </p:spPr>
        <p:txBody>
          <a:bodyPr anchor="ctr">
            <a:normAutofit/>
          </a:bodyPr>
          <a:lstStyle>
            <a:lvl1pPr algn="l">
              <a:defRPr sz="3200" b="1"/>
            </a:lvl1pPr>
          </a:lstStyle>
          <a:p>
            <a:r>
              <a:rPr lang="en-US" dirty="0"/>
              <a:t>Cool Stuff</a:t>
            </a:r>
            <a:endParaRPr lang="fi-FI" dirty="0"/>
          </a:p>
        </p:txBody>
      </p:sp>
      <p:sp>
        <p:nvSpPr>
          <p:cNvPr id="3" name="Picture Placeholder 2">
            <a:extLst>
              <a:ext uri="{FF2B5EF4-FFF2-40B4-BE49-F238E27FC236}">
                <a16:creationId xmlns:a16="http://schemas.microsoft.com/office/drawing/2014/main" id="{6638CF56-BB3F-8343-A6CA-6259C602182E}"/>
              </a:ext>
            </a:extLst>
          </p:cNvPr>
          <p:cNvSpPr>
            <a:spLocks noGrp="1"/>
          </p:cNvSpPr>
          <p:nvPr>
            <p:ph type="pic" idx="1" hasCustomPrompt="1"/>
          </p:nvPr>
        </p:nvSpPr>
        <p:spPr>
          <a:xfrm>
            <a:off x="0" y="0"/>
            <a:ext cx="4943872" cy="6858000"/>
          </a:xfrm>
          <a:prstGeom prst="rect">
            <a:avLst/>
          </a:prstGeom>
          <a:blipFill dpi="0" rotWithShape="1">
            <a:blip r:embed="rId2"/>
            <a:srcRect/>
            <a:stretch>
              <a:fillRect/>
            </a:stretch>
          </a:blipFill>
        </p:spPr>
        <p:txBody>
          <a:bodyPr anchor="ctr">
            <a:norm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i-FI" dirty="0" err="1"/>
              <a:t>Insert</a:t>
            </a:r>
            <a:r>
              <a:rPr lang="fi-FI" dirty="0"/>
              <a:t> image </a:t>
            </a:r>
            <a:r>
              <a:rPr lang="fi-FI" dirty="0" err="1"/>
              <a:t>here</a:t>
            </a:r>
            <a:endParaRPr lang="fi-FI" dirty="0"/>
          </a:p>
        </p:txBody>
      </p:sp>
      <p:sp>
        <p:nvSpPr>
          <p:cNvPr id="4" name="Text Placeholder 3">
            <a:extLst>
              <a:ext uri="{FF2B5EF4-FFF2-40B4-BE49-F238E27FC236}">
                <a16:creationId xmlns:a16="http://schemas.microsoft.com/office/drawing/2014/main" id="{D67FCBE2-F567-3148-B811-BC56412B0915}"/>
              </a:ext>
            </a:extLst>
          </p:cNvPr>
          <p:cNvSpPr>
            <a:spLocks noGrp="1"/>
          </p:cNvSpPr>
          <p:nvPr>
            <p:ph type="body" sz="half" idx="2" hasCustomPrompt="1"/>
          </p:nvPr>
        </p:nvSpPr>
        <p:spPr>
          <a:xfrm>
            <a:off x="5663952" y="1771376"/>
            <a:ext cx="6176448" cy="4402623"/>
          </a:xfrm>
          <a:prstGeom prst="rect">
            <a:avLst/>
          </a:prstGeom>
        </p:spPr>
        <p:txBody>
          <a:bodyPr>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1">
                <a:solidFill>
                  <a:schemeClr val="tx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0" i="0" u="none" strike="noStrike" kern="1200" cap="none" spc="0" normalizeH="0" baseline="0" noProof="0" dirty="0">
                <a:ln>
                  <a:noFill/>
                </a:ln>
                <a:solidFill>
                  <a:srgbClr val="777777"/>
                </a:solidFill>
                <a:effectLst/>
                <a:uLnTx/>
                <a:uFillTx/>
                <a:latin typeface="Noto Sans" panose="020B0502040504020204" pitchFamily="34" charset="0"/>
                <a:ea typeface="+mn-ea"/>
                <a:cs typeface="+mn-cs"/>
              </a:rPr>
              <a:t>We’re on a mission to help organizations </a:t>
            </a:r>
            <a:r>
              <a:rPr kumimoji="0" lang="en-US" sz="2400" b="1" i="0" u="none" strike="noStrike" kern="1200" cap="none" spc="0" normalizeH="0" baseline="0" noProof="0" dirty="0">
                <a:ln>
                  <a:noFill/>
                </a:ln>
                <a:solidFill>
                  <a:srgbClr val="777777"/>
                </a:solidFill>
                <a:effectLst/>
                <a:uLnTx/>
                <a:uFillTx/>
                <a:latin typeface="Noto Sans" panose="020B0502040504020204" pitchFamily="34" charset="0"/>
                <a:ea typeface="+mn-ea"/>
                <a:cs typeface="+mn-cs"/>
              </a:rPr>
              <a:t>make more innovation happen.</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400" b="1" i="0" u="none" strike="noStrike" kern="1200" cap="none" spc="0" normalizeH="0" baseline="0" noProof="0" dirty="0">
              <a:ln>
                <a:noFill/>
              </a:ln>
              <a:solidFill>
                <a:srgbClr val="777777"/>
              </a:solidFill>
              <a:effectLst/>
              <a:uLnTx/>
              <a:uFillTx/>
              <a:latin typeface="Noto Sans" panose="020B0502040504020204" pitchFamily="34" charset="0"/>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dirty="0">
                <a:ln>
                  <a:noFill/>
                </a:ln>
                <a:solidFill>
                  <a:srgbClr val="777777"/>
                </a:solidFill>
                <a:effectLst/>
                <a:uLnTx/>
                <a:uFillTx/>
                <a:latin typeface="Noto Sans" panose="020B0502040504020204" pitchFamily="34" charset="0"/>
                <a:ea typeface="+mn-ea"/>
                <a:cs typeface="+mn-cs"/>
              </a:rPr>
              <a:t>…but we can’t do it alone.</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400" b="1" i="0" u="none" strike="noStrike" kern="1200" cap="none" spc="0" normalizeH="0" baseline="0" noProof="0" dirty="0">
              <a:ln>
                <a:noFill/>
              </a:ln>
              <a:solidFill>
                <a:srgbClr val="777777"/>
              </a:solidFill>
              <a:effectLst/>
              <a:uLnTx/>
              <a:uFillTx/>
              <a:latin typeface="Noto Sans" panose="020B0502040504020204" pitchFamily="34" charset="0"/>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0" i="0" u="none" strike="noStrike" kern="1200" cap="none" spc="0" normalizeH="0" baseline="0" noProof="0" dirty="0">
                <a:ln>
                  <a:noFill/>
                </a:ln>
                <a:solidFill>
                  <a:srgbClr val="777777"/>
                </a:solidFill>
                <a:effectLst/>
                <a:uLnTx/>
                <a:uFillTx/>
                <a:latin typeface="Noto Sans" panose="020B0502040504020204" pitchFamily="34" charset="0"/>
                <a:ea typeface="+mn-ea"/>
                <a:cs typeface="+mn-cs"/>
              </a:rPr>
              <a:t>Our Partner Program is designed to give you the tools to help your customers innovate better – and to </a:t>
            </a:r>
            <a:r>
              <a:rPr kumimoji="0" lang="en-US" sz="2400" b="1" i="0" u="none" strike="noStrike" kern="1200" cap="none" spc="0" normalizeH="0" baseline="0" noProof="0" dirty="0">
                <a:ln>
                  <a:noFill/>
                </a:ln>
                <a:solidFill>
                  <a:srgbClr val="777777"/>
                </a:solidFill>
                <a:effectLst/>
                <a:uLnTx/>
                <a:uFillTx/>
                <a:latin typeface="Noto Sans" panose="020B0502040504020204" pitchFamily="34" charset="0"/>
                <a:ea typeface="+mn-ea"/>
                <a:cs typeface="+mn-cs"/>
              </a:rPr>
              <a:t>grow your business</a:t>
            </a:r>
            <a:r>
              <a:rPr kumimoji="0" lang="en-US" sz="2400" b="0" i="0" u="none" strike="noStrike" kern="1200" cap="none" spc="0" normalizeH="0" baseline="0" noProof="0" dirty="0">
                <a:ln>
                  <a:noFill/>
                </a:ln>
                <a:solidFill>
                  <a:srgbClr val="777777"/>
                </a:solidFill>
                <a:effectLst/>
                <a:uLnTx/>
                <a:uFillTx/>
                <a:latin typeface="Noto Sans" panose="020B0502040504020204" pitchFamily="34" charset="0"/>
                <a:ea typeface="+mn-ea"/>
                <a:cs typeface="+mn-cs"/>
              </a:rPr>
              <a:t> in the process.</a:t>
            </a:r>
          </a:p>
        </p:txBody>
      </p:sp>
      <p:pic>
        <p:nvPicPr>
          <p:cNvPr id="8" name="Graphic 7">
            <a:extLst>
              <a:ext uri="{FF2B5EF4-FFF2-40B4-BE49-F238E27FC236}">
                <a16:creationId xmlns:a16="http://schemas.microsoft.com/office/drawing/2014/main" id="{34595B80-48D8-AC4D-8106-FA6E428E3EC7}"/>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440000" y="6174000"/>
            <a:ext cx="1400400" cy="497089"/>
          </a:xfrm>
          <a:prstGeom prst="rect">
            <a:avLst/>
          </a:prstGeom>
        </p:spPr>
      </p:pic>
    </p:spTree>
    <p:extLst>
      <p:ext uri="{BB962C8B-B14F-4D97-AF65-F5344CB8AC3E}">
        <p14:creationId xmlns:p14="http://schemas.microsoft.com/office/powerpoint/2010/main" val="79849519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Screensho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C708ED-3A22-D347-803C-79CD9B5B9E6B}"/>
              </a:ext>
            </a:extLst>
          </p:cNvPr>
          <p:cNvSpPr>
            <a:spLocks noGrp="1"/>
          </p:cNvSpPr>
          <p:nvPr>
            <p:ph type="title" hasCustomPrompt="1"/>
          </p:nvPr>
        </p:nvSpPr>
        <p:spPr>
          <a:xfrm>
            <a:off x="697007" y="400558"/>
            <a:ext cx="5648170" cy="1325563"/>
          </a:xfrm>
          <a:prstGeom prst="rect">
            <a:avLst/>
          </a:prstGeom>
        </p:spPr>
        <p:txBody>
          <a:bodyPr>
            <a:normAutofit/>
          </a:bodyPr>
          <a:lstStyle>
            <a:lvl1pPr algn="l">
              <a:defRPr sz="3200" b="1"/>
            </a:lvl1pPr>
          </a:lstStyle>
          <a:p>
            <a:r>
              <a:rPr lang="en-US" dirty="0"/>
              <a:t>About Viima</a:t>
            </a:r>
            <a:endParaRPr lang="fi-FI" dirty="0"/>
          </a:p>
        </p:txBody>
      </p:sp>
      <p:sp>
        <p:nvSpPr>
          <p:cNvPr id="3" name="Content Placeholder 2">
            <a:extLst>
              <a:ext uri="{FF2B5EF4-FFF2-40B4-BE49-F238E27FC236}">
                <a16:creationId xmlns:a16="http://schemas.microsoft.com/office/drawing/2014/main" id="{B807F8EA-316A-6949-A207-A5964149E854}"/>
              </a:ext>
            </a:extLst>
          </p:cNvPr>
          <p:cNvSpPr>
            <a:spLocks noGrp="1"/>
          </p:cNvSpPr>
          <p:nvPr>
            <p:ph sz="half" idx="1" hasCustomPrompt="1"/>
          </p:nvPr>
        </p:nvSpPr>
        <p:spPr>
          <a:xfrm>
            <a:off x="697006" y="1825625"/>
            <a:ext cx="5648170" cy="4348375"/>
          </a:xfrm>
          <a:prstGeom prst="rect">
            <a:avLst/>
          </a:prstGeom>
        </p:spPr>
        <p:txBody>
          <a:bodyPr>
            <a:normAutofit/>
          </a:bodyPr>
          <a:lstStyle>
            <a:lvl1pPr marL="0" indent="0">
              <a:buNone/>
              <a:defRPr sz="2400">
                <a:solidFill>
                  <a:schemeClr val="tx2"/>
                </a:solidFill>
              </a:defRPr>
            </a:lvl1pPr>
            <a:lvl2pPr>
              <a:defRPr sz="2000">
                <a:solidFill>
                  <a:schemeClr val="tx2"/>
                </a:solidFill>
              </a:defRPr>
            </a:lvl2pPr>
            <a:lvl3pPr>
              <a:defRPr sz="1800">
                <a:solidFill>
                  <a:schemeClr val="tx2"/>
                </a:solidFill>
              </a:defRPr>
            </a:lvl3pPr>
            <a:lvl4pPr>
              <a:defRPr sz="1600">
                <a:solidFill>
                  <a:schemeClr val="tx2"/>
                </a:solidFill>
              </a:defRPr>
            </a:lvl4pPr>
            <a:lvl5pPr>
              <a:defRPr sz="1600">
                <a:solidFill>
                  <a:schemeClr val="tx2"/>
                </a:solidFill>
              </a:defRPr>
            </a:lvl5pPr>
          </a:lstStyle>
          <a:p>
            <a:pPr marL="0" indent="0">
              <a:buNone/>
            </a:pPr>
            <a:r>
              <a:rPr lang="en-US" sz="2400" dirty="0"/>
              <a:t>We’re on a mission to help organizations </a:t>
            </a:r>
            <a:r>
              <a:rPr lang="en-US" sz="2400" b="1" dirty="0"/>
              <a:t>make more innovation happen.</a:t>
            </a:r>
          </a:p>
          <a:p>
            <a:pPr marL="0" indent="0">
              <a:buNone/>
            </a:pPr>
            <a:endParaRPr lang="en-US" sz="2400" b="1" dirty="0"/>
          </a:p>
          <a:p>
            <a:pPr marL="0" indent="0">
              <a:buNone/>
            </a:pPr>
            <a:r>
              <a:rPr lang="en-US" sz="2400" b="1" dirty="0"/>
              <a:t>…but we can’t do it alone.</a:t>
            </a:r>
          </a:p>
          <a:p>
            <a:pPr marL="0" indent="0">
              <a:buNone/>
            </a:pPr>
            <a:endParaRPr lang="en-US" sz="2400" b="1" dirty="0"/>
          </a:p>
          <a:p>
            <a:pPr marL="0" indent="0">
              <a:buNone/>
            </a:pPr>
            <a:r>
              <a:rPr lang="en-US" sz="2400" dirty="0"/>
              <a:t>Our Partner Program is designed to give you the tools to help your customers innovate better – and to </a:t>
            </a:r>
            <a:r>
              <a:rPr lang="en-US" sz="2400" b="1" dirty="0"/>
              <a:t>grow your business</a:t>
            </a:r>
            <a:r>
              <a:rPr lang="en-US" sz="2400" dirty="0"/>
              <a:t> in the process.</a:t>
            </a:r>
          </a:p>
        </p:txBody>
      </p:sp>
      <p:pic>
        <p:nvPicPr>
          <p:cNvPr id="9" name="Picture 8" descr="A screenshot of a computer&#10;&#10;Description automatically generated">
            <a:extLst>
              <a:ext uri="{FF2B5EF4-FFF2-40B4-BE49-F238E27FC236}">
                <a16:creationId xmlns:a16="http://schemas.microsoft.com/office/drawing/2014/main" id="{74678209-F2AD-BB41-B9E2-53B775BEFC94}"/>
              </a:ext>
            </a:extLst>
          </p:cNvPr>
          <p:cNvPicPr>
            <a:picLocks noChangeAspect="1"/>
          </p:cNvPicPr>
          <p:nvPr userDrawn="1"/>
        </p:nvPicPr>
        <p:blipFill>
          <a:blip r:embed="rId2"/>
          <a:stretch>
            <a:fillRect/>
          </a:stretch>
        </p:blipFill>
        <p:spPr>
          <a:xfrm>
            <a:off x="6705217" y="1063339"/>
            <a:ext cx="7887727" cy="4764187"/>
          </a:xfrm>
          <a:prstGeom prst="rect">
            <a:avLst/>
          </a:prstGeom>
        </p:spPr>
      </p:pic>
      <p:pic>
        <p:nvPicPr>
          <p:cNvPr id="11" name="Graphic 10">
            <a:extLst>
              <a:ext uri="{FF2B5EF4-FFF2-40B4-BE49-F238E27FC236}">
                <a16:creationId xmlns:a16="http://schemas.microsoft.com/office/drawing/2014/main" id="{DEBD64E9-2DEE-AE4B-9546-5E86A1A2068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440000" y="6174000"/>
            <a:ext cx="1400400" cy="497089"/>
          </a:xfrm>
          <a:prstGeom prst="rect">
            <a:avLst/>
          </a:prstGeom>
        </p:spPr>
      </p:pic>
    </p:spTree>
    <p:extLst>
      <p:ext uri="{BB962C8B-B14F-4D97-AF65-F5344CB8AC3E}">
        <p14:creationId xmlns:p14="http://schemas.microsoft.com/office/powerpoint/2010/main" val="272793779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Product">
    <p:spTree>
      <p:nvGrpSpPr>
        <p:cNvPr id="1" name=""/>
        <p:cNvGrpSpPr/>
        <p:nvPr/>
      </p:nvGrpSpPr>
      <p:grpSpPr>
        <a:xfrm>
          <a:off x="0" y="0"/>
          <a:ext cx="0" cy="0"/>
          <a:chOff x="0" y="0"/>
          <a:chExt cx="0" cy="0"/>
        </a:xfrm>
      </p:grpSpPr>
      <p:sp>
        <p:nvSpPr>
          <p:cNvPr id="20" name="Content Placeholder 18">
            <a:extLst>
              <a:ext uri="{FF2B5EF4-FFF2-40B4-BE49-F238E27FC236}">
                <a16:creationId xmlns:a16="http://schemas.microsoft.com/office/drawing/2014/main" id="{D999757C-9152-4E42-A0CA-35401BD12F57}"/>
              </a:ext>
            </a:extLst>
          </p:cNvPr>
          <p:cNvSpPr>
            <a:spLocks noGrp="1" noChangeAspect="1"/>
          </p:cNvSpPr>
          <p:nvPr>
            <p:ph sz="quarter" idx="12" hasCustomPrompt="1"/>
          </p:nvPr>
        </p:nvSpPr>
        <p:spPr>
          <a:xfrm>
            <a:off x="1127448" y="3964090"/>
            <a:ext cx="1980000" cy="1980000"/>
          </a:xfrm>
          <a:prstGeom prst="ellipse">
            <a:avLst/>
          </a:prstGeom>
          <a:solidFill>
            <a:schemeClr val="accent1"/>
          </a:solidFill>
          <a:ln>
            <a:noFill/>
          </a:ln>
        </p:spPr>
        <p:txBody>
          <a:bodyPr lIns="36000" tIns="36000" rIns="36000" bIns="36000" anchor="ctr" anchorCtr="0">
            <a:noAutofit/>
          </a:bodyPr>
          <a:lstStyle>
            <a:lvl1pPr marL="0" indent="0" algn="ctr">
              <a:lnSpc>
                <a:spcPct val="100000"/>
              </a:lnSpc>
              <a:buNone/>
              <a:defRPr sz="1300" b="1">
                <a:solidFill>
                  <a:schemeClr val="bg1"/>
                </a:solidFill>
              </a:defRPr>
            </a:lvl1pPr>
            <a:lvl2pPr>
              <a:defRPr sz="1200"/>
            </a:lvl2pPr>
            <a:lvl3pPr>
              <a:defRPr sz="1100"/>
            </a:lvl3pPr>
            <a:lvl4pPr>
              <a:defRPr sz="1050"/>
            </a:lvl4pPr>
            <a:lvl5pPr>
              <a:defRPr sz="1050"/>
            </a:lvl5pPr>
          </a:lstStyle>
          <a:p>
            <a:pPr lvl="0"/>
            <a:r>
              <a:rPr lang="fi-FI" dirty="0" err="1"/>
              <a:t>Engaging</a:t>
            </a:r>
            <a:r>
              <a:rPr lang="fi-FI" dirty="0"/>
              <a:t> &amp; </a:t>
            </a:r>
            <a:r>
              <a:rPr lang="fi-FI" dirty="0" err="1"/>
              <a:t>fun</a:t>
            </a:r>
            <a:br>
              <a:rPr lang="fi-FI" dirty="0"/>
            </a:br>
            <a:r>
              <a:rPr lang="fi-FI" dirty="0" err="1"/>
              <a:t>tool</a:t>
            </a:r>
            <a:r>
              <a:rPr lang="fi-FI" dirty="0"/>
              <a:t> to </a:t>
            </a:r>
            <a:r>
              <a:rPr lang="fi-FI" dirty="0" err="1"/>
              <a:t>use</a:t>
            </a:r>
            <a:endParaRPr lang="fi-FI" dirty="0"/>
          </a:p>
        </p:txBody>
      </p:sp>
      <p:sp>
        <p:nvSpPr>
          <p:cNvPr id="19" name="Content Placeholder 18">
            <a:extLst>
              <a:ext uri="{FF2B5EF4-FFF2-40B4-BE49-F238E27FC236}">
                <a16:creationId xmlns:a16="http://schemas.microsoft.com/office/drawing/2014/main" id="{5122B097-262F-F847-8152-FADDC4693DF9}"/>
              </a:ext>
            </a:extLst>
          </p:cNvPr>
          <p:cNvSpPr>
            <a:spLocks noGrp="1" noChangeAspect="1"/>
          </p:cNvSpPr>
          <p:nvPr>
            <p:ph sz="quarter" idx="11" hasCustomPrompt="1"/>
          </p:nvPr>
        </p:nvSpPr>
        <p:spPr>
          <a:xfrm>
            <a:off x="9237439" y="4221289"/>
            <a:ext cx="1980000" cy="1980000"/>
          </a:xfrm>
          <a:prstGeom prst="ellipse">
            <a:avLst/>
          </a:prstGeom>
          <a:solidFill>
            <a:schemeClr val="accent2"/>
          </a:solidFill>
          <a:ln>
            <a:noFill/>
          </a:ln>
        </p:spPr>
        <p:txBody>
          <a:bodyPr lIns="36000" tIns="36000" rIns="36000" bIns="36000" anchor="ctr" anchorCtr="0">
            <a:noAutofit/>
          </a:bodyPr>
          <a:lstStyle>
            <a:lvl1pPr marL="0" indent="0" algn="ctr">
              <a:lnSpc>
                <a:spcPct val="100000"/>
              </a:lnSpc>
              <a:buNone/>
              <a:defRPr sz="1300" b="1">
                <a:solidFill>
                  <a:schemeClr val="bg1"/>
                </a:solidFill>
              </a:defRPr>
            </a:lvl1pPr>
            <a:lvl2pPr>
              <a:defRPr sz="1200"/>
            </a:lvl2pPr>
            <a:lvl3pPr>
              <a:defRPr sz="1100"/>
            </a:lvl3pPr>
            <a:lvl4pPr>
              <a:defRPr sz="1050"/>
            </a:lvl4pPr>
            <a:lvl5pPr>
              <a:defRPr sz="1050"/>
            </a:lvl5pPr>
          </a:lstStyle>
          <a:p>
            <a:pPr lvl="0"/>
            <a:r>
              <a:rPr lang="fi-FI" dirty="0" err="1"/>
              <a:t>Engaging</a:t>
            </a:r>
            <a:r>
              <a:rPr lang="fi-FI" dirty="0"/>
              <a:t> &amp; </a:t>
            </a:r>
            <a:r>
              <a:rPr lang="fi-FI" dirty="0" err="1"/>
              <a:t>fun</a:t>
            </a:r>
            <a:br>
              <a:rPr lang="fi-FI" dirty="0"/>
            </a:br>
            <a:r>
              <a:rPr lang="fi-FI" dirty="0" err="1"/>
              <a:t>tool</a:t>
            </a:r>
            <a:r>
              <a:rPr lang="fi-FI" dirty="0"/>
              <a:t> to </a:t>
            </a:r>
            <a:r>
              <a:rPr lang="fi-FI" dirty="0" err="1"/>
              <a:t>use</a:t>
            </a:r>
            <a:endParaRPr lang="fi-FI" dirty="0"/>
          </a:p>
        </p:txBody>
      </p:sp>
      <p:pic>
        <p:nvPicPr>
          <p:cNvPr id="9" name="Picture 8" descr="A screenshot of a computer&#10;&#10;Description automatically generated">
            <a:extLst>
              <a:ext uri="{FF2B5EF4-FFF2-40B4-BE49-F238E27FC236}">
                <a16:creationId xmlns:a16="http://schemas.microsoft.com/office/drawing/2014/main" id="{74678209-F2AD-BB41-B9E2-53B775BEFC94}"/>
              </a:ext>
            </a:extLst>
          </p:cNvPr>
          <p:cNvPicPr>
            <a:picLocks noChangeAspect="1"/>
          </p:cNvPicPr>
          <p:nvPr userDrawn="1"/>
        </p:nvPicPr>
        <p:blipFill>
          <a:blip r:embed="rId2"/>
          <a:stretch>
            <a:fillRect/>
          </a:stretch>
        </p:blipFill>
        <p:spPr>
          <a:xfrm>
            <a:off x="2207568" y="1257102"/>
            <a:ext cx="7887727" cy="4764187"/>
          </a:xfrm>
          <a:prstGeom prst="rect">
            <a:avLst/>
          </a:prstGeom>
        </p:spPr>
      </p:pic>
      <p:pic>
        <p:nvPicPr>
          <p:cNvPr id="11" name="Graphic 10">
            <a:extLst>
              <a:ext uri="{FF2B5EF4-FFF2-40B4-BE49-F238E27FC236}">
                <a16:creationId xmlns:a16="http://schemas.microsoft.com/office/drawing/2014/main" id="{DEBD64E9-2DEE-AE4B-9546-5E86A1A2068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440000" y="6174000"/>
            <a:ext cx="1400400" cy="497089"/>
          </a:xfrm>
          <a:prstGeom prst="rect">
            <a:avLst/>
          </a:prstGeom>
        </p:spPr>
      </p:pic>
      <p:sp>
        <p:nvSpPr>
          <p:cNvPr id="6" name="Text Placeholder 5">
            <a:extLst>
              <a:ext uri="{FF2B5EF4-FFF2-40B4-BE49-F238E27FC236}">
                <a16:creationId xmlns:a16="http://schemas.microsoft.com/office/drawing/2014/main" id="{7CBB7B0B-4952-4D4D-8F89-E2E431C8A33B}"/>
              </a:ext>
            </a:extLst>
          </p:cNvPr>
          <p:cNvSpPr>
            <a:spLocks noGrp="1"/>
          </p:cNvSpPr>
          <p:nvPr>
            <p:ph type="body" sz="quarter" idx="10" hasCustomPrompt="1"/>
          </p:nvPr>
        </p:nvSpPr>
        <p:spPr>
          <a:xfrm>
            <a:off x="4152106" y="669115"/>
            <a:ext cx="3887788" cy="407987"/>
          </a:xfrm>
          <a:prstGeom prst="rect">
            <a:avLst/>
          </a:prstGeom>
        </p:spPr>
        <p:txBody>
          <a:bodyPr anchor="ctr">
            <a:noAutofit/>
          </a:bodyPr>
          <a:lstStyle>
            <a:lvl1pPr marL="0" indent="0" algn="ctr">
              <a:buNone/>
              <a:defRPr sz="2800" b="1" cap="none" spc="0">
                <a:ln w="0"/>
                <a:solidFill>
                  <a:schemeClr val="tx1"/>
                </a:solidFill>
                <a:effectLst/>
              </a:defRPr>
            </a:lvl1pPr>
          </a:lstStyle>
          <a:p>
            <a:pPr lvl="0"/>
            <a:r>
              <a:rPr lang="fi-FI" dirty="0" err="1"/>
              <a:t>The</a:t>
            </a:r>
            <a:r>
              <a:rPr lang="fi-FI" dirty="0"/>
              <a:t> </a:t>
            </a:r>
            <a:r>
              <a:rPr lang="fi-FI" dirty="0" err="1"/>
              <a:t>Tool</a:t>
            </a:r>
            <a:r>
              <a:rPr lang="fi-FI" dirty="0"/>
              <a:t> in </a:t>
            </a:r>
            <a:r>
              <a:rPr lang="fi-FI" dirty="0" err="1"/>
              <a:t>Brief</a:t>
            </a:r>
            <a:endParaRPr lang="fi-FI" dirty="0"/>
          </a:p>
        </p:txBody>
      </p:sp>
      <p:sp>
        <p:nvSpPr>
          <p:cNvPr id="21" name="Content Placeholder 18">
            <a:extLst>
              <a:ext uri="{FF2B5EF4-FFF2-40B4-BE49-F238E27FC236}">
                <a16:creationId xmlns:a16="http://schemas.microsoft.com/office/drawing/2014/main" id="{C5EDA791-D292-0E43-808B-FA17F4ABFDA4}"/>
              </a:ext>
            </a:extLst>
          </p:cNvPr>
          <p:cNvSpPr>
            <a:spLocks noGrp="1" noChangeAspect="1"/>
          </p:cNvSpPr>
          <p:nvPr>
            <p:ph sz="quarter" idx="13" hasCustomPrompt="1"/>
          </p:nvPr>
        </p:nvSpPr>
        <p:spPr>
          <a:xfrm>
            <a:off x="361224" y="1314950"/>
            <a:ext cx="1980000" cy="1980000"/>
          </a:xfrm>
          <a:prstGeom prst="ellipse">
            <a:avLst/>
          </a:prstGeom>
          <a:solidFill>
            <a:schemeClr val="accent2"/>
          </a:solidFill>
          <a:ln>
            <a:noFill/>
          </a:ln>
        </p:spPr>
        <p:txBody>
          <a:bodyPr lIns="36000" tIns="36000" rIns="36000" bIns="36000" anchor="ctr" anchorCtr="0">
            <a:noAutofit/>
          </a:bodyPr>
          <a:lstStyle>
            <a:lvl1pPr marL="0" indent="0" algn="ctr">
              <a:lnSpc>
                <a:spcPct val="100000"/>
              </a:lnSpc>
              <a:buNone/>
              <a:defRPr sz="1300" b="1">
                <a:solidFill>
                  <a:schemeClr val="bg1"/>
                </a:solidFill>
              </a:defRPr>
            </a:lvl1pPr>
            <a:lvl2pPr>
              <a:defRPr sz="1200"/>
            </a:lvl2pPr>
            <a:lvl3pPr>
              <a:defRPr sz="1100"/>
            </a:lvl3pPr>
            <a:lvl4pPr>
              <a:defRPr sz="1050"/>
            </a:lvl4pPr>
            <a:lvl5pPr>
              <a:defRPr sz="1050"/>
            </a:lvl5pPr>
          </a:lstStyle>
          <a:p>
            <a:pPr lvl="0"/>
            <a:r>
              <a:rPr lang="fi-FI" dirty="0" err="1"/>
              <a:t>Engaging</a:t>
            </a:r>
            <a:r>
              <a:rPr lang="fi-FI" dirty="0"/>
              <a:t> &amp; </a:t>
            </a:r>
            <a:r>
              <a:rPr lang="fi-FI" dirty="0" err="1"/>
              <a:t>fun</a:t>
            </a:r>
            <a:br>
              <a:rPr lang="fi-FI" dirty="0"/>
            </a:br>
            <a:r>
              <a:rPr lang="fi-FI" dirty="0" err="1"/>
              <a:t>tool</a:t>
            </a:r>
            <a:r>
              <a:rPr lang="fi-FI" dirty="0"/>
              <a:t> to </a:t>
            </a:r>
            <a:r>
              <a:rPr lang="fi-FI" dirty="0" err="1"/>
              <a:t>use</a:t>
            </a:r>
            <a:endParaRPr lang="fi-FI" dirty="0"/>
          </a:p>
        </p:txBody>
      </p:sp>
      <p:sp>
        <p:nvSpPr>
          <p:cNvPr id="22" name="Content Placeholder 18">
            <a:extLst>
              <a:ext uri="{FF2B5EF4-FFF2-40B4-BE49-F238E27FC236}">
                <a16:creationId xmlns:a16="http://schemas.microsoft.com/office/drawing/2014/main" id="{53F4EA65-677B-244F-9240-D1D01108CA8B}"/>
              </a:ext>
            </a:extLst>
          </p:cNvPr>
          <p:cNvSpPr>
            <a:spLocks noGrp="1" noChangeAspect="1"/>
          </p:cNvSpPr>
          <p:nvPr>
            <p:ph sz="quarter" idx="14" hasCustomPrompt="1"/>
          </p:nvPr>
        </p:nvSpPr>
        <p:spPr>
          <a:xfrm>
            <a:off x="9540000" y="1257102"/>
            <a:ext cx="1980000" cy="1980000"/>
          </a:xfrm>
          <a:prstGeom prst="ellipse">
            <a:avLst/>
          </a:prstGeom>
          <a:solidFill>
            <a:schemeClr val="accent1"/>
          </a:solidFill>
          <a:ln>
            <a:noFill/>
          </a:ln>
        </p:spPr>
        <p:txBody>
          <a:bodyPr lIns="36000" tIns="36000" rIns="36000" bIns="36000" anchor="ctr" anchorCtr="0">
            <a:noAutofit/>
          </a:bodyPr>
          <a:lstStyle>
            <a:lvl1pPr marL="0" indent="0" algn="ctr">
              <a:lnSpc>
                <a:spcPct val="100000"/>
              </a:lnSpc>
              <a:buNone/>
              <a:defRPr sz="1300" b="1">
                <a:solidFill>
                  <a:schemeClr val="bg1"/>
                </a:solidFill>
              </a:defRPr>
            </a:lvl1pPr>
            <a:lvl2pPr>
              <a:defRPr sz="1200"/>
            </a:lvl2pPr>
            <a:lvl3pPr>
              <a:defRPr sz="1100"/>
            </a:lvl3pPr>
            <a:lvl4pPr>
              <a:defRPr sz="1050"/>
            </a:lvl4pPr>
            <a:lvl5pPr>
              <a:defRPr sz="1050"/>
            </a:lvl5pPr>
          </a:lstStyle>
          <a:p>
            <a:pPr lvl="0"/>
            <a:r>
              <a:rPr lang="fi-FI" dirty="0" err="1"/>
              <a:t>Engaging</a:t>
            </a:r>
            <a:r>
              <a:rPr lang="fi-FI" dirty="0"/>
              <a:t> &amp; </a:t>
            </a:r>
            <a:r>
              <a:rPr lang="fi-FI" dirty="0" err="1"/>
              <a:t>fun</a:t>
            </a:r>
            <a:br>
              <a:rPr lang="fi-FI" dirty="0"/>
            </a:br>
            <a:r>
              <a:rPr lang="fi-FI" dirty="0" err="1"/>
              <a:t>tool</a:t>
            </a:r>
            <a:r>
              <a:rPr lang="fi-FI" dirty="0"/>
              <a:t> to </a:t>
            </a:r>
            <a:r>
              <a:rPr lang="fi-FI" dirty="0" err="1"/>
              <a:t>use</a:t>
            </a:r>
            <a:endParaRPr lang="fi-FI" dirty="0"/>
          </a:p>
        </p:txBody>
      </p:sp>
    </p:spTree>
    <p:extLst>
      <p:ext uri="{BB962C8B-B14F-4D97-AF65-F5344CB8AC3E}">
        <p14:creationId xmlns:p14="http://schemas.microsoft.com/office/powerpoint/2010/main" val="56055308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Product – Simple">
    <p:bg>
      <p:bgPr>
        <a:gradFill>
          <a:gsLst>
            <a:gs pos="0">
              <a:schemeClr val="bg1"/>
            </a:gs>
            <a:gs pos="87000">
              <a:schemeClr val="bg1">
                <a:lumMod val="95000"/>
              </a:schemeClr>
            </a:gs>
            <a:gs pos="100000">
              <a:srgbClr val="F0F0F0"/>
            </a:gs>
          </a:gsLst>
          <a:lin ang="4800000" scaled="0"/>
        </a:gradFill>
        <a:effectLst/>
      </p:bgPr>
    </p:bg>
    <p:spTree>
      <p:nvGrpSpPr>
        <p:cNvPr id="1" name=""/>
        <p:cNvGrpSpPr/>
        <p:nvPr/>
      </p:nvGrpSpPr>
      <p:grpSpPr>
        <a:xfrm>
          <a:off x="0" y="0"/>
          <a:ext cx="0" cy="0"/>
          <a:chOff x="0" y="0"/>
          <a:chExt cx="0" cy="0"/>
        </a:xfrm>
      </p:grpSpPr>
      <p:pic>
        <p:nvPicPr>
          <p:cNvPr id="9" name="Picture 8" descr="A screenshot of a computer&#10;&#10;Description automatically generated">
            <a:extLst>
              <a:ext uri="{FF2B5EF4-FFF2-40B4-BE49-F238E27FC236}">
                <a16:creationId xmlns:a16="http://schemas.microsoft.com/office/drawing/2014/main" id="{74678209-F2AD-BB41-B9E2-53B775BEFC94}"/>
              </a:ext>
            </a:extLst>
          </p:cNvPr>
          <p:cNvPicPr>
            <a:picLocks noChangeAspect="1"/>
          </p:cNvPicPr>
          <p:nvPr userDrawn="1"/>
        </p:nvPicPr>
        <p:blipFill>
          <a:blip r:embed="rId2"/>
          <a:stretch>
            <a:fillRect/>
          </a:stretch>
        </p:blipFill>
        <p:spPr>
          <a:xfrm>
            <a:off x="2168713" y="1257101"/>
            <a:ext cx="7887727" cy="4764187"/>
          </a:xfrm>
          <a:prstGeom prst="rect">
            <a:avLst/>
          </a:prstGeom>
        </p:spPr>
      </p:pic>
      <p:sp>
        <p:nvSpPr>
          <p:cNvPr id="6" name="Text Placeholder 5">
            <a:extLst>
              <a:ext uri="{FF2B5EF4-FFF2-40B4-BE49-F238E27FC236}">
                <a16:creationId xmlns:a16="http://schemas.microsoft.com/office/drawing/2014/main" id="{7CBB7B0B-4952-4D4D-8F89-E2E431C8A33B}"/>
              </a:ext>
            </a:extLst>
          </p:cNvPr>
          <p:cNvSpPr>
            <a:spLocks noGrp="1"/>
          </p:cNvSpPr>
          <p:nvPr>
            <p:ph type="body" sz="quarter" idx="10" hasCustomPrompt="1"/>
          </p:nvPr>
        </p:nvSpPr>
        <p:spPr>
          <a:xfrm>
            <a:off x="4152105" y="716757"/>
            <a:ext cx="3887788" cy="407987"/>
          </a:xfrm>
          <a:prstGeom prst="rect">
            <a:avLst/>
          </a:prstGeom>
        </p:spPr>
        <p:txBody>
          <a:bodyPr anchor="ctr">
            <a:noAutofit/>
          </a:bodyPr>
          <a:lstStyle>
            <a:lvl1pPr marL="0" indent="0" algn="ctr">
              <a:buNone/>
              <a:defRPr sz="2800" b="1" cap="none" spc="0">
                <a:ln w="0"/>
                <a:solidFill>
                  <a:schemeClr val="tx1"/>
                </a:solidFill>
                <a:effectLst/>
              </a:defRPr>
            </a:lvl1pPr>
          </a:lstStyle>
          <a:p>
            <a:pPr lvl="0"/>
            <a:r>
              <a:rPr lang="fi-FI" dirty="0"/>
              <a:t>Enter Viima.</a:t>
            </a:r>
          </a:p>
        </p:txBody>
      </p:sp>
    </p:spTree>
    <p:extLst>
      <p:ext uri="{BB962C8B-B14F-4D97-AF65-F5344CB8AC3E}">
        <p14:creationId xmlns:p14="http://schemas.microsoft.com/office/powerpoint/2010/main" val="309832266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Key points">
    <p:bg>
      <p:bgPr>
        <a:gradFill>
          <a:gsLst>
            <a:gs pos="0">
              <a:schemeClr val="bg1"/>
            </a:gs>
            <a:gs pos="87000">
              <a:schemeClr val="bg1">
                <a:lumMod val="95000"/>
              </a:schemeClr>
            </a:gs>
            <a:gs pos="100000">
              <a:srgbClr val="F0F0F0"/>
            </a:gs>
          </a:gsLst>
          <a:lin ang="4800000" scaled="0"/>
        </a:gradFill>
        <a:effectLst/>
      </p:bgPr>
    </p:bg>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DEBD64E9-2DEE-AE4B-9546-5E86A1A2068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440000" y="6174000"/>
            <a:ext cx="1400400" cy="497089"/>
          </a:xfrm>
          <a:prstGeom prst="rect">
            <a:avLst/>
          </a:prstGeom>
        </p:spPr>
      </p:pic>
      <p:sp>
        <p:nvSpPr>
          <p:cNvPr id="6" name="Text Placeholder 5">
            <a:extLst>
              <a:ext uri="{FF2B5EF4-FFF2-40B4-BE49-F238E27FC236}">
                <a16:creationId xmlns:a16="http://schemas.microsoft.com/office/drawing/2014/main" id="{7CBB7B0B-4952-4D4D-8F89-E2E431C8A33B}"/>
              </a:ext>
            </a:extLst>
          </p:cNvPr>
          <p:cNvSpPr>
            <a:spLocks noGrp="1"/>
          </p:cNvSpPr>
          <p:nvPr>
            <p:ph type="body" sz="quarter" idx="10" hasCustomPrompt="1"/>
          </p:nvPr>
        </p:nvSpPr>
        <p:spPr>
          <a:xfrm>
            <a:off x="4152105" y="692696"/>
            <a:ext cx="3887788" cy="407987"/>
          </a:xfrm>
          <a:prstGeom prst="rect">
            <a:avLst/>
          </a:prstGeom>
        </p:spPr>
        <p:txBody>
          <a:bodyPr>
            <a:noAutofit/>
          </a:bodyPr>
          <a:lstStyle>
            <a:lvl1pPr marL="0" indent="0" algn="ctr">
              <a:buNone/>
              <a:defRPr sz="2800" b="1" cap="none" spc="0">
                <a:ln w="0"/>
                <a:solidFill>
                  <a:schemeClr val="tx2"/>
                </a:solidFill>
                <a:effectLst/>
              </a:defRPr>
            </a:lvl1pPr>
          </a:lstStyle>
          <a:p>
            <a:pPr lvl="0"/>
            <a:r>
              <a:rPr lang="fi-FI" dirty="0"/>
              <a:t>How </a:t>
            </a:r>
            <a:r>
              <a:rPr lang="fi-FI" dirty="0" err="1"/>
              <a:t>We</a:t>
            </a:r>
            <a:r>
              <a:rPr lang="fi-FI" dirty="0"/>
              <a:t> Can Help</a:t>
            </a:r>
          </a:p>
        </p:txBody>
      </p:sp>
      <p:sp>
        <p:nvSpPr>
          <p:cNvPr id="21" name="Content Placeholder 18">
            <a:extLst>
              <a:ext uri="{FF2B5EF4-FFF2-40B4-BE49-F238E27FC236}">
                <a16:creationId xmlns:a16="http://schemas.microsoft.com/office/drawing/2014/main" id="{C5EDA791-D292-0E43-808B-FA17F4ABFDA4}"/>
              </a:ext>
            </a:extLst>
          </p:cNvPr>
          <p:cNvSpPr>
            <a:spLocks noGrp="1" noChangeAspect="1"/>
          </p:cNvSpPr>
          <p:nvPr>
            <p:ph sz="quarter" idx="13" hasCustomPrompt="1"/>
          </p:nvPr>
        </p:nvSpPr>
        <p:spPr>
          <a:xfrm>
            <a:off x="1415481" y="2235292"/>
            <a:ext cx="2376264" cy="2376264"/>
          </a:xfrm>
          <a:prstGeom prst="ellipse">
            <a:avLst/>
          </a:prstGeom>
          <a:solidFill>
            <a:schemeClr val="accent1"/>
          </a:solidFill>
          <a:ln>
            <a:noFill/>
          </a:ln>
        </p:spPr>
        <p:txBody>
          <a:bodyPr lIns="36000" tIns="36000" rIns="36000" bIns="36000" anchor="ctr" anchorCtr="0">
            <a:noAutofit/>
          </a:bodyPr>
          <a:lstStyle>
            <a:lvl1pPr marL="0" indent="0" algn="ctr">
              <a:lnSpc>
                <a:spcPct val="100000"/>
              </a:lnSpc>
              <a:buNone/>
              <a:defRPr sz="1800" b="1">
                <a:solidFill>
                  <a:schemeClr val="bg1"/>
                </a:solidFill>
              </a:defRPr>
            </a:lvl1pPr>
            <a:lvl2pPr>
              <a:defRPr sz="1200"/>
            </a:lvl2pPr>
            <a:lvl3pPr>
              <a:defRPr sz="1100"/>
            </a:lvl3pPr>
            <a:lvl4pPr>
              <a:defRPr sz="1050"/>
            </a:lvl4pPr>
            <a:lvl5pPr>
              <a:defRPr sz="1050"/>
            </a:lvl5pPr>
          </a:lstStyle>
          <a:p>
            <a:pPr lvl="0"/>
            <a:r>
              <a:rPr lang="fi-FI" dirty="0" err="1"/>
              <a:t>Engaging</a:t>
            </a:r>
            <a:r>
              <a:rPr lang="fi-FI" dirty="0"/>
              <a:t> &amp; </a:t>
            </a:r>
            <a:r>
              <a:rPr lang="fi-FI" dirty="0" err="1"/>
              <a:t>fun</a:t>
            </a:r>
            <a:br>
              <a:rPr lang="fi-FI" dirty="0"/>
            </a:br>
            <a:r>
              <a:rPr lang="fi-FI" dirty="0" err="1"/>
              <a:t>tool</a:t>
            </a:r>
            <a:r>
              <a:rPr lang="fi-FI" dirty="0"/>
              <a:t> to </a:t>
            </a:r>
            <a:r>
              <a:rPr lang="fi-FI" dirty="0" err="1"/>
              <a:t>use</a:t>
            </a:r>
            <a:endParaRPr lang="fi-FI" dirty="0"/>
          </a:p>
        </p:txBody>
      </p:sp>
      <p:sp>
        <p:nvSpPr>
          <p:cNvPr id="12" name="Content Placeholder 18">
            <a:extLst>
              <a:ext uri="{FF2B5EF4-FFF2-40B4-BE49-F238E27FC236}">
                <a16:creationId xmlns:a16="http://schemas.microsoft.com/office/drawing/2014/main" id="{56D4E451-1219-D34D-BAFE-93C156EA8C47}"/>
              </a:ext>
            </a:extLst>
          </p:cNvPr>
          <p:cNvSpPr>
            <a:spLocks noGrp="1" noChangeAspect="1"/>
          </p:cNvSpPr>
          <p:nvPr>
            <p:ph sz="quarter" idx="14" hasCustomPrompt="1"/>
          </p:nvPr>
        </p:nvSpPr>
        <p:spPr>
          <a:xfrm>
            <a:off x="4907868" y="2240868"/>
            <a:ext cx="2376264" cy="2376264"/>
          </a:xfrm>
          <a:prstGeom prst="ellipse">
            <a:avLst/>
          </a:prstGeom>
          <a:solidFill>
            <a:schemeClr val="accent1"/>
          </a:solidFill>
          <a:ln>
            <a:noFill/>
          </a:ln>
        </p:spPr>
        <p:txBody>
          <a:bodyPr lIns="36000" tIns="36000" rIns="36000" bIns="36000" anchor="ctr" anchorCtr="0">
            <a:noAutofit/>
          </a:bodyPr>
          <a:lstStyle>
            <a:lvl1pPr marL="0" indent="0" algn="ctr">
              <a:lnSpc>
                <a:spcPct val="100000"/>
              </a:lnSpc>
              <a:buNone/>
              <a:defRPr sz="1800" b="1">
                <a:solidFill>
                  <a:schemeClr val="bg1"/>
                </a:solidFill>
              </a:defRPr>
            </a:lvl1pPr>
            <a:lvl2pPr>
              <a:defRPr sz="1200"/>
            </a:lvl2pPr>
            <a:lvl3pPr>
              <a:defRPr sz="1100"/>
            </a:lvl3pPr>
            <a:lvl4pPr>
              <a:defRPr sz="1050"/>
            </a:lvl4pPr>
            <a:lvl5pPr>
              <a:defRPr sz="1050"/>
            </a:lvl5pPr>
          </a:lstStyle>
          <a:p>
            <a:pPr lvl="0"/>
            <a:r>
              <a:rPr lang="fi-FI" dirty="0" err="1"/>
              <a:t>Engaging</a:t>
            </a:r>
            <a:r>
              <a:rPr lang="fi-FI" dirty="0"/>
              <a:t> &amp; </a:t>
            </a:r>
            <a:r>
              <a:rPr lang="fi-FI" dirty="0" err="1"/>
              <a:t>fun</a:t>
            </a:r>
            <a:br>
              <a:rPr lang="fi-FI" dirty="0"/>
            </a:br>
            <a:r>
              <a:rPr lang="fi-FI" dirty="0" err="1"/>
              <a:t>tool</a:t>
            </a:r>
            <a:r>
              <a:rPr lang="fi-FI" dirty="0"/>
              <a:t> to </a:t>
            </a:r>
            <a:r>
              <a:rPr lang="fi-FI" dirty="0" err="1"/>
              <a:t>use</a:t>
            </a:r>
            <a:endParaRPr lang="fi-FI" dirty="0"/>
          </a:p>
        </p:txBody>
      </p:sp>
      <p:sp>
        <p:nvSpPr>
          <p:cNvPr id="13" name="Content Placeholder 18">
            <a:extLst>
              <a:ext uri="{FF2B5EF4-FFF2-40B4-BE49-F238E27FC236}">
                <a16:creationId xmlns:a16="http://schemas.microsoft.com/office/drawing/2014/main" id="{31F42E0D-8AF9-0A4E-BB9C-BE1FA6590625}"/>
              </a:ext>
            </a:extLst>
          </p:cNvPr>
          <p:cNvSpPr>
            <a:spLocks noGrp="1" noChangeAspect="1"/>
          </p:cNvSpPr>
          <p:nvPr>
            <p:ph sz="quarter" idx="15" hasCustomPrompt="1"/>
          </p:nvPr>
        </p:nvSpPr>
        <p:spPr>
          <a:xfrm>
            <a:off x="8400257" y="2245452"/>
            <a:ext cx="2376264" cy="2376264"/>
          </a:xfrm>
          <a:prstGeom prst="ellipse">
            <a:avLst/>
          </a:prstGeom>
          <a:solidFill>
            <a:schemeClr val="accent1"/>
          </a:solidFill>
          <a:ln>
            <a:noFill/>
          </a:ln>
        </p:spPr>
        <p:txBody>
          <a:bodyPr lIns="36000" tIns="36000" rIns="36000" bIns="36000" anchor="ctr" anchorCtr="0">
            <a:noAutofit/>
          </a:bodyPr>
          <a:lstStyle>
            <a:lvl1pPr marL="0" indent="0" algn="ctr">
              <a:lnSpc>
                <a:spcPct val="100000"/>
              </a:lnSpc>
              <a:buNone/>
              <a:defRPr sz="1800" b="1">
                <a:solidFill>
                  <a:schemeClr val="bg1"/>
                </a:solidFill>
              </a:defRPr>
            </a:lvl1pPr>
            <a:lvl2pPr>
              <a:defRPr sz="1200"/>
            </a:lvl2pPr>
            <a:lvl3pPr>
              <a:defRPr sz="1100"/>
            </a:lvl3pPr>
            <a:lvl4pPr>
              <a:defRPr sz="1050"/>
            </a:lvl4pPr>
            <a:lvl5pPr>
              <a:defRPr sz="1050"/>
            </a:lvl5pPr>
          </a:lstStyle>
          <a:p>
            <a:pPr lvl="0"/>
            <a:r>
              <a:rPr lang="fi-FI" dirty="0" err="1"/>
              <a:t>Engaging</a:t>
            </a:r>
            <a:r>
              <a:rPr lang="fi-FI" dirty="0"/>
              <a:t> &amp; </a:t>
            </a:r>
            <a:r>
              <a:rPr lang="fi-FI" dirty="0" err="1"/>
              <a:t>fun</a:t>
            </a:r>
            <a:br>
              <a:rPr lang="fi-FI" dirty="0"/>
            </a:br>
            <a:r>
              <a:rPr lang="fi-FI" dirty="0" err="1"/>
              <a:t>tool</a:t>
            </a:r>
            <a:r>
              <a:rPr lang="fi-FI" dirty="0"/>
              <a:t> to </a:t>
            </a:r>
            <a:r>
              <a:rPr lang="fi-FI" dirty="0" err="1"/>
              <a:t>use</a:t>
            </a:r>
            <a:endParaRPr lang="fi-FI" dirty="0"/>
          </a:p>
        </p:txBody>
      </p:sp>
    </p:spTree>
    <p:extLst>
      <p:ext uri="{BB962C8B-B14F-4D97-AF65-F5344CB8AC3E}">
        <p14:creationId xmlns:p14="http://schemas.microsoft.com/office/powerpoint/2010/main" val="369666079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Key Points Alternate">
    <p:bg>
      <p:bgPr>
        <a:blipFill dpi="0" rotWithShape="1">
          <a:blip r:embed="rId2">
            <a:extLst>
              <a:ext uri="{BEBA8EAE-BF5A-486C-A8C5-ECC9F3942E4B}">
                <a14:imgProps xmlns:a14="http://schemas.microsoft.com/office/drawing/2010/main">
                  <a14:imgLayer r:embed="rId3">
                    <a14:imgEffect>
                      <a14:brightnessContrast bright="5000" contrast="50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DEBD64E9-2DEE-AE4B-9546-5E86A1A2068B}"/>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0440000" y="6174000"/>
            <a:ext cx="1400400" cy="497089"/>
          </a:xfrm>
          <a:prstGeom prst="rect">
            <a:avLst/>
          </a:prstGeom>
        </p:spPr>
      </p:pic>
      <p:sp>
        <p:nvSpPr>
          <p:cNvPr id="6" name="Text Placeholder 5">
            <a:extLst>
              <a:ext uri="{FF2B5EF4-FFF2-40B4-BE49-F238E27FC236}">
                <a16:creationId xmlns:a16="http://schemas.microsoft.com/office/drawing/2014/main" id="{7CBB7B0B-4952-4D4D-8F89-E2E431C8A33B}"/>
              </a:ext>
            </a:extLst>
          </p:cNvPr>
          <p:cNvSpPr>
            <a:spLocks noGrp="1"/>
          </p:cNvSpPr>
          <p:nvPr>
            <p:ph type="body" sz="quarter" idx="10" hasCustomPrompt="1"/>
          </p:nvPr>
        </p:nvSpPr>
        <p:spPr>
          <a:xfrm>
            <a:off x="4152106" y="692696"/>
            <a:ext cx="3887788" cy="407987"/>
          </a:xfrm>
          <a:prstGeom prst="rect">
            <a:avLst/>
          </a:prstGeom>
        </p:spPr>
        <p:txBody>
          <a:bodyPr>
            <a:noAutofit/>
          </a:bodyPr>
          <a:lstStyle>
            <a:lvl1pPr marL="0" indent="0" algn="l">
              <a:buNone/>
              <a:defRPr sz="2800" b="1" cap="none" spc="0">
                <a:ln w="0"/>
                <a:solidFill>
                  <a:schemeClr val="accent1"/>
                </a:solidFill>
                <a:effectLst/>
              </a:defRPr>
            </a:lvl1pPr>
          </a:lstStyle>
          <a:p>
            <a:pPr lvl="0"/>
            <a:r>
              <a:rPr lang="fi-FI" dirty="0" err="1"/>
              <a:t>Our</a:t>
            </a:r>
            <a:r>
              <a:rPr lang="fi-FI" dirty="0"/>
              <a:t> Innovation </a:t>
            </a:r>
            <a:r>
              <a:rPr lang="fi-FI" dirty="0" err="1"/>
              <a:t>Tool</a:t>
            </a:r>
            <a:endParaRPr lang="fi-FI" dirty="0"/>
          </a:p>
        </p:txBody>
      </p:sp>
      <p:sp>
        <p:nvSpPr>
          <p:cNvPr id="5" name="Picture Placeholder 4">
            <a:extLst>
              <a:ext uri="{FF2B5EF4-FFF2-40B4-BE49-F238E27FC236}">
                <a16:creationId xmlns:a16="http://schemas.microsoft.com/office/drawing/2014/main" id="{58B7F479-7FE2-1848-B836-53AB82696B95}"/>
              </a:ext>
            </a:extLst>
          </p:cNvPr>
          <p:cNvSpPr>
            <a:spLocks noGrp="1"/>
          </p:cNvSpPr>
          <p:nvPr>
            <p:ph type="pic" sz="quarter" idx="11" hasCustomPrompt="1"/>
          </p:nvPr>
        </p:nvSpPr>
        <p:spPr>
          <a:xfrm>
            <a:off x="4219488" y="2349500"/>
            <a:ext cx="1079500" cy="1079500"/>
          </a:xfrm>
          <a:prstGeom prst="rect">
            <a:avLst/>
          </a:prstGeom>
        </p:spPr>
        <p:txBody>
          <a:bodyPr anchor="ctr"/>
          <a:lstStyle>
            <a:lvl1pPr marL="0" indent="0" algn="ctr">
              <a:buNone/>
              <a:defRPr/>
            </a:lvl1pPr>
          </a:lstStyle>
          <a:p>
            <a:r>
              <a:rPr lang="en-US" dirty="0"/>
              <a:t>Insert icon</a:t>
            </a:r>
          </a:p>
        </p:txBody>
      </p:sp>
      <p:sp>
        <p:nvSpPr>
          <p:cNvPr id="14" name="Picture Placeholder 4">
            <a:extLst>
              <a:ext uri="{FF2B5EF4-FFF2-40B4-BE49-F238E27FC236}">
                <a16:creationId xmlns:a16="http://schemas.microsoft.com/office/drawing/2014/main" id="{52164F7C-4673-AD43-B2B9-670AAAA21221}"/>
              </a:ext>
            </a:extLst>
          </p:cNvPr>
          <p:cNvSpPr>
            <a:spLocks noGrp="1"/>
          </p:cNvSpPr>
          <p:nvPr>
            <p:ph type="pic" sz="quarter" idx="12" hasCustomPrompt="1"/>
          </p:nvPr>
        </p:nvSpPr>
        <p:spPr>
          <a:xfrm>
            <a:off x="6904006" y="2349500"/>
            <a:ext cx="1079500" cy="1079500"/>
          </a:xfrm>
          <a:prstGeom prst="rect">
            <a:avLst/>
          </a:prstGeom>
        </p:spPr>
        <p:txBody>
          <a:bodyPr anchor="ctr"/>
          <a:lstStyle>
            <a:lvl1pPr marL="0" indent="0" algn="ctr">
              <a:buNone/>
              <a:defRPr/>
            </a:lvl1pPr>
          </a:lstStyle>
          <a:p>
            <a:r>
              <a:rPr lang="en-US" dirty="0"/>
              <a:t>Insert icon</a:t>
            </a:r>
          </a:p>
        </p:txBody>
      </p:sp>
      <p:sp>
        <p:nvSpPr>
          <p:cNvPr id="15" name="Picture Placeholder 4">
            <a:extLst>
              <a:ext uri="{FF2B5EF4-FFF2-40B4-BE49-F238E27FC236}">
                <a16:creationId xmlns:a16="http://schemas.microsoft.com/office/drawing/2014/main" id="{B2F37662-19D7-2846-B453-1B942DD6697F}"/>
              </a:ext>
            </a:extLst>
          </p:cNvPr>
          <p:cNvSpPr>
            <a:spLocks noGrp="1"/>
          </p:cNvSpPr>
          <p:nvPr>
            <p:ph type="pic" sz="quarter" idx="13" hasCustomPrompt="1"/>
          </p:nvPr>
        </p:nvSpPr>
        <p:spPr>
          <a:xfrm>
            <a:off x="9588524" y="2349500"/>
            <a:ext cx="1079500" cy="1079500"/>
          </a:xfrm>
          <a:prstGeom prst="rect">
            <a:avLst/>
          </a:prstGeom>
        </p:spPr>
        <p:txBody>
          <a:bodyPr anchor="ctr"/>
          <a:lstStyle>
            <a:lvl1pPr marL="0" indent="0" algn="ctr">
              <a:buNone/>
              <a:defRPr/>
            </a:lvl1pPr>
          </a:lstStyle>
          <a:p>
            <a:r>
              <a:rPr lang="en-US" dirty="0"/>
              <a:t>Insert icon</a:t>
            </a:r>
          </a:p>
        </p:txBody>
      </p:sp>
      <p:sp>
        <p:nvSpPr>
          <p:cNvPr id="16" name="Picture Placeholder 4">
            <a:extLst>
              <a:ext uri="{FF2B5EF4-FFF2-40B4-BE49-F238E27FC236}">
                <a16:creationId xmlns:a16="http://schemas.microsoft.com/office/drawing/2014/main" id="{E45F4152-2BA3-4942-AA7E-31E5D21F89EC}"/>
              </a:ext>
            </a:extLst>
          </p:cNvPr>
          <p:cNvSpPr>
            <a:spLocks noGrp="1"/>
          </p:cNvSpPr>
          <p:nvPr>
            <p:ph type="pic" sz="quarter" idx="14" hasCustomPrompt="1"/>
          </p:nvPr>
        </p:nvSpPr>
        <p:spPr>
          <a:xfrm>
            <a:off x="1534970" y="2349500"/>
            <a:ext cx="1079500" cy="1079500"/>
          </a:xfrm>
          <a:prstGeom prst="rect">
            <a:avLst/>
          </a:prstGeom>
        </p:spPr>
        <p:txBody>
          <a:bodyPr anchor="ctr"/>
          <a:lstStyle>
            <a:lvl1pPr marL="0" indent="0" algn="ctr">
              <a:buNone/>
              <a:defRPr/>
            </a:lvl1pPr>
          </a:lstStyle>
          <a:p>
            <a:r>
              <a:rPr lang="en-US" dirty="0"/>
              <a:t>Insert icon</a:t>
            </a:r>
          </a:p>
        </p:txBody>
      </p:sp>
      <p:sp>
        <p:nvSpPr>
          <p:cNvPr id="8" name="Text Placeholder 7">
            <a:extLst>
              <a:ext uri="{FF2B5EF4-FFF2-40B4-BE49-F238E27FC236}">
                <a16:creationId xmlns:a16="http://schemas.microsoft.com/office/drawing/2014/main" id="{89A43A86-94E1-5043-B364-3E21EE380120}"/>
              </a:ext>
            </a:extLst>
          </p:cNvPr>
          <p:cNvSpPr>
            <a:spLocks noGrp="1"/>
          </p:cNvSpPr>
          <p:nvPr>
            <p:ph type="body" sz="quarter" idx="15" hasCustomPrompt="1"/>
          </p:nvPr>
        </p:nvSpPr>
        <p:spPr>
          <a:xfrm>
            <a:off x="994426" y="3645024"/>
            <a:ext cx="2160588" cy="1079500"/>
          </a:xfrm>
          <a:prstGeom prst="rect">
            <a:avLst/>
          </a:prstGeom>
        </p:spPr>
        <p:txBody>
          <a:bodyPr>
            <a:normAutofit/>
          </a:bodyPr>
          <a:lstStyle>
            <a:lvl1pPr marL="0" marR="0" indent="0" algn="ctr" defTabSz="914400" rtl="0" eaLnBrk="1" fontAlgn="auto" latinLnBrk="0" hangingPunct="1">
              <a:lnSpc>
                <a:spcPct val="100000"/>
              </a:lnSpc>
              <a:spcBef>
                <a:spcPts val="1000"/>
              </a:spcBef>
              <a:spcAft>
                <a:spcPts val="0"/>
              </a:spcAft>
              <a:buClrTx/>
              <a:buSzTx/>
              <a:buFont typeface="Arial" panose="020B0604020202020204" pitchFamily="34" charset="0"/>
              <a:buNone/>
              <a:tabLst/>
              <a:defRPr lang="en" sz="1300" b="0" i="0" u="none" strike="noStrike" smtClean="0">
                <a:effectLs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 dirty="0"/>
              <a:t>Cloud-based SaaS platform transforms the way our customers innovate</a:t>
            </a:r>
          </a:p>
        </p:txBody>
      </p:sp>
      <p:sp>
        <p:nvSpPr>
          <p:cNvPr id="18" name="Text Placeholder 7">
            <a:extLst>
              <a:ext uri="{FF2B5EF4-FFF2-40B4-BE49-F238E27FC236}">
                <a16:creationId xmlns:a16="http://schemas.microsoft.com/office/drawing/2014/main" id="{A9937176-E7E5-8F47-AE20-9C59695A2091}"/>
              </a:ext>
            </a:extLst>
          </p:cNvPr>
          <p:cNvSpPr>
            <a:spLocks noGrp="1"/>
          </p:cNvSpPr>
          <p:nvPr>
            <p:ph type="body" sz="quarter" idx="17" hasCustomPrompt="1"/>
          </p:nvPr>
        </p:nvSpPr>
        <p:spPr>
          <a:xfrm>
            <a:off x="6363462" y="3645024"/>
            <a:ext cx="2160588" cy="1079500"/>
          </a:xfrm>
          <a:prstGeom prst="rect">
            <a:avLst/>
          </a:prstGeom>
        </p:spPr>
        <p:txBody>
          <a:bodyPr>
            <a:normAutofit/>
          </a:bodyPr>
          <a:lstStyle>
            <a:lvl1pPr marL="0" marR="0" indent="0" algn="ctr" defTabSz="914400" rtl="0" eaLnBrk="1" fontAlgn="auto" latinLnBrk="0" hangingPunct="1">
              <a:lnSpc>
                <a:spcPct val="100000"/>
              </a:lnSpc>
              <a:spcBef>
                <a:spcPts val="1000"/>
              </a:spcBef>
              <a:spcAft>
                <a:spcPts val="0"/>
              </a:spcAft>
              <a:buClrTx/>
              <a:buSzTx/>
              <a:buFont typeface="Arial" panose="020B0604020202020204" pitchFamily="34" charset="0"/>
              <a:buNone/>
              <a:tabLst/>
              <a:defRPr lang="en" sz="1300" b="0" i="0" u="none" strike="noStrike" smtClean="0">
                <a:effectLs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 dirty="0"/>
              <a:t>Cloud-based SaaS platform transforms the way our customers innovate</a:t>
            </a:r>
          </a:p>
        </p:txBody>
      </p:sp>
      <p:sp>
        <p:nvSpPr>
          <p:cNvPr id="19" name="Text Placeholder 7">
            <a:extLst>
              <a:ext uri="{FF2B5EF4-FFF2-40B4-BE49-F238E27FC236}">
                <a16:creationId xmlns:a16="http://schemas.microsoft.com/office/drawing/2014/main" id="{B6B6112F-73E1-BF4A-AD93-9158197396BF}"/>
              </a:ext>
            </a:extLst>
          </p:cNvPr>
          <p:cNvSpPr>
            <a:spLocks noGrp="1"/>
          </p:cNvSpPr>
          <p:nvPr>
            <p:ph type="body" sz="quarter" idx="18" hasCustomPrompt="1"/>
          </p:nvPr>
        </p:nvSpPr>
        <p:spPr>
          <a:xfrm>
            <a:off x="9047980" y="3645024"/>
            <a:ext cx="2160588" cy="1079500"/>
          </a:xfrm>
          <a:prstGeom prst="rect">
            <a:avLst/>
          </a:prstGeom>
        </p:spPr>
        <p:txBody>
          <a:bodyPr>
            <a:normAutofit/>
          </a:bodyPr>
          <a:lstStyle>
            <a:lvl1pPr marL="0" marR="0" indent="0" algn="ctr" defTabSz="914400" rtl="0" eaLnBrk="1" fontAlgn="auto" latinLnBrk="0" hangingPunct="1">
              <a:lnSpc>
                <a:spcPct val="100000"/>
              </a:lnSpc>
              <a:spcBef>
                <a:spcPts val="1000"/>
              </a:spcBef>
              <a:spcAft>
                <a:spcPts val="0"/>
              </a:spcAft>
              <a:buClrTx/>
              <a:buSzTx/>
              <a:buFont typeface="Arial" panose="020B0604020202020204" pitchFamily="34" charset="0"/>
              <a:buNone/>
              <a:tabLst/>
              <a:defRPr lang="en" sz="1300" b="0" i="0" u="none" strike="noStrike" smtClean="0">
                <a:effectLs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 dirty="0"/>
              <a:t>Cloud-based SaaS platform transforms the way our customers innovate</a:t>
            </a:r>
          </a:p>
        </p:txBody>
      </p:sp>
      <p:sp>
        <p:nvSpPr>
          <p:cNvPr id="20" name="Text Placeholder 7">
            <a:extLst>
              <a:ext uri="{FF2B5EF4-FFF2-40B4-BE49-F238E27FC236}">
                <a16:creationId xmlns:a16="http://schemas.microsoft.com/office/drawing/2014/main" id="{C7FEFB3C-7477-2540-924E-E56E189F6F57}"/>
              </a:ext>
            </a:extLst>
          </p:cNvPr>
          <p:cNvSpPr>
            <a:spLocks noGrp="1"/>
          </p:cNvSpPr>
          <p:nvPr>
            <p:ph type="body" sz="quarter" idx="19" hasCustomPrompt="1"/>
          </p:nvPr>
        </p:nvSpPr>
        <p:spPr>
          <a:xfrm>
            <a:off x="3678944" y="3645024"/>
            <a:ext cx="2160588" cy="1079500"/>
          </a:xfrm>
          <a:prstGeom prst="rect">
            <a:avLst/>
          </a:prstGeom>
        </p:spPr>
        <p:txBody>
          <a:bodyPr>
            <a:normAutofit/>
          </a:bodyPr>
          <a:lstStyle>
            <a:lvl1pPr marL="0" marR="0" indent="0" algn="ctr" defTabSz="914400" rtl="0" eaLnBrk="1" fontAlgn="auto" latinLnBrk="0" hangingPunct="1">
              <a:lnSpc>
                <a:spcPct val="100000"/>
              </a:lnSpc>
              <a:spcBef>
                <a:spcPts val="1000"/>
              </a:spcBef>
              <a:spcAft>
                <a:spcPts val="0"/>
              </a:spcAft>
              <a:buClrTx/>
              <a:buSzTx/>
              <a:buFont typeface="Arial" panose="020B0604020202020204" pitchFamily="34" charset="0"/>
              <a:buNone/>
              <a:tabLst/>
              <a:defRPr lang="en" sz="1300" b="0" i="0" u="none" strike="noStrike" smtClean="0">
                <a:effectLs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 dirty="0"/>
              <a:t>Cloud-based SaaS platform transforms the way our customers innovate</a:t>
            </a:r>
          </a:p>
        </p:txBody>
      </p:sp>
    </p:spTree>
    <p:extLst>
      <p:ext uri="{BB962C8B-B14F-4D97-AF65-F5344CB8AC3E}">
        <p14:creationId xmlns:p14="http://schemas.microsoft.com/office/powerpoint/2010/main" val="309499498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Use Cases">
    <p:bg>
      <p:bgPr>
        <a:gradFill>
          <a:gsLst>
            <a:gs pos="0">
              <a:schemeClr val="bg1"/>
            </a:gs>
            <a:gs pos="87000">
              <a:srgbClr val="F0F0F0"/>
            </a:gs>
            <a:gs pos="100000">
              <a:srgbClr val="F0F0F0"/>
            </a:gs>
          </a:gsLst>
          <a:lin ang="4800000" scaled="0"/>
        </a:gradFill>
        <a:effectLst/>
      </p:bgPr>
    </p:bg>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CBB7B0B-4952-4D4D-8F89-E2E431C8A33B}"/>
              </a:ext>
            </a:extLst>
          </p:cNvPr>
          <p:cNvSpPr>
            <a:spLocks noGrp="1"/>
          </p:cNvSpPr>
          <p:nvPr>
            <p:ph type="body" sz="quarter" idx="10" hasCustomPrompt="1"/>
          </p:nvPr>
        </p:nvSpPr>
        <p:spPr>
          <a:xfrm>
            <a:off x="4133197" y="408409"/>
            <a:ext cx="3887788" cy="407987"/>
          </a:xfrm>
          <a:prstGeom prst="rect">
            <a:avLst/>
          </a:prstGeom>
        </p:spPr>
        <p:txBody>
          <a:bodyPr>
            <a:noAutofit/>
          </a:bodyPr>
          <a:lstStyle>
            <a:lvl1pPr marL="0" indent="0" algn="ctr">
              <a:buNone/>
              <a:defRPr sz="2800" b="1" cap="none" spc="0">
                <a:ln w="0"/>
                <a:solidFill>
                  <a:schemeClr val="tx1"/>
                </a:solidFill>
                <a:effectLst/>
              </a:defRPr>
            </a:lvl1pPr>
          </a:lstStyle>
          <a:p>
            <a:pPr lvl="0"/>
            <a:r>
              <a:rPr lang="fi-FI" dirty="0" err="1"/>
              <a:t>Use</a:t>
            </a:r>
            <a:r>
              <a:rPr lang="fi-FI" dirty="0"/>
              <a:t> </a:t>
            </a:r>
            <a:r>
              <a:rPr lang="fi-FI" dirty="0" err="1"/>
              <a:t>Cases</a:t>
            </a:r>
            <a:endParaRPr lang="fi-FI" dirty="0"/>
          </a:p>
        </p:txBody>
      </p:sp>
      <p:grpSp>
        <p:nvGrpSpPr>
          <p:cNvPr id="104" name="Group 103">
            <a:extLst>
              <a:ext uri="{FF2B5EF4-FFF2-40B4-BE49-F238E27FC236}">
                <a16:creationId xmlns:a16="http://schemas.microsoft.com/office/drawing/2014/main" id="{61C5CBEB-D11E-8543-AA9B-388CB8C496D2}"/>
              </a:ext>
            </a:extLst>
          </p:cNvPr>
          <p:cNvGrpSpPr>
            <a:grpSpLocks noChangeAspect="1"/>
          </p:cNvGrpSpPr>
          <p:nvPr userDrawn="1"/>
        </p:nvGrpSpPr>
        <p:grpSpPr>
          <a:xfrm>
            <a:off x="1768325" y="1840976"/>
            <a:ext cx="2088000" cy="2088000"/>
            <a:chOff x="7431634" y="4558804"/>
            <a:chExt cx="1980000" cy="1980000"/>
          </a:xfrm>
        </p:grpSpPr>
        <p:grpSp>
          <p:nvGrpSpPr>
            <p:cNvPr id="78" name="Group 77">
              <a:extLst>
                <a:ext uri="{FF2B5EF4-FFF2-40B4-BE49-F238E27FC236}">
                  <a16:creationId xmlns:a16="http://schemas.microsoft.com/office/drawing/2014/main" id="{3878E678-2D91-D54C-8F3D-D5CEFF4CCAFE}"/>
                </a:ext>
              </a:extLst>
            </p:cNvPr>
            <p:cNvGrpSpPr>
              <a:grpSpLocks noChangeAspect="1"/>
            </p:cNvGrpSpPr>
            <p:nvPr userDrawn="1"/>
          </p:nvGrpSpPr>
          <p:grpSpPr>
            <a:xfrm>
              <a:off x="7431634" y="4558804"/>
              <a:ext cx="1980000" cy="1980000"/>
              <a:chOff x="4476311" y="947220"/>
              <a:chExt cx="5238750" cy="5238750"/>
            </a:xfrm>
          </p:grpSpPr>
          <p:sp>
            <p:nvSpPr>
              <p:cNvPr id="73" name="Freeform 72">
                <a:extLst>
                  <a:ext uri="{FF2B5EF4-FFF2-40B4-BE49-F238E27FC236}">
                    <a16:creationId xmlns:a16="http://schemas.microsoft.com/office/drawing/2014/main" id="{808DED58-A4FA-1F49-B6EC-B9EC4EC19DAE}"/>
                  </a:ext>
                </a:extLst>
              </p:cNvPr>
              <p:cNvSpPr/>
              <p:nvPr/>
            </p:nvSpPr>
            <p:spPr>
              <a:xfrm>
                <a:off x="4476311" y="947220"/>
                <a:ext cx="5238750" cy="5238750"/>
              </a:xfrm>
              <a:custGeom>
                <a:avLst/>
                <a:gdLst>
                  <a:gd name="connsiteX0" fmla="*/ 3810000 w 3810000"/>
                  <a:gd name="connsiteY0" fmla="*/ 1905000 h 3810000"/>
                  <a:gd name="connsiteX1" fmla="*/ 1905000 w 3810000"/>
                  <a:gd name="connsiteY1" fmla="*/ 3810000 h 3810000"/>
                  <a:gd name="connsiteX2" fmla="*/ 0 w 3810000"/>
                  <a:gd name="connsiteY2" fmla="*/ 1905000 h 3810000"/>
                  <a:gd name="connsiteX3" fmla="*/ 1905000 w 3810000"/>
                  <a:gd name="connsiteY3" fmla="*/ 0 h 3810000"/>
                  <a:gd name="connsiteX4" fmla="*/ 3810000 w 3810000"/>
                  <a:gd name="connsiteY4" fmla="*/ 190500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3810000">
                    <a:moveTo>
                      <a:pt x="3810000" y="1905000"/>
                    </a:moveTo>
                    <a:cubicBezTo>
                      <a:pt x="3810000" y="2957103"/>
                      <a:pt x="2957103" y="3810000"/>
                      <a:pt x="1905000" y="3810000"/>
                    </a:cubicBezTo>
                    <a:cubicBezTo>
                      <a:pt x="852898" y="3810000"/>
                      <a:pt x="0" y="2957103"/>
                      <a:pt x="0" y="1905000"/>
                    </a:cubicBezTo>
                    <a:cubicBezTo>
                      <a:pt x="0" y="852898"/>
                      <a:pt x="852898" y="0"/>
                      <a:pt x="1905000" y="0"/>
                    </a:cubicBezTo>
                    <a:cubicBezTo>
                      <a:pt x="2957103" y="0"/>
                      <a:pt x="3810000" y="852898"/>
                      <a:pt x="3810000" y="1905000"/>
                    </a:cubicBezTo>
                    <a:close/>
                  </a:path>
                </a:pathLst>
              </a:custGeom>
              <a:solidFill>
                <a:schemeClr val="accent1"/>
              </a:solidFill>
              <a:ln w="6350" cap="flat">
                <a:noFill/>
                <a:prstDash val="solid"/>
                <a:miter/>
              </a:ln>
            </p:spPr>
            <p:txBody>
              <a:bodyPr rtlCol="0" anchor="ctr"/>
              <a:lstStyle/>
              <a:p>
                <a:endParaRPr lang="en-US" sz="1600" dirty="0"/>
              </a:p>
            </p:txBody>
          </p:sp>
          <p:sp>
            <p:nvSpPr>
              <p:cNvPr id="75" name="Freeform 74">
                <a:extLst>
                  <a:ext uri="{FF2B5EF4-FFF2-40B4-BE49-F238E27FC236}">
                    <a16:creationId xmlns:a16="http://schemas.microsoft.com/office/drawing/2014/main" id="{2ACCB937-808E-C54D-AF81-6ED9CA748B96}"/>
                  </a:ext>
                </a:extLst>
              </p:cNvPr>
              <p:cNvSpPr/>
              <p:nvPr/>
            </p:nvSpPr>
            <p:spPr>
              <a:xfrm>
                <a:off x="6283950" y="2578413"/>
                <a:ext cx="590550" cy="590550"/>
              </a:xfrm>
              <a:custGeom>
                <a:avLst/>
                <a:gdLst>
                  <a:gd name="connsiteX0" fmla="*/ 296354 w 590550"/>
                  <a:gd name="connsiteY0" fmla="*/ 0 h 590550"/>
                  <a:gd name="connsiteX1" fmla="*/ 592665 w 590550"/>
                  <a:gd name="connsiteY1" fmla="*/ 296348 h 590550"/>
                  <a:gd name="connsiteX2" fmla="*/ 296354 w 590550"/>
                  <a:gd name="connsiteY2" fmla="*/ 592601 h 590550"/>
                  <a:gd name="connsiteX3" fmla="*/ 0 w 590550"/>
                  <a:gd name="connsiteY3" fmla="*/ 296348 h 590550"/>
                  <a:gd name="connsiteX4" fmla="*/ 296354 w 590550"/>
                  <a:gd name="connsiteY4" fmla="*/ 0 h 590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0" h="590550">
                    <a:moveTo>
                      <a:pt x="296354" y="0"/>
                    </a:moveTo>
                    <a:cubicBezTo>
                      <a:pt x="459994" y="0"/>
                      <a:pt x="592665" y="132664"/>
                      <a:pt x="592665" y="296348"/>
                    </a:cubicBezTo>
                    <a:cubicBezTo>
                      <a:pt x="592665" y="460026"/>
                      <a:pt x="459988" y="592601"/>
                      <a:pt x="296354" y="592601"/>
                    </a:cubicBezTo>
                    <a:cubicBezTo>
                      <a:pt x="132671" y="592601"/>
                      <a:pt x="0" y="460026"/>
                      <a:pt x="0" y="296348"/>
                    </a:cubicBezTo>
                    <a:cubicBezTo>
                      <a:pt x="0" y="132664"/>
                      <a:pt x="132671" y="0"/>
                      <a:pt x="296354" y="0"/>
                    </a:cubicBezTo>
                    <a:close/>
                  </a:path>
                </a:pathLst>
              </a:custGeom>
              <a:solidFill>
                <a:srgbClr val="FFFFFF"/>
              </a:solidFill>
              <a:ln w="6350" cap="flat">
                <a:noFill/>
                <a:prstDash val="solid"/>
                <a:miter/>
              </a:ln>
            </p:spPr>
            <p:txBody>
              <a:bodyPr rtlCol="0" anchor="ctr"/>
              <a:lstStyle/>
              <a:p>
                <a:endParaRPr lang="en-US" sz="1600"/>
              </a:p>
            </p:txBody>
          </p:sp>
          <p:sp>
            <p:nvSpPr>
              <p:cNvPr id="76" name="Freeform 75">
                <a:extLst>
                  <a:ext uri="{FF2B5EF4-FFF2-40B4-BE49-F238E27FC236}">
                    <a16:creationId xmlns:a16="http://schemas.microsoft.com/office/drawing/2014/main" id="{A3E38AC8-7F44-7949-9E21-5D02B89E1844}"/>
                  </a:ext>
                </a:extLst>
              </p:cNvPr>
              <p:cNvSpPr/>
              <p:nvPr/>
            </p:nvSpPr>
            <p:spPr>
              <a:xfrm>
                <a:off x="7098864" y="3022895"/>
                <a:ext cx="368300" cy="368300"/>
              </a:xfrm>
              <a:custGeom>
                <a:avLst/>
                <a:gdLst>
                  <a:gd name="connsiteX0" fmla="*/ 370408 w 368300"/>
                  <a:gd name="connsiteY0" fmla="*/ 185204 h 368300"/>
                  <a:gd name="connsiteX1" fmla="*/ 185204 w 368300"/>
                  <a:gd name="connsiteY1" fmla="*/ 370408 h 368300"/>
                  <a:gd name="connsiteX2" fmla="*/ 0 w 368300"/>
                  <a:gd name="connsiteY2" fmla="*/ 185204 h 368300"/>
                  <a:gd name="connsiteX3" fmla="*/ 185204 w 368300"/>
                  <a:gd name="connsiteY3" fmla="*/ 0 h 368300"/>
                  <a:gd name="connsiteX4" fmla="*/ 370408 w 368300"/>
                  <a:gd name="connsiteY4" fmla="*/ 185204 h 368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8300" h="368300">
                    <a:moveTo>
                      <a:pt x="370408" y="185204"/>
                    </a:moveTo>
                    <a:cubicBezTo>
                      <a:pt x="370408" y="287489"/>
                      <a:pt x="287490" y="370408"/>
                      <a:pt x="185204" y="370408"/>
                    </a:cubicBezTo>
                    <a:cubicBezTo>
                      <a:pt x="82919" y="370408"/>
                      <a:pt x="0" y="287490"/>
                      <a:pt x="0" y="185204"/>
                    </a:cubicBezTo>
                    <a:cubicBezTo>
                      <a:pt x="0" y="82919"/>
                      <a:pt x="82918" y="0"/>
                      <a:pt x="185204" y="0"/>
                    </a:cubicBezTo>
                    <a:cubicBezTo>
                      <a:pt x="287489" y="0"/>
                      <a:pt x="370408" y="82918"/>
                      <a:pt x="370408" y="185204"/>
                    </a:cubicBezTo>
                    <a:close/>
                  </a:path>
                </a:pathLst>
              </a:custGeom>
              <a:solidFill>
                <a:srgbClr val="FFFFFF"/>
              </a:solidFill>
              <a:ln w="6350" cap="flat">
                <a:noFill/>
                <a:prstDash val="solid"/>
                <a:miter/>
              </a:ln>
            </p:spPr>
            <p:txBody>
              <a:bodyPr rtlCol="0" anchor="ctr"/>
              <a:lstStyle/>
              <a:p>
                <a:endParaRPr lang="en-US" sz="1600"/>
              </a:p>
            </p:txBody>
          </p:sp>
          <p:sp>
            <p:nvSpPr>
              <p:cNvPr id="77" name="Freeform 76">
                <a:extLst>
                  <a:ext uri="{FF2B5EF4-FFF2-40B4-BE49-F238E27FC236}">
                    <a16:creationId xmlns:a16="http://schemas.microsoft.com/office/drawing/2014/main" id="{003F29EF-1948-2743-ACB3-0C2F85A1E23A}"/>
                  </a:ext>
                </a:extLst>
              </p:cNvPr>
              <p:cNvSpPr/>
              <p:nvPr/>
            </p:nvSpPr>
            <p:spPr>
              <a:xfrm>
                <a:off x="6876614" y="1911637"/>
                <a:ext cx="889000" cy="882650"/>
              </a:xfrm>
              <a:custGeom>
                <a:avLst/>
                <a:gdLst>
                  <a:gd name="connsiteX0" fmla="*/ 444513 w 889000"/>
                  <a:gd name="connsiteY0" fmla="*/ 0 h 882650"/>
                  <a:gd name="connsiteX1" fmla="*/ 889000 w 889000"/>
                  <a:gd name="connsiteY1" fmla="*/ 444481 h 882650"/>
                  <a:gd name="connsiteX2" fmla="*/ 444513 w 889000"/>
                  <a:gd name="connsiteY2" fmla="*/ 888955 h 882650"/>
                  <a:gd name="connsiteX3" fmla="*/ 0 w 889000"/>
                  <a:gd name="connsiteY3" fmla="*/ 444481 h 882650"/>
                  <a:gd name="connsiteX4" fmla="*/ 444513 w 889000"/>
                  <a:gd name="connsiteY4" fmla="*/ 0 h 882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9000" h="882650">
                    <a:moveTo>
                      <a:pt x="444513" y="0"/>
                    </a:moveTo>
                    <a:cubicBezTo>
                      <a:pt x="690054" y="0"/>
                      <a:pt x="889000" y="198996"/>
                      <a:pt x="889000" y="444481"/>
                    </a:cubicBezTo>
                    <a:cubicBezTo>
                      <a:pt x="889000" y="690016"/>
                      <a:pt x="690054" y="888955"/>
                      <a:pt x="444513" y="888955"/>
                    </a:cubicBezTo>
                    <a:cubicBezTo>
                      <a:pt x="198996" y="888955"/>
                      <a:pt x="0" y="690010"/>
                      <a:pt x="0" y="444481"/>
                    </a:cubicBezTo>
                    <a:cubicBezTo>
                      <a:pt x="0" y="198996"/>
                      <a:pt x="198996" y="0"/>
                      <a:pt x="444513" y="0"/>
                    </a:cubicBezTo>
                    <a:close/>
                  </a:path>
                </a:pathLst>
              </a:custGeom>
              <a:solidFill>
                <a:srgbClr val="FFFFFF"/>
              </a:solidFill>
              <a:ln w="6350" cap="flat">
                <a:noFill/>
                <a:prstDash val="solid"/>
                <a:miter/>
              </a:ln>
            </p:spPr>
            <p:txBody>
              <a:bodyPr rtlCol="0" anchor="ctr"/>
              <a:lstStyle/>
              <a:p>
                <a:endParaRPr lang="en-US" sz="1600"/>
              </a:p>
            </p:txBody>
          </p:sp>
        </p:grpSp>
        <p:sp>
          <p:nvSpPr>
            <p:cNvPr id="103" name="TextBox 102">
              <a:extLst>
                <a:ext uri="{FF2B5EF4-FFF2-40B4-BE49-F238E27FC236}">
                  <a16:creationId xmlns:a16="http://schemas.microsoft.com/office/drawing/2014/main" id="{D0AE55BD-0245-5544-B497-CAF196DF67E3}"/>
                </a:ext>
              </a:extLst>
            </p:cNvPr>
            <p:cNvSpPr txBox="1"/>
            <p:nvPr userDrawn="1"/>
          </p:nvSpPr>
          <p:spPr>
            <a:xfrm>
              <a:off x="7712620" y="5657148"/>
              <a:ext cx="1436611" cy="523220"/>
            </a:xfrm>
            <a:prstGeom prst="rect">
              <a:avLst/>
            </a:prstGeom>
            <a:noFill/>
          </p:spPr>
          <p:txBody>
            <a:bodyPr wrap="none" rtlCol="0">
              <a:spAutoFit/>
            </a:bodyPr>
            <a:lstStyle/>
            <a:p>
              <a:pPr algn="ctr"/>
              <a:r>
                <a:rPr lang="en-US" sz="1400" b="1" dirty="0">
                  <a:solidFill>
                    <a:schemeClr val="bg1"/>
                  </a:solidFill>
                </a:rPr>
                <a:t>Idea</a:t>
              </a:r>
              <a:br>
                <a:rPr lang="en-US" sz="1400" b="1" dirty="0">
                  <a:solidFill>
                    <a:schemeClr val="bg1"/>
                  </a:solidFill>
                </a:rPr>
              </a:br>
              <a:r>
                <a:rPr lang="en-US" sz="1400" b="1" dirty="0">
                  <a:solidFill>
                    <a:schemeClr val="bg1"/>
                  </a:solidFill>
                </a:rPr>
                <a:t> Management</a:t>
              </a:r>
            </a:p>
          </p:txBody>
        </p:sp>
      </p:grpSp>
      <p:grpSp>
        <p:nvGrpSpPr>
          <p:cNvPr id="106" name="Group 105">
            <a:extLst>
              <a:ext uri="{FF2B5EF4-FFF2-40B4-BE49-F238E27FC236}">
                <a16:creationId xmlns:a16="http://schemas.microsoft.com/office/drawing/2014/main" id="{89B06DB3-C7C2-6445-B5CE-4598569EF60E}"/>
              </a:ext>
            </a:extLst>
          </p:cNvPr>
          <p:cNvGrpSpPr>
            <a:grpSpLocks noChangeAspect="1"/>
          </p:cNvGrpSpPr>
          <p:nvPr userDrawn="1"/>
        </p:nvGrpSpPr>
        <p:grpSpPr>
          <a:xfrm>
            <a:off x="8442473" y="1845056"/>
            <a:ext cx="2088000" cy="2088000"/>
            <a:chOff x="7165234" y="2178326"/>
            <a:chExt cx="1980000" cy="1980000"/>
          </a:xfrm>
        </p:grpSpPr>
        <p:grpSp>
          <p:nvGrpSpPr>
            <p:cNvPr id="97" name="Graphic 84">
              <a:extLst>
                <a:ext uri="{FF2B5EF4-FFF2-40B4-BE49-F238E27FC236}">
                  <a16:creationId xmlns:a16="http://schemas.microsoft.com/office/drawing/2014/main" id="{6DA90AF1-9E9C-C243-93EF-5F177100D8E1}"/>
                </a:ext>
              </a:extLst>
            </p:cNvPr>
            <p:cNvGrpSpPr>
              <a:grpSpLocks noChangeAspect="1"/>
            </p:cNvGrpSpPr>
            <p:nvPr/>
          </p:nvGrpSpPr>
          <p:grpSpPr>
            <a:xfrm>
              <a:off x="7165234" y="2178326"/>
              <a:ext cx="1980000" cy="1980000"/>
              <a:chOff x="4491000" y="1824000"/>
              <a:chExt cx="5238750" cy="5238750"/>
            </a:xfrm>
          </p:grpSpPr>
          <p:sp>
            <p:nvSpPr>
              <p:cNvPr id="100" name="Freeform 99">
                <a:extLst>
                  <a:ext uri="{FF2B5EF4-FFF2-40B4-BE49-F238E27FC236}">
                    <a16:creationId xmlns:a16="http://schemas.microsoft.com/office/drawing/2014/main" id="{2823F014-DB7F-9140-AA5D-679742E8B171}"/>
                  </a:ext>
                </a:extLst>
              </p:cNvPr>
              <p:cNvSpPr>
                <a:spLocks noChangeAspect="1"/>
              </p:cNvSpPr>
              <p:nvPr/>
            </p:nvSpPr>
            <p:spPr>
              <a:xfrm>
                <a:off x="4491000" y="1824000"/>
                <a:ext cx="5238750" cy="5238750"/>
              </a:xfrm>
              <a:custGeom>
                <a:avLst/>
                <a:gdLst>
                  <a:gd name="connsiteX0" fmla="*/ 3810000 w 3810000"/>
                  <a:gd name="connsiteY0" fmla="*/ 1905000 h 3810000"/>
                  <a:gd name="connsiteX1" fmla="*/ 1905000 w 3810000"/>
                  <a:gd name="connsiteY1" fmla="*/ 3810000 h 3810000"/>
                  <a:gd name="connsiteX2" fmla="*/ 0 w 3810000"/>
                  <a:gd name="connsiteY2" fmla="*/ 1905000 h 3810000"/>
                  <a:gd name="connsiteX3" fmla="*/ 1905000 w 3810000"/>
                  <a:gd name="connsiteY3" fmla="*/ 0 h 3810000"/>
                  <a:gd name="connsiteX4" fmla="*/ 3810000 w 3810000"/>
                  <a:gd name="connsiteY4" fmla="*/ 190500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3810000">
                    <a:moveTo>
                      <a:pt x="3810000" y="1905000"/>
                    </a:moveTo>
                    <a:cubicBezTo>
                      <a:pt x="3810000" y="2957103"/>
                      <a:pt x="2957103" y="3810000"/>
                      <a:pt x="1905000" y="3810000"/>
                    </a:cubicBezTo>
                    <a:cubicBezTo>
                      <a:pt x="852898" y="3810000"/>
                      <a:pt x="0" y="2957103"/>
                      <a:pt x="0" y="1905000"/>
                    </a:cubicBezTo>
                    <a:cubicBezTo>
                      <a:pt x="0" y="852898"/>
                      <a:pt x="852898" y="0"/>
                      <a:pt x="1905000" y="0"/>
                    </a:cubicBezTo>
                    <a:cubicBezTo>
                      <a:pt x="2957103" y="0"/>
                      <a:pt x="3810000" y="852898"/>
                      <a:pt x="3810000" y="1905000"/>
                    </a:cubicBezTo>
                    <a:close/>
                  </a:path>
                </a:pathLst>
              </a:custGeom>
              <a:solidFill>
                <a:schemeClr val="accent1"/>
              </a:solidFill>
              <a:ln w="6350" cap="flat">
                <a:noFill/>
                <a:prstDash val="solid"/>
                <a:miter/>
              </a:ln>
            </p:spPr>
            <p:txBody>
              <a:bodyPr rtlCol="0" anchor="ctr"/>
              <a:lstStyle/>
              <a:p>
                <a:endParaRPr lang="en-US" sz="1600" dirty="0"/>
              </a:p>
            </p:txBody>
          </p:sp>
          <p:sp>
            <p:nvSpPr>
              <p:cNvPr id="101" name="Freeform 100">
                <a:extLst>
                  <a:ext uri="{FF2B5EF4-FFF2-40B4-BE49-F238E27FC236}">
                    <a16:creationId xmlns:a16="http://schemas.microsoft.com/office/drawing/2014/main" id="{87E3BABD-AD5A-F24B-8DD0-3ED01C07F1F3}"/>
                  </a:ext>
                </a:extLst>
              </p:cNvPr>
              <p:cNvSpPr/>
              <p:nvPr/>
            </p:nvSpPr>
            <p:spPr>
              <a:xfrm>
                <a:off x="6280427" y="2550942"/>
                <a:ext cx="1898650" cy="1905001"/>
              </a:xfrm>
              <a:custGeom>
                <a:avLst/>
                <a:gdLst>
                  <a:gd name="connsiteX0" fmla="*/ 1678210 w 1898650"/>
                  <a:gd name="connsiteY0" fmla="*/ 907142 h 1905000"/>
                  <a:gd name="connsiteX1" fmla="*/ 1542136 w 1898650"/>
                  <a:gd name="connsiteY1" fmla="*/ 907142 h 1905000"/>
                  <a:gd name="connsiteX2" fmla="*/ 1542136 w 1898650"/>
                  <a:gd name="connsiteY2" fmla="*/ 544284 h 1905000"/>
                  <a:gd name="connsiteX3" fmla="*/ 1360710 w 1898650"/>
                  <a:gd name="connsiteY3" fmla="*/ 362858 h 1905000"/>
                  <a:gd name="connsiteX4" fmla="*/ 997852 w 1898650"/>
                  <a:gd name="connsiteY4" fmla="*/ 362858 h 1905000"/>
                  <a:gd name="connsiteX5" fmla="*/ 997852 w 1898650"/>
                  <a:gd name="connsiteY5" fmla="*/ 226790 h 1905000"/>
                  <a:gd name="connsiteX6" fmla="*/ 771068 w 1898650"/>
                  <a:gd name="connsiteY6" fmla="*/ 0 h 1905000"/>
                  <a:gd name="connsiteX7" fmla="*/ 544284 w 1898650"/>
                  <a:gd name="connsiteY7" fmla="*/ 226790 h 1905000"/>
                  <a:gd name="connsiteX8" fmla="*/ 544284 w 1898650"/>
                  <a:gd name="connsiteY8" fmla="*/ 362858 h 1905000"/>
                  <a:gd name="connsiteX9" fmla="*/ 181426 w 1898650"/>
                  <a:gd name="connsiteY9" fmla="*/ 362858 h 1905000"/>
                  <a:gd name="connsiteX10" fmla="*/ 883 w 1898650"/>
                  <a:gd name="connsiteY10" fmla="*/ 544284 h 1905000"/>
                  <a:gd name="connsiteX11" fmla="*/ 883 w 1898650"/>
                  <a:gd name="connsiteY11" fmla="*/ 888981 h 1905000"/>
                  <a:gd name="connsiteX12" fmla="*/ 136068 w 1898650"/>
                  <a:gd name="connsiteY12" fmla="*/ 888981 h 1905000"/>
                  <a:gd name="connsiteX13" fmla="*/ 381019 w 1898650"/>
                  <a:gd name="connsiteY13" fmla="*/ 1133926 h 1905000"/>
                  <a:gd name="connsiteX14" fmla="*/ 136068 w 1898650"/>
                  <a:gd name="connsiteY14" fmla="*/ 1378871 h 1905000"/>
                  <a:gd name="connsiteX15" fmla="*/ 0 w 1898650"/>
                  <a:gd name="connsiteY15" fmla="*/ 1378871 h 1905000"/>
                  <a:gd name="connsiteX16" fmla="*/ 0 w 1898650"/>
                  <a:gd name="connsiteY16" fmla="*/ 1723568 h 1905000"/>
                  <a:gd name="connsiteX17" fmla="*/ 181426 w 1898650"/>
                  <a:gd name="connsiteY17" fmla="*/ 1904987 h 1905000"/>
                  <a:gd name="connsiteX18" fmla="*/ 526123 w 1898650"/>
                  <a:gd name="connsiteY18" fmla="*/ 1904987 h 1905000"/>
                  <a:gd name="connsiteX19" fmla="*/ 526123 w 1898650"/>
                  <a:gd name="connsiteY19" fmla="*/ 1768920 h 1905000"/>
                  <a:gd name="connsiteX20" fmla="*/ 771068 w 1898650"/>
                  <a:gd name="connsiteY20" fmla="*/ 1523974 h 1905000"/>
                  <a:gd name="connsiteX21" fmla="*/ 1016013 w 1898650"/>
                  <a:gd name="connsiteY21" fmla="*/ 1768920 h 1905000"/>
                  <a:gd name="connsiteX22" fmla="*/ 1016013 w 1898650"/>
                  <a:gd name="connsiteY22" fmla="*/ 1905000 h 1905000"/>
                  <a:gd name="connsiteX23" fmla="*/ 1360703 w 1898650"/>
                  <a:gd name="connsiteY23" fmla="*/ 1905000 h 1905000"/>
                  <a:gd name="connsiteX24" fmla="*/ 1542129 w 1898650"/>
                  <a:gd name="connsiteY24" fmla="*/ 1723581 h 1905000"/>
                  <a:gd name="connsiteX25" fmla="*/ 1542129 w 1898650"/>
                  <a:gd name="connsiteY25" fmla="*/ 1360710 h 1905000"/>
                  <a:gd name="connsiteX26" fmla="*/ 1678203 w 1898650"/>
                  <a:gd name="connsiteY26" fmla="*/ 1360710 h 1905000"/>
                  <a:gd name="connsiteX27" fmla="*/ 1904994 w 1898650"/>
                  <a:gd name="connsiteY27" fmla="*/ 1133932 h 1905000"/>
                  <a:gd name="connsiteX28" fmla="*/ 1678210 w 1898650"/>
                  <a:gd name="connsiteY28" fmla="*/ 907142 h 190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898650" h="1905000">
                    <a:moveTo>
                      <a:pt x="1678210" y="907142"/>
                    </a:moveTo>
                    <a:lnTo>
                      <a:pt x="1542136" y="907142"/>
                    </a:lnTo>
                    <a:lnTo>
                      <a:pt x="1542136" y="544284"/>
                    </a:lnTo>
                    <a:cubicBezTo>
                      <a:pt x="1542136" y="444538"/>
                      <a:pt x="1460462" y="362858"/>
                      <a:pt x="1360710" y="362858"/>
                    </a:cubicBezTo>
                    <a:lnTo>
                      <a:pt x="997852" y="362858"/>
                    </a:lnTo>
                    <a:lnTo>
                      <a:pt x="997852" y="226790"/>
                    </a:lnTo>
                    <a:cubicBezTo>
                      <a:pt x="997852" y="101613"/>
                      <a:pt x="896239" y="0"/>
                      <a:pt x="771068" y="0"/>
                    </a:cubicBezTo>
                    <a:cubicBezTo>
                      <a:pt x="645890" y="0"/>
                      <a:pt x="544284" y="101613"/>
                      <a:pt x="544284" y="226790"/>
                    </a:cubicBezTo>
                    <a:lnTo>
                      <a:pt x="544284" y="362858"/>
                    </a:lnTo>
                    <a:lnTo>
                      <a:pt x="181426" y="362858"/>
                    </a:lnTo>
                    <a:cubicBezTo>
                      <a:pt x="81629" y="362858"/>
                      <a:pt x="883" y="444538"/>
                      <a:pt x="883" y="544284"/>
                    </a:cubicBezTo>
                    <a:lnTo>
                      <a:pt x="883" y="888981"/>
                    </a:lnTo>
                    <a:lnTo>
                      <a:pt x="136068" y="888981"/>
                    </a:lnTo>
                    <a:cubicBezTo>
                      <a:pt x="271259" y="888981"/>
                      <a:pt x="381019" y="998741"/>
                      <a:pt x="381019" y="1133926"/>
                    </a:cubicBezTo>
                    <a:cubicBezTo>
                      <a:pt x="381019" y="1269111"/>
                      <a:pt x="271259" y="1378871"/>
                      <a:pt x="136068" y="1378871"/>
                    </a:cubicBezTo>
                    <a:lnTo>
                      <a:pt x="0" y="1378871"/>
                    </a:lnTo>
                    <a:lnTo>
                      <a:pt x="0" y="1723568"/>
                    </a:lnTo>
                    <a:cubicBezTo>
                      <a:pt x="0" y="1823320"/>
                      <a:pt x="81629" y="1904987"/>
                      <a:pt x="181426" y="1904987"/>
                    </a:cubicBezTo>
                    <a:lnTo>
                      <a:pt x="526123" y="1904987"/>
                    </a:lnTo>
                    <a:lnTo>
                      <a:pt x="526123" y="1768920"/>
                    </a:lnTo>
                    <a:cubicBezTo>
                      <a:pt x="526123" y="1633734"/>
                      <a:pt x="635883" y="1523974"/>
                      <a:pt x="771068" y="1523974"/>
                    </a:cubicBezTo>
                    <a:cubicBezTo>
                      <a:pt x="906253" y="1523974"/>
                      <a:pt x="1016013" y="1633734"/>
                      <a:pt x="1016013" y="1768920"/>
                    </a:cubicBezTo>
                    <a:lnTo>
                      <a:pt x="1016013" y="1905000"/>
                    </a:lnTo>
                    <a:lnTo>
                      <a:pt x="1360703" y="1905000"/>
                    </a:lnTo>
                    <a:cubicBezTo>
                      <a:pt x="1460456" y="1905000"/>
                      <a:pt x="1542129" y="1823333"/>
                      <a:pt x="1542129" y="1723581"/>
                    </a:cubicBezTo>
                    <a:lnTo>
                      <a:pt x="1542129" y="1360710"/>
                    </a:lnTo>
                    <a:lnTo>
                      <a:pt x="1678203" y="1360710"/>
                    </a:lnTo>
                    <a:cubicBezTo>
                      <a:pt x="1803381" y="1360710"/>
                      <a:pt x="1904994" y="1259110"/>
                      <a:pt x="1904994" y="1133932"/>
                    </a:cubicBezTo>
                    <a:cubicBezTo>
                      <a:pt x="1904994" y="1008755"/>
                      <a:pt x="1803387" y="907142"/>
                      <a:pt x="1678210" y="907142"/>
                    </a:cubicBezTo>
                    <a:close/>
                  </a:path>
                </a:pathLst>
              </a:custGeom>
              <a:solidFill>
                <a:srgbClr val="FFFFFF"/>
              </a:solidFill>
              <a:ln w="6350" cap="flat">
                <a:noFill/>
                <a:prstDash val="solid"/>
                <a:miter/>
              </a:ln>
            </p:spPr>
            <p:txBody>
              <a:bodyPr rtlCol="0" anchor="ctr"/>
              <a:lstStyle/>
              <a:p>
                <a:endParaRPr lang="en-US" sz="1600"/>
              </a:p>
            </p:txBody>
          </p:sp>
          <p:sp>
            <p:nvSpPr>
              <p:cNvPr id="102" name="Freeform 101">
                <a:extLst>
                  <a:ext uri="{FF2B5EF4-FFF2-40B4-BE49-F238E27FC236}">
                    <a16:creationId xmlns:a16="http://schemas.microsoft.com/office/drawing/2014/main" id="{42E8167F-401B-2C44-AD27-6ACA12FFDA84}"/>
                  </a:ext>
                </a:extLst>
              </p:cNvPr>
              <p:cNvSpPr/>
              <p:nvPr/>
            </p:nvSpPr>
            <p:spPr>
              <a:xfrm>
                <a:off x="5278400" y="2617750"/>
                <a:ext cx="2222500" cy="2222500"/>
              </a:xfrm>
              <a:custGeom>
                <a:avLst/>
                <a:gdLst>
                  <a:gd name="connsiteX0" fmla="*/ 0 w 2222500"/>
                  <a:gd name="connsiteY0" fmla="*/ 0 h 2222500"/>
                  <a:gd name="connsiteX1" fmla="*/ 2222500 w 2222500"/>
                  <a:gd name="connsiteY1" fmla="*/ 0 h 2222500"/>
                  <a:gd name="connsiteX2" fmla="*/ 2222500 w 2222500"/>
                  <a:gd name="connsiteY2" fmla="*/ 2222500 h 2222500"/>
                  <a:gd name="connsiteX3" fmla="*/ 0 w 2222500"/>
                  <a:gd name="connsiteY3" fmla="*/ 2222500 h 2222500"/>
                  <a:gd name="connsiteX4" fmla="*/ 0 w 2222500"/>
                  <a:gd name="connsiteY4" fmla="*/ 0 h 2222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2500" h="2222500">
                    <a:moveTo>
                      <a:pt x="0" y="0"/>
                    </a:moveTo>
                    <a:lnTo>
                      <a:pt x="2222500" y="0"/>
                    </a:lnTo>
                    <a:lnTo>
                      <a:pt x="2222500" y="2222500"/>
                    </a:lnTo>
                    <a:lnTo>
                      <a:pt x="0" y="2222500"/>
                    </a:lnTo>
                    <a:lnTo>
                      <a:pt x="0" y="0"/>
                    </a:lnTo>
                    <a:close/>
                  </a:path>
                </a:pathLst>
              </a:custGeom>
              <a:noFill/>
              <a:ln w="6350" cap="flat">
                <a:noFill/>
                <a:prstDash val="solid"/>
                <a:miter/>
              </a:ln>
            </p:spPr>
            <p:txBody>
              <a:bodyPr rtlCol="0" anchor="ctr"/>
              <a:lstStyle/>
              <a:p>
                <a:endParaRPr lang="en-US" sz="1600"/>
              </a:p>
            </p:txBody>
          </p:sp>
        </p:grpSp>
        <p:sp>
          <p:nvSpPr>
            <p:cNvPr id="105" name="TextBox 104">
              <a:extLst>
                <a:ext uri="{FF2B5EF4-FFF2-40B4-BE49-F238E27FC236}">
                  <a16:creationId xmlns:a16="http://schemas.microsoft.com/office/drawing/2014/main" id="{56BDD7F6-BC15-BC48-8560-19C3AD315AC9}"/>
                </a:ext>
              </a:extLst>
            </p:cNvPr>
            <p:cNvSpPr txBox="1"/>
            <p:nvPr userDrawn="1"/>
          </p:nvSpPr>
          <p:spPr>
            <a:xfrm>
              <a:off x="7435234" y="3295129"/>
              <a:ext cx="1440000" cy="523220"/>
            </a:xfrm>
            <a:prstGeom prst="rect">
              <a:avLst/>
            </a:prstGeom>
            <a:noFill/>
          </p:spPr>
          <p:txBody>
            <a:bodyPr wrap="square" rtlCol="0">
              <a:spAutoFit/>
            </a:bodyPr>
            <a:lstStyle/>
            <a:p>
              <a:pPr algn="ctr"/>
              <a:r>
                <a:rPr lang="en-US" sz="1400" b="1" dirty="0">
                  <a:solidFill>
                    <a:schemeClr val="bg1"/>
                  </a:solidFill>
                </a:rPr>
                <a:t>Idea </a:t>
              </a:r>
              <a:br>
                <a:rPr lang="en-US" sz="1400" b="1" dirty="0">
                  <a:solidFill>
                    <a:schemeClr val="bg1"/>
                  </a:solidFill>
                </a:rPr>
              </a:br>
              <a:r>
                <a:rPr lang="en-US" sz="1400" b="1" dirty="0">
                  <a:solidFill>
                    <a:schemeClr val="bg1"/>
                  </a:solidFill>
                </a:rPr>
                <a:t>Challenges</a:t>
              </a:r>
            </a:p>
          </p:txBody>
        </p:sp>
      </p:grpSp>
      <p:grpSp>
        <p:nvGrpSpPr>
          <p:cNvPr id="108" name="Group 107">
            <a:extLst>
              <a:ext uri="{FF2B5EF4-FFF2-40B4-BE49-F238E27FC236}">
                <a16:creationId xmlns:a16="http://schemas.microsoft.com/office/drawing/2014/main" id="{0E109FD9-A5E1-6841-88B6-87AC8D266F91}"/>
              </a:ext>
            </a:extLst>
          </p:cNvPr>
          <p:cNvGrpSpPr>
            <a:grpSpLocks noChangeAspect="1"/>
          </p:cNvGrpSpPr>
          <p:nvPr userDrawn="1"/>
        </p:nvGrpSpPr>
        <p:grpSpPr>
          <a:xfrm>
            <a:off x="1768325" y="4437344"/>
            <a:ext cx="2088000" cy="2088000"/>
            <a:chOff x="6771561" y="1694377"/>
            <a:chExt cx="1980000" cy="1980000"/>
          </a:xfrm>
        </p:grpSpPr>
        <p:grpSp>
          <p:nvGrpSpPr>
            <p:cNvPr id="86" name="Graphic 80">
              <a:extLst>
                <a:ext uri="{FF2B5EF4-FFF2-40B4-BE49-F238E27FC236}">
                  <a16:creationId xmlns:a16="http://schemas.microsoft.com/office/drawing/2014/main" id="{EFB8E618-16C0-164A-8769-73CEA348910E}"/>
                </a:ext>
              </a:extLst>
            </p:cNvPr>
            <p:cNvGrpSpPr>
              <a:grpSpLocks noChangeAspect="1"/>
            </p:cNvGrpSpPr>
            <p:nvPr/>
          </p:nvGrpSpPr>
          <p:grpSpPr>
            <a:xfrm>
              <a:off x="6771561" y="1694377"/>
              <a:ext cx="1980000" cy="1980000"/>
              <a:chOff x="3591949" y="1360945"/>
              <a:chExt cx="5238750" cy="5238750"/>
            </a:xfrm>
          </p:grpSpPr>
          <p:sp>
            <p:nvSpPr>
              <p:cNvPr id="89" name="Freeform 88">
                <a:extLst>
                  <a:ext uri="{FF2B5EF4-FFF2-40B4-BE49-F238E27FC236}">
                    <a16:creationId xmlns:a16="http://schemas.microsoft.com/office/drawing/2014/main" id="{A56B640E-E8CB-DD4C-90D3-5C4902E16A36}"/>
                  </a:ext>
                </a:extLst>
              </p:cNvPr>
              <p:cNvSpPr>
                <a:spLocks noChangeAspect="1"/>
              </p:cNvSpPr>
              <p:nvPr/>
            </p:nvSpPr>
            <p:spPr>
              <a:xfrm>
                <a:off x="3591949" y="1360945"/>
                <a:ext cx="5238750" cy="5238750"/>
              </a:xfrm>
              <a:custGeom>
                <a:avLst/>
                <a:gdLst>
                  <a:gd name="connsiteX0" fmla="*/ 3810000 w 3810000"/>
                  <a:gd name="connsiteY0" fmla="*/ 1905000 h 3810000"/>
                  <a:gd name="connsiteX1" fmla="*/ 1905000 w 3810000"/>
                  <a:gd name="connsiteY1" fmla="*/ 3810000 h 3810000"/>
                  <a:gd name="connsiteX2" fmla="*/ 0 w 3810000"/>
                  <a:gd name="connsiteY2" fmla="*/ 1905000 h 3810000"/>
                  <a:gd name="connsiteX3" fmla="*/ 1905000 w 3810000"/>
                  <a:gd name="connsiteY3" fmla="*/ 0 h 3810000"/>
                  <a:gd name="connsiteX4" fmla="*/ 3810000 w 3810000"/>
                  <a:gd name="connsiteY4" fmla="*/ 190500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3810000">
                    <a:moveTo>
                      <a:pt x="3810000" y="1905000"/>
                    </a:moveTo>
                    <a:cubicBezTo>
                      <a:pt x="3810000" y="2957103"/>
                      <a:pt x="2957103" y="3810000"/>
                      <a:pt x="1905000" y="3810000"/>
                    </a:cubicBezTo>
                    <a:cubicBezTo>
                      <a:pt x="852898" y="3810000"/>
                      <a:pt x="0" y="2957103"/>
                      <a:pt x="0" y="1905000"/>
                    </a:cubicBezTo>
                    <a:cubicBezTo>
                      <a:pt x="0" y="852898"/>
                      <a:pt x="852898" y="0"/>
                      <a:pt x="1905000" y="0"/>
                    </a:cubicBezTo>
                    <a:cubicBezTo>
                      <a:pt x="2957103" y="0"/>
                      <a:pt x="3810000" y="852898"/>
                      <a:pt x="3810000" y="1905000"/>
                    </a:cubicBezTo>
                    <a:close/>
                  </a:path>
                </a:pathLst>
              </a:custGeom>
              <a:solidFill>
                <a:schemeClr val="accent1"/>
              </a:solidFill>
              <a:ln w="6350" cap="flat">
                <a:noFill/>
                <a:prstDash val="solid"/>
                <a:miter/>
              </a:ln>
            </p:spPr>
            <p:txBody>
              <a:bodyPr rtlCol="0" anchor="ctr"/>
              <a:lstStyle/>
              <a:p>
                <a:endParaRPr lang="en-US" sz="1400" b="1" dirty="0">
                  <a:solidFill>
                    <a:schemeClr val="bg1"/>
                  </a:solidFill>
                </a:endParaRPr>
              </a:p>
            </p:txBody>
          </p:sp>
          <p:sp>
            <p:nvSpPr>
              <p:cNvPr id="90" name="Freeform 89">
                <a:extLst>
                  <a:ext uri="{FF2B5EF4-FFF2-40B4-BE49-F238E27FC236}">
                    <a16:creationId xmlns:a16="http://schemas.microsoft.com/office/drawing/2014/main" id="{7C5AA0FE-5D53-BF4D-B2F7-967979B9A79C}"/>
                  </a:ext>
                </a:extLst>
              </p:cNvPr>
              <p:cNvSpPr/>
              <p:nvPr/>
            </p:nvSpPr>
            <p:spPr>
              <a:xfrm>
                <a:off x="5232797" y="2053981"/>
                <a:ext cx="1879600" cy="2095500"/>
              </a:xfrm>
              <a:custGeom>
                <a:avLst/>
                <a:gdLst>
                  <a:gd name="connsiteX0" fmla="*/ 1552090 w 1879600"/>
                  <a:gd name="connsiteY0" fmla="*/ 258763 h 2095500"/>
                  <a:gd name="connsiteX1" fmla="*/ 1527941 w 1879600"/>
                  <a:gd name="connsiteY1" fmla="*/ 252520 h 2095500"/>
                  <a:gd name="connsiteX2" fmla="*/ 944319 w 1879600"/>
                  <a:gd name="connsiteY2" fmla="*/ 104775 h 2095500"/>
                  <a:gd name="connsiteX3" fmla="*/ 360754 w 1879600"/>
                  <a:gd name="connsiteY3" fmla="*/ 252520 h 2095500"/>
                  <a:gd name="connsiteX4" fmla="*/ 289475 w 1879600"/>
                  <a:gd name="connsiteY4" fmla="*/ 231546 h 2095500"/>
                  <a:gd name="connsiteX5" fmla="*/ 310455 w 1879600"/>
                  <a:gd name="connsiteY5" fmla="*/ 160338 h 2095500"/>
                  <a:gd name="connsiteX6" fmla="*/ 944319 w 1879600"/>
                  <a:gd name="connsiteY6" fmla="*/ 0 h 2095500"/>
                  <a:gd name="connsiteX7" fmla="*/ 1576137 w 1879600"/>
                  <a:gd name="connsiteY7" fmla="*/ 159258 h 2095500"/>
                  <a:gd name="connsiteX8" fmla="*/ 1598140 w 1879600"/>
                  <a:gd name="connsiteY8" fmla="*/ 229445 h 2095500"/>
                  <a:gd name="connsiteX9" fmla="*/ 1552090 w 1879600"/>
                  <a:gd name="connsiteY9" fmla="*/ 258763 h 2095500"/>
                  <a:gd name="connsiteX10" fmla="*/ 52709 w 1879600"/>
                  <a:gd name="connsiteY10" fmla="*/ 808831 h 2095500"/>
                  <a:gd name="connsiteX11" fmla="*/ 22324 w 1879600"/>
                  <a:gd name="connsiteY11" fmla="*/ 799427 h 2095500"/>
                  <a:gd name="connsiteX12" fmla="*/ 9745 w 1879600"/>
                  <a:gd name="connsiteY12" fmla="*/ 726116 h 2095500"/>
                  <a:gd name="connsiteX13" fmla="*/ 402651 w 1879600"/>
                  <a:gd name="connsiteY13" fmla="*/ 383502 h 2095500"/>
                  <a:gd name="connsiteX14" fmla="*/ 1482932 w 1879600"/>
                  <a:gd name="connsiteY14" fmla="*/ 382429 h 2095500"/>
                  <a:gd name="connsiteX15" fmla="*/ 1875838 w 1879600"/>
                  <a:gd name="connsiteY15" fmla="*/ 722948 h 2095500"/>
                  <a:gd name="connsiteX16" fmla="*/ 1863259 w 1879600"/>
                  <a:gd name="connsiteY16" fmla="*/ 796309 h 2095500"/>
                  <a:gd name="connsiteX17" fmla="*/ 1789898 w 1879600"/>
                  <a:gd name="connsiteY17" fmla="*/ 783730 h 2095500"/>
                  <a:gd name="connsiteX18" fmla="*/ 1434640 w 1879600"/>
                  <a:gd name="connsiteY18" fmla="*/ 475698 h 2095500"/>
                  <a:gd name="connsiteX19" fmla="*/ 449819 w 1879600"/>
                  <a:gd name="connsiteY19" fmla="*/ 476720 h 2095500"/>
                  <a:gd name="connsiteX20" fmla="*/ 93590 w 1879600"/>
                  <a:gd name="connsiteY20" fmla="*/ 786848 h 2095500"/>
                  <a:gd name="connsiteX21" fmla="*/ 52709 w 1879600"/>
                  <a:gd name="connsiteY21" fmla="*/ 808831 h 2095500"/>
                  <a:gd name="connsiteX22" fmla="*/ 707559 w 1879600"/>
                  <a:gd name="connsiteY22" fmla="*/ 2073497 h 2095500"/>
                  <a:gd name="connsiteX23" fmla="*/ 670875 w 1879600"/>
                  <a:gd name="connsiteY23" fmla="*/ 2057845 h 2095500"/>
                  <a:gd name="connsiteX24" fmla="*/ 460309 w 1879600"/>
                  <a:gd name="connsiteY24" fmla="*/ 1781169 h 2095500"/>
                  <a:gd name="connsiteX25" fmla="*/ 350251 w 1879600"/>
                  <a:gd name="connsiteY25" fmla="*/ 1326464 h 2095500"/>
                  <a:gd name="connsiteX26" fmla="*/ 943309 w 1879600"/>
                  <a:gd name="connsiteY26" fmla="*/ 761714 h 2095500"/>
                  <a:gd name="connsiteX27" fmla="*/ 1536348 w 1879600"/>
                  <a:gd name="connsiteY27" fmla="*/ 1326464 h 2095500"/>
                  <a:gd name="connsiteX28" fmla="*/ 1483955 w 1879600"/>
                  <a:gd name="connsiteY28" fmla="*/ 1378852 h 2095500"/>
                  <a:gd name="connsiteX29" fmla="*/ 1431573 w 1879600"/>
                  <a:gd name="connsiteY29" fmla="*/ 1326464 h 2095500"/>
                  <a:gd name="connsiteX30" fmla="*/ 943309 w 1879600"/>
                  <a:gd name="connsiteY30" fmla="*/ 866489 h 2095500"/>
                  <a:gd name="connsiteX31" fmla="*/ 455026 w 1879600"/>
                  <a:gd name="connsiteY31" fmla="*/ 1326464 h 2095500"/>
                  <a:gd name="connsiteX32" fmla="*/ 552492 w 1879600"/>
                  <a:gd name="connsiteY32" fmla="*/ 1729816 h 2095500"/>
                  <a:gd name="connsiteX33" fmla="*/ 746338 w 1879600"/>
                  <a:gd name="connsiteY33" fmla="*/ 1983365 h 2095500"/>
                  <a:gd name="connsiteX34" fmla="*/ 746338 w 1879600"/>
                  <a:gd name="connsiteY34" fmla="*/ 2057851 h 2095500"/>
                  <a:gd name="connsiteX35" fmla="*/ 707559 w 1879600"/>
                  <a:gd name="connsiteY35" fmla="*/ 2073497 h 2095500"/>
                  <a:gd name="connsiteX36" fmla="*/ 1458783 w 1879600"/>
                  <a:gd name="connsiteY36" fmla="*/ 1879606 h 2095500"/>
                  <a:gd name="connsiteX37" fmla="*/ 1134019 w 1879600"/>
                  <a:gd name="connsiteY37" fmla="*/ 1786388 h 2095500"/>
                  <a:gd name="connsiteX38" fmla="*/ 884629 w 1879600"/>
                  <a:gd name="connsiteY38" fmla="*/ 1326458 h 2095500"/>
                  <a:gd name="connsiteX39" fmla="*/ 937003 w 1879600"/>
                  <a:gd name="connsiteY39" fmla="*/ 1274070 h 2095500"/>
                  <a:gd name="connsiteX40" fmla="*/ 989391 w 1879600"/>
                  <a:gd name="connsiteY40" fmla="*/ 1326458 h 2095500"/>
                  <a:gd name="connsiteX41" fmla="*/ 1192655 w 1879600"/>
                  <a:gd name="connsiteY41" fmla="*/ 1699413 h 2095500"/>
                  <a:gd name="connsiteX42" fmla="*/ 1458783 w 1879600"/>
                  <a:gd name="connsiteY42" fmla="*/ 1773803 h 2095500"/>
                  <a:gd name="connsiteX43" fmla="*/ 1567755 w 1879600"/>
                  <a:gd name="connsiteY43" fmla="*/ 1763363 h 2095500"/>
                  <a:gd name="connsiteX44" fmla="*/ 1628531 w 1879600"/>
                  <a:gd name="connsiteY44" fmla="*/ 1806340 h 2095500"/>
                  <a:gd name="connsiteX45" fmla="*/ 1585555 w 1879600"/>
                  <a:gd name="connsiteY45" fmla="*/ 1867116 h 2095500"/>
                  <a:gd name="connsiteX46" fmla="*/ 1458783 w 1879600"/>
                  <a:gd name="connsiteY46" fmla="*/ 1879606 h 2095500"/>
                  <a:gd name="connsiteX47" fmla="*/ 1248217 w 1879600"/>
                  <a:gd name="connsiteY47" fmla="*/ 2095500 h 2095500"/>
                  <a:gd name="connsiteX48" fmla="*/ 1234596 w 1879600"/>
                  <a:gd name="connsiteY48" fmla="*/ 2093455 h 2095500"/>
                  <a:gd name="connsiteX49" fmla="*/ 844814 w 1879600"/>
                  <a:gd name="connsiteY49" fmla="*/ 1873364 h 2095500"/>
                  <a:gd name="connsiteX50" fmla="*/ 617459 w 1879600"/>
                  <a:gd name="connsiteY50" fmla="*/ 1326464 h 2095500"/>
                  <a:gd name="connsiteX51" fmla="*/ 940122 w 1879600"/>
                  <a:gd name="connsiteY51" fmla="*/ 1018381 h 2095500"/>
                  <a:gd name="connsiteX52" fmla="*/ 1262841 w 1879600"/>
                  <a:gd name="connsiteY52" fmla="*/ 1326464 h 2095500"/>
                  <a:gd name="connsiteX53" fmla="*/ 1480773 w 1879600"/>
                  <a:gd name="connsiteY53" fmla="*/ 1529677 h 2095500"/>
                  <a:gd name="connsiteX54" fmla="*/ 1698705 w 1879600"/>
                  <a:gd name="connsiteY54" fmla="*/ 1326464 h 2095500"/>
                  <a:gd name="connsiteX55" fmla="*/ 939093 w 1879600"/>
                  <a:gd name="connsiteY55" fmla="*/ 610845 h 2095500"/>
                  <a:gd name="connsiteX56" fmla="*/ 246549 w 1879600"/>
                  <a:gd name="connsiteY56" fmla="*/ 1033012 h 2095500"/>
                  <a:gd name="connsiteX57" fmla="*/ 184694 w 1879600"/>
                  <a:gd name="connsiteY57" fmla="*/ 1326458 h 2095500"/>
                  <a:gd name="connsiteX58" fmla="*/ 254937 w 1879600"/>
                  <a:gd name="connsiteY58" fmla="*/ 1704632 h 2095500"/>
                  <a:gd name="connsiteX59" fmla="*/ 224559 w 1879600"/>
                  <a:gd name="connsiteY59" fmla="*/ 1771758 h 2095500"/>
                  <a:gd name="connsiteX60" fmla="*/ 157484 w 1879600"/>
                  <a:gd name="connsiteY60" fmla="*/ 1741367 h 2095500"/>
                  <a:gd name="connsiteX61" fmla="*/ 81005 w 1879600"/>
                  <a:gd name="connsiteY61" fmla="*/ 1326458 h 2095500"/>
                  <a:gd name="connsiteX62" fmla="*/ 152271 w 1879600"/>
                  <a:gd name="connsiteY62" fmla="*/ 986968 h 2095500"/>
                  <a:gd name="connsiteX63" fmla="*/ 939105 w 1879600"/>
                  <a:gd name="connsiteY63" fmla="*/ 504990 h 2095500"/>
                  <a:gd name="connsiteX64" fmla="*/ 1803493 w 1879600"/>
                  <a:gd name="connsiteY64" fmla="*/ 1325442 h 2095500"/>
                  <a:gd name="connsiteX65" fmla="*/ 1480786 w 1879600"/>
                  <a:gd name="connsiteY65" fmla="*/ 1633423 h 2095500"/>
                  <a:gd name="connsiteX66" fmla="*/ 1158079 w 1879600"/>
                  <a:gd name="connsiteY66" fmla="*/ 1325442 h 2095500"/>
                  <a:gd name="connsiteX67" fmla="*/ 940134 w 1879600"/>
                  <a:gd name="connsiteY67" fmla="*/ 1122128 h 2095500"/>
                  <a:gd name="connsiteX68" fmla="*/ 722247 w 1879600"/>
                  <a:gd name="connsiteY68" fmla="*/ 1325442 h 2095500"/>
                  <a:gd name="connsiteX69" fmla="*/ 918138 w 1879600"/>
                  <a:gd name="connsiteY69" fmla="*/ 1797952 h 2095500"/>
                  <a:gd name="connsiteX70" fmla="*/ 1260809 w 1879600"/>
                  <a:gd name="connsiteY70" fmla="*/ 1991747 h 2095500"/>
                  <a:gd name="connsiteX71" fmla="*/ 1297442 w 1879600"/>
                  <a:gd name="connsiteY71" fmla="*/ 2055698 h 2095500"/>
                  <a:gd name="connsiteX72" fmla="*/ 1248217 w 1879600"/>
                  <a:gd name="connsiteY72" fmla="*/ 2095500 h 2095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1879600" h="2095500">
                    <a:moveTo>
                      <a:pt x="1552090" y="258763"/>
                    </a:moveTo>
                    <a:cubicBezTo>
                      <a:pt x="1543708" y="258763"/>
                      <a:pt x="1535320" y="256718"/>
                      <a:pt x="1527941" y="252520"/>
                    </a:cubicBezTo>
                    <a:cubicBezTo>
                      <a:pt x="1326786" y="148774"/>
                      <a:pt x="1152853" y="104775"/>
                      <a:pt x="944319" y="104775"/>
                    </a:cubicBezTo>
                    <a:cubicBezTo>
                      <a:pt x="736915" y="104775"/>
                      <a:pt x="539900" y="153988"/>
                      <a:pt x="360754" y="252520"/>
                    </a:cubicBezTo>
                    <a:cubicBezTo>
                      <a:pt x="335620" y="266129"/>
                      <a:pt x="304156" y="256724"/>
                      <a:pt x="289475" y="231546"/>
                    </a:cubicBezTo>
                    <a:cubicBezTo>
                      <a:pt x="275867" y="206375"/>
                      <a:pt x="285284" y="173939"/>
                      <a:pt x="310455" y="160338"/>
                    </a:cubicBezTo>
                    <a:cubicBezTo>
                      <a:pt x="505324" y="54483"/>
                      <a:pt x="719072" y="0"/>
                      <a:pt x="944319" y="0"/>
                    </a:cubicBezTo>
                    <a:cubicBezTo>
                      <a:pt x="1167585" y="0"/>
                      <a:pt x="1362403" y="49213"/>
                      <a:pt x="1576137" y="159258"/>
                    </a:cubicBezTo>
                    <a:cubicBezTo>
                      <a:pt x="1602338" y="172866"/>
                      <a:pt x="1611748" y="204330"/>
                      <a:pt x="1598140" y="229445"/>
                    </a:cubicBezTo>
                    <a:cubicBezTo>
                      <a:pt x="1588730" y="248323"/>
                      <a:pt x="1570924" y="258763"/>
                      <a:pt x="1552090" y="258763"/>
                    </a:cubicBezTo>
                    <a:close/>
                    <a:moveTo>
                      <a:pt x="52709" y="808831"/>
                    </a:moveTo>
                    <a:cubicBezTo>
                      <a:pt x="42225" y="808831"/>
                      <a:pt x="31741" y="805713"/>
                      <a:pt x="22324" y="799427"/>
                    </a:cubicBezTo>
                    <a:cubicBezTo>
                      <a:pt x="-1774" y="782644"/>
                      <a:pt x="-6988" y="750215"/>
                      <a:pt x="9745" y="726116"/>
                    </a:cubicBezTo>
                    <a:cubicBezTo>
                      <a:pt x="113491" y="579444"/>
                      <a:pt x="245476" y="464179"/>
                      <a:pt x="402651" y="383502"/>
                    </a:cubicBezTo>
                    <a:cubicBezTo>
                      <a:pt x="731657" y="213754"/>
                      <a:pt x="1152859" y="212731"/>
                      <a:pt x="1482932" y="382429"/>
                    </a:cubicBezTo>
                    <a:cubicBezTo>
                      <a:pt x="1640101" y="463105"/>
                      <a:pt x="1772092" y="577291"/>
                      <a:pt x="1875838" y="722948"/>
                    </a:cubicBezTo>
                    <a:cubicBezTo>
                      <a:pt x="1892622" y="746017"/>
                      <a:pt x="1887306" y="779526"/>
                      <a:pt x="1863259" y="796309"/>
                    </a:cubicBezTo>
                    <a:cubicBezTo>
                      <a:pt x="1839110" y="813041"/>
                      <a:pt x="1806681" y="807822"/>
                      <a:pt x="1789898" y="783730"/>
                    </a:cubicBezTo>
                    <a:cubicBezTo>
                      <a:pt x="1695556" y="651682"/>
                      <a:pt x="1576144" y="547986"/>
                      <a:pt x="1434640" y="475698"/>
                    </a:cubicBezTo>
                    <a:cubicBezTo>
                      <a:pt x="1134025" y="321659"/>
                      <a:pt x="749463" y="321659"/>
                      <a:pt x="449819" y="476720"/>
                    </a:cubicBezTo>
                    <a:cubicBezTo>
                      <a:pt x="307337" y="550082"/>
                      <a:pt x="187881" y="654857"/>
                      <a:pt x="93590" y="786848"/>
                    </a:cubicBezTo>
                    <a:cubicBezTo>
                      <a:pt x="85196" y="801522"/>
                      <a:pt x="69492" y="808831"/>
                      <a:pt x="52709" y="808831"/>
                    </a:cubicBezTo>
                    <a:close/>
                    <a:moveTo>
                      <a:pt x="707559" y="2073497"/>
                    </a:moveTo>
                    <a:cubicBezTo>
                      <a:pt x="693938" y="2073497"/>
                      <a:pt x="680337" y="2068284"/>
                      <a:pt x="670875" y="2057845"/>
                    </a:cubicBezTo>
                    <a:cubicBezTo>
                      <a:pt x="579765" y="1966576"/>
                      <a:pt x="530496" y="1907946"/>
                      <a:pt x="460309" y="1781169"/>
                    </a:cubicBezTo>
                    <a:cubicBezTo>
                      <a:pt x="388014" y="1652245"/>
                      <a:pt x="350251" y="1495082"/>
                      <a:pt x="350251" y="1326464"/>
                    </a:cubicBezTo>
                    <a:cubicBezTo>
                      <a:pt x="350251" y="1015212"/>
                      <a:pt x="616386" y="761714"/>
                      <a:pt x="943309" y="761714"/>
                    </a:cubicBezTo>
                    <a:cubicBezTo>
                      <a:pt x="1270213" y="761714"/>
                      <a:pt x="1536348" y="1015212"/>
                      <a:pt x="1536348" y="1326464"/>
                    </a:cubicBezTo>
                    <a:cubicBezTo>
                      <a:pt x="1536348" y="1355731"/>
                      <a:pt x="1513221" y="1378852"/>
                      <a:pt x="1483955" y="1378852"/>
                    </a:cubicBezTo>
                    <a:cubicBezTo>
                      <a:pt x="1454592" y="1378852"/>
                      <a:pt x="1431573" y="1355731"/>
                      <a:pt x="1431573" y="1326464"/>
                    </a:cubicBezTo>
                    <a:cubicBezTo>
                      <a:pt x="1431573" y="1072915"/>
                      <a:pt x="1212613" y="866489"/>
                      <a:pt x="943309" y="866489"/>
                    </a:cubicBezTo>
                    <a:cubicBezTo>
                      <a:pt x="674050" y="866489"/>
                      <a:pt x="455026" y="1072915"/>
                      <a:pt x="455026" y="1326464"/>
                    </a:cubicBezTo>
                    <a:cubicBezTo>
                      <a:pt x="455026" y="1477289"/>
                      <a:pt x="488592" y="1616647"/>
                      <a:pt x="552492" y="1729816"/>
                    </a:cubicBezTo>
                    <a:cubicBezTo>
                      <a:pt x="619567" y="1850346"/>
                      <a:pt x="665662" y="1901705"/>
                      <a:pt x="746338" y="1983365"/>
                    </a:cubicBezTo>
                    <a:cubicBezTo>
                      <a:pt x="766240" y="2004339"/>
                      <a:pt x="766240" y="2036775"/>
                      <a:pt x="746338" y="2057851"/>
                    </a:cubicBezTo>
                    <a:cubicBezTo>
                      <a:pt x="734769" y="2068284"/>
                      <a:pt x="721161" y="2073497"/>
                      <a:pt x="707559" y="2073497"/>
                    </a:cubicBezTo>
                    <a:close/>
                    <a:moveTo>
                      <a:pt x="1458783" y="1879606"/>
                    </a:moveTo>
                    <a:cubicBezTo>
                      <a:pt x="1334158" y="1879606"/>
                      <a:pt x="1224068" y="1848295"/>
                      <a:pt x="1134019" y="1786388"/>
                    </a:cubicBezTo>
                    <a:cubicBezTo>
                      <a:pt x="977885" y="1680591"/>
                      <a:pt x="884629" y="1508798"/>
                      <a:pt x="884629" y="1326458"/>
                    </a:cubicBezTo>
                    <a:cubicBezTo>
                      <a:pt x="884629" y="1297096"/>
                      <a:pt x="907692" y="1274070"/>
                      <a:pt x="937003" y="1274070"/>
                    </a:cubicBezTo>
                    <a:cubicBezTo>
                      <a:pt x="966321" y="1274070"/>
                      <a:pt x="989391" y="1297096"/>
                      <a:pt x="989391" y="1326458"/>
                    </a:cubicBezTo>
                    <a:cubicBezTo>
                      <a:pt x="989391" y="1474216"/>
                      <a:pt x="1064861" y="1613573"/>
                      <a:pt x="1192655" y="1699413"/>
                    </a:cubicBezTo>
                    <a:cubicBezTo>
                      <a:pt x="1267038" y="1749761"/>
                      <a:pt x="1354008" y="1773803"/>
                      <a:pt x="1458783" y="1773803"/>
                    </a:cubicBezTo>
                    <a:cubicBezTo>
                      <a:pt x="1483948" y="1773803"/>
                      <a:pt x="1525909" y="1770736"/>
                      <a:pt x="1567755" y="1763363"/>
                    </a:cubicBezTo>
                    <a:cubicBezTo>
                      <a:pt x="1596102" y="1758150"/>
                      <a:pt x="1623318" y="1776971"/>
                      <a:pt x="1628531" y="1806340"/>
                    </a:cubicBezTo>
                    <a:cubicBezTo>
                      <a:pt x="1633751" y="1834578"/>
                      <a:pt x="1614917" y="1861795"/>
                      <a:pt x="1585555" y="1867116"/>
                    </a:cubicBezTo>
                    <a:cubicBezTo>
                      <a:pt x="1525909" y="1878584"/>
                      <a:pt x="1473515" y="1879606"/>
                      <a:pt x="1458783" y="1879606"/>
                    </a:cubicBezTo>
                    <a:close/>
                    <a:moveTo>
                      <a:pt x="1248217" y="2095500"/>
                    </a:moveTo>
                    <a:cubicBezTo>
                      <a:pt x="1244020" y="2095500"/>
                      <a:pt x="1238800" y="2094471"/>
                      <a:pt x="1234596" y="2093455"/>
                    </a:cubicBezTo>
                    <a:cubicBezTo>
                      <a:pt x="1067928" y="2047310"/>
                      <a:pt x="959006" y="1985505"/>
                      <a:pt x="844814" y="1873364"/>
                    </a:cubicBezTo>
                    <a:cubicBezTo>
                      <a:pt x="698136" y="1727765"/>
                      <a:pt x="617459" y="1533976"/>
                      <a:pt x="617459" y="1326464"/>
                    </a:cubicBezTo>
                    <a:cubicBezTo>
                      <a:pt x="617459" y="1156722"/>
                      <a:pt x="762036" y="1018381"/>
                      <a:pt x="940122" y="1018381"/>
                    </a:cubicBezTo>
                    <a:cubicBezTo>
                      <a:pt x="1118252" y="1018381"/>
                      <a:pt x="1262841" y="1156716"/>
                      <a:pt x="1262841" y="1326464"/>
                    </a:cubicBezTo>
                    <a:cubicBezTo>
                      <a:pt x="1262841" y="1438605"/>
                      <a:pt x="1360346" y="1529677"/>
                      <a:pt x="1480773" y="1529677"/>
                    </a:cubicBezTo>
                    <a:cubicBezTo>
                      <a:pt x="1601309" y="1529677"/>
                      <a:pt x="1698705" y="1438605"/>
                      <a:pt x="1698705" y="1326464"/>
                    </a:cubicBezTo>
                    <a:cubicBezTo>
                      <a:pt x="1698705" y="931463"/>
                      <a:pt x="1358193" y="610845"/>
                      <a:pt x="939093" y="610845"/>
                    </a:cubicBezTo>
                    <a:cubicBezTo>
                      <a:pt x="641551" y="610845"/>
                      <a:pt x="369123" y="776395"/>
                      <a:pt x="246549" y="1033012"/>
                    </a:cubicBezTo>
                    <a:cubicBezTo>
                      <a:pt x="205668" y="1117936"/>
                      <a:pt x="184694" y="1217492"/>
                      <a:pt x="184694" y="1326458"/>
                    </a:cubicBezTo>
                    <a:cubicBezTo>
                      <a:pt x="184694" y="1408113"/>
                      <a:pt x="192053" y="1537036"/>
                      <a:pt x="254937" y="1704632"/>
                    </a:cubicBezTo>
                    <a:cubicBezTo>
                      <a:pt x="265434" y="1731956"/>
                      <a:pt x="251769" y="1762347"/>
                      <a:pt x="224559" y="1771758"/>
                    </a:cubicBezTo>
                    <a:cubicBezTo>
                      <a:pt x="197286" y="1782197"/>
                      <a:pt x="166895" y="1767561"/>
                      <a:pt x="157484" y="1741367"/>
                    </a:cubicBezTo>
                    <a:cubicBezTo>
                      <a:pt x="106119" y="1604156"/>
                      <a:pt x="81005" y="1467866"/>
                      <a:pt x="81005" y="1326458"/>
                    </a:cubicBezTo>
                    <a:cubicBezTo>
                      <a:pt x="81005" y="1200709"/>
                      <a:pt x="105103" y="1086523"/>
                      <a:pt x="152271" y="986968"/>
                    </a:cubicBezTo>
                    <a:cubicBezTo>
                      <a:pt x="291621" y="694639"/>
                      <a:pt x="600682" y="504990"/>
                      <a:pt x="939105" y="504990"/>
                    </a:cubicBezTo>
                    <a:cubicBezTo>
                      <a:pt x="1415806" y="504990"/>
                      <a:pt x="1803493" y="872776"/>
                      <a:pt x="1803493" y="1325442"/>
                    </a:cubicBezTo>
                    <a:cubicBezTo>
                      <a:pt x="1803493" y="1495082"/>
                      <a:pt x="1658916" y="1633423"/>
                      <a:pt x="1480786" y="1633423"/>
                    </a:cubicBezTo>
                    <a:cubicBezTo>
                      <a:pt x="1302643" y="1633423"/>
                      <a:pt x="1158079" y="1495082"/>
                      <a:pt x="1158079" y="1325442"/>
                    </a:cubicBezTo>
                    <a:cubicBezTo>
                      <a:pt x="1158079" y="1213295"/>
                      <a:pt x="1060663" y="1122128"/>
                      <a:pt x="940134" y="1122128"/>
                    </a:cubicBezTo>
                    <a:cubicBezTo>
                      <a:pt x="819656" y="1122128"/>
                      <a:pt x="722247" y="1213288"/>
                      <a:pt x="722247" y="1325442"/>
                    </a:cubicBezTo>
                    <a:cubicBezTo>
                      <a:pt x="722247" y="1504499"/>
                      <a:pt x="791360" y="1672196"/>
                      <a:pt x="918138" y="1797952"/>
                    </a:cubicBezTo>
                    <a:cubicBezTo>
                      <a:pt x="1017699" y="1896383"/>
                      <a:pt x="1113051" y="1950923"/>
                      <a:pt x="1260809" y="1991747"/>
                    </a:cubicBezTo>
                    <a:cubicBezTo>
                      <a:pt x="1289041" y="1999107"/>
                      <a:pt x="1304808" y="2028381"/>
                      <a:pt x="1297442" y="2055698"/>
                    </a:cubicBezTo>
                    <a:cubicBezTo>
                      <a:pt x="1292210" y="2079746"/>
                      <a:pt x="1270207" y="2095500"/>
                      <a:pt x="1248217" y="2095500"/>
                    </a:cubicBezTo>
                    <a:close/>
                  </a:path>
                </a:pathLst>
              </a:custGeom>
              <a:solidFill>
                <a:srgbClr val="FFFFFF"/>
              </a:solidFill>
              <a:ln w="6350" cap="flat">
                <a:noFill/>
                <a:prstDash val="solid"/>
                <a:miter/>
              </a:ln>
            </p:spPr>
            <p:txBody>
              <a:bodyPr rtlCol="0" anchor="ctr"/>
              <a:lstStyle/>
              <a:p>
                <a:endParaRPr lang="en-US" sz="1400" b="1" dirty="0">
                  <a:solidFill>
                    <a:schemeClr val="bg1"/>
                  </a:solidFill>
                </a:endParaRPr>
              </a:p>
            </p:txBody>
          </p:sp>
        </p:grpSp>
        <p:sp>
          <p:nvSpPr>
            <p:cNvPr id="107" name="TextBox 106">
              <a:extLst>
                <a:ext uri="{FF2B5EF4-FFF2-40B4-BE49-F238E27FC236}">
                  <a16:creationId xmlns:a16="http://schemas.microsoft.com/office/drawing/2014/main" id="{A9CE2742-BA89-D94D-BEAE-974170248838}"/>
                </a:ext>
              </a:extLst>
            </p:cNvPr>
            <p:cNvSpPr txBox="1"/>
            <p:nvPr userDrawn="1"/>
          </p:nvSpPr>
          <p:spPr>
            <a:xfrm>
              <a:off x="6905187" y="2834873"/>
              <a:ext cx="1683474" cy="523220"/>
            </a:xfrm>
            <a:prstGeom prst="rect">
              <a:avLst/>
            </a:prstGeom>
            <a:noFill/>
          </p:spPr>
          <p:txBody>
            <a:bodyPr wrap="none" rtlCol="0">
              <a:spAutoFit/>
            </a:bodyPr>
            <a:lstStyle/>
            <a:p>
              <a:pPr algn="ctr"/>
              <a:r>
                <a:rPr lang="en-US" sz="1400" b="1" dirty="0">
                  <a:solidFill>
                    <a:schemeClr val="bg1"/>
                  </a:solidFill>
                </a:rPr>
                <a:t>Collaborative </a:t>
              </a:r>
              <a:br>
                <a:rPr lang="en-US" sz="1400" b="1" dirty="0">
                  <a:solidFill>
                    <a:schemeClr val="bg1"/>
                  </a:solidFill>
                </a:rPr>
              </a:br>
              <a:r>
                <a:rPr lang="en-US" sz="1400" b="1" dirty="0">
                  <a:solidFill>
                    <a:schemeClr val="bg1"/>
                  </a:solidFill>
                </a:rPr>
                <a:t>Strategy Process</a:t>
              </a:r>
            </a:p>
          </p:txBody>
        </p:sp>
      </p:grpSp>
      <p:grpSp>
        <p:nvGrpSpPr>
          <p:cNvPr id="110" name="Group 109">
            <a:extLst>
              <a:ext uri="{FF2B5EF4-FFF2-40B4-BE49-F238E27FC236}">
                <a16:creationId xmlns:a16="http://schemas.microsoft.com/office/drawing/2014/main" id="{6D4BB94E-E674-C547-AF80-37E79C608402}"/>
              </a:ext>
            </a:extLst>
          </p:cNvPr>
          <p:cNvGrpSpPr>
            <a:grpSpLocks noChangeAspect="1"/>
          </p:cNvGrpSpPr>
          <p:nvPr userDrawn="1"/>
        </p:nvGrpSpPr>
        <p:grpSpPr>
          <a:xfrm>
            <a:off x="8442473" y="4437344"/>
            <a:ext cx="2088000" cy="2088000"/>
            <a:chOff x="5131514" y="4412654"/>
            <a:chExt cx="1980000" cy="1980000"/>
          </a:xfrm>
        </p:grpSpPr>
        <p:grpSp>
          <p:nvGrpSpPr>
            <p:cNvPr id="36" name="Graphic 34">
              <a:extLst>
                <a:ext uri="{FF2B5EF4-FFF2-40B4-BE49-F238E27FC236}">
                  <a16:creationId xmlns:a16="http://schemas.microsoft.com/office/drawing/2014/main" id="{51C3066F-BAF9-6E4C-8DF9-62845DED0E0F}"/>
                </a:ext>
              </a:extLst>
            </p:cNvPr>
            <p:cNvGrpSpPr>
              <a:grpSpLocks noChangeAspect="1"/>
            </p:cNvGrpSpPr>
            <p:nvPr/>
          </p:nvGrpSpPr>
          <p:grpSpPr>
            <a:xfrm>
              <a:off x="5131514" y="4412654"/>
              <a:ext cx="1980000" cy="1980000"/>
              <a:chOff x="5091000" y="2424000"/>
              <a:chExt cx="5238750" cy="5238750"/>
            </a:xfrm>
          </p:grpSpPr>
          <p:sp>
            <p:nvSpPr>
              <p:cNvPr id="39" name="Freeform 38">
                <a:extLst>
                  <a:ext uri="{FF2B5EF4-FFF2-40B4-BE49-F238E27FC236}">
                    <a16:creationId xmlns:a16="http://schemas.microsoft.com/office/drawing/2014/main" id="{2C5531DF-9FEB-9341-82AD-1F795DBD6581}"/>
                  </a:ext>
                </a:extLst>
              </p:cNvPr>
              <p:cNvSpPr>
                <a:spLocks noChangeAspect="1"/>
              </p:cNvSpPr>
              <p:nvPr/>
            </p:nvSpPr>
            <p:spPr>
              <a:xfrm>
                <a:off x="5091000" y="2424000"/>
                <a:ext cx="5238750" cy="5238750"/>
              </a:xfrm>
              <a:custGeom>
                <a:avLst/>
                <a:gdLst>
                  <a:gd name="connsiteX0" fmla="*/ 3810000 w 3810000"/>
                  <a:gd name="connsiteY0" fmla="*/ 1905000 h 3810000"/>
                  <a:gd name="connsiteX1" fmla="*/ 1905000 w 3810000"/>
                  <a:gd name="connsiteY1" fmla="*/ 3810000 h 3810000"/>
                  <a:gd name="connsiteX2" fmla="*/ 0 w 3810000"/>
                  <a:gd name="connsiteY2" fmla="*/ 1905000 h 3810000"/>
                  <a:gd name="connsiteX3" fmla="*/ 1905000 w 3810000"/>
                  <a:gd name="connsiteY3" fmla="*/ 0 h 3810000"/>
                  <a:gd name="connsiteX4" fmla="*/ 3810000 w 3810000"/>
                  <a:gd name="connsiteY4" fmla="*/ 190500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3810000">
                    <a:moveTo>
                      <a:pt x="3810000" y="1905000"/>
                    </a:moveTo>
                    <a:cubicBezTo>
                      <a:pt x="3810000" y="2957103"/>
                      <a:pt x="2957103" y="3810000"/>
                      <a:pt x="1905000" y="3810000"/>
                    </a:cubicBezTo>
                    <a:cubicBezTo>
                      <a:pt x="852898" y="3810000"/>
                      <a:pt x="0" y="2957103"/>
                      <a:pt x="0" y="1905000"/>
                    </a:cubicBezTo>
                    <a:cubicBezTo>
                      <a:pt x="0" y="852898"/>
                      <a:pt x="852898" y="0"/>
                      <a:pt x="1905000" y="0"/>
                    </a:cubicBezTo>
                    <a:cubicBezTo>
                      <a:pt x="2957103" y="0"/>
                      <a:pt x="3810000" y="852898"/>
                      <a:pt x="3810000" y="1905000"/>
                    </a:cubicBezTo>
                    <a:close/>
                  </a:path>
                </a:pathLst>
              </a:custGeom>
              <a:solidFill>
                <a:schemeClr val="accent1"/>
              </a:solidFill>
              <a:ln w="6350" cap="flat">
                <a:noFill/>
                <a:prstDash val="solid"/>
                <a:miter/>
              </a:ln>
            </p:spPr>
            <p:txBody>
              <a:bodyPr rtlCol="0" anchor="ctr"/>
              <a:lstStyle/>
              <a:p>
                <a:endParaRPr lang="en-US" sz="1400" b="1" dirty="0">
                  <a:solidFill>
                    <a:schemeClr val="bg1"/>
                  </a:solidFill>
                </a:endParaRPr>
              </a:p>
            </p:txBody>
          </p:sp>
          <p:sp>
            <p:nvSpPr>
              <p:cNvPr id="40" name="Freeform 39">
                <a:extLst>
                  <a:ext uri="{FF2B5EF4-FFF2-40B4-BE49-F238E27FC236}">
                    <a16:creationId xmlns:a16="http://schemas.microsoft.com/office/drawing/2014/main" id="{0318C9D6-6B8C-0541-A080-25E378924640}"/>
                  </a:ext>
                </a:extLst>
              </p:cNvPr>
              <p:cNvSpPr/>
              <p:nvPr/>
            </p:nvSpPr>
            <p:spPr>
              <a:xfrm>
                <a:off x="5878400" y="3217750"/>
                <a:ext cx="2222500" cy="2222500"/>
              </a:xfrm>
              <a:custGeom>
                <a:avLst/>
                <a:gdLst>
                  <a:gd name="connsiteX0" fmla="*/ 0 w 2222500"/>
                  <a:gd name="connsiteY0" fmla="*/ 0 h 2222500"/>
                  <a:gd name="connsiteX1" fmla="*/ 2222500 w 2222500"/>
                  <a:gd name="connsiteY1" fmla="*/ 0 h 2222500"/>
                  <a:gd name="connsiteX2" fmla="*/ 2222500 w 2222500"/>
                  <a:gd name="connsiteY2" fmla="*/ 2222500 h 2222500"/>
                  <a:gd name="connsiteX3" fmla="*/ 0 w 2222500"/>
                  <a:gd name="connsiteY3" fmla="*/ 2222500 h 2222500"/>
                  <a:gd name="connsiteX4" fmla="*/ 0 w 2222500"/>
                  <a:gd name="connsiteY4" fmla="*/ 0 h 2222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2500" h="2222500">
                    <a:moveTo>
                      <a:pt x="0" y="0"/>
                    </a:moveTo>
                    <a:lnTo>
                      <a:pt x="2222500" y="0"/>
                    </a:lnTo>
                    <a:lnTo>
                      <a:pt x="2222500" y="2222500"/>
                    </a:lnTo>
                    <a:lnTo>
                      <a:pt x="0" y="2222500"/>
                    </a:lnTo>
                    <a:lnTo>
                      <a:pt x="0" y="0"/>
                    </a:lnTo>
                    <a:close/>
                  </a:path>
                </a:pathLst>
              </a:custGeom>
              <a:noFill/>
              <a:ln w="6350" cap="flat">
                <a:noFill/>
                <a:prstDash val="solid"/>
                <a:miter/>
              </a:ln>
            </p:spPr>
            <p:txBody>
              <a:bodyPr rtlCol="0" anchor="ctr"/>
              <a:lstStyle/>
              <a:p>
                <a:endParaRPr lang="en-US" sz="1400" b="1">
                  <a:solidFill>
                    <a:schemeClr val="bg1"/>
                  </a:solidFill>
                </a:endParaRPr>
              </a:p>
            </p:txBody>
          </p:sp>
          <p:sp>
            <p:nvSpPr>
              <p:cNvPr id="41" name="Freeform 40">
                <a:extLst>
                  <a:ext uri="{FF2B5EF4-FFF2-40B4-BE49-F238E27FC236}">
                    <a16:creationId xmlns:a16="http://schemas.microsoft.com/office/drawing/2014/main" id="{12DDAA7D-4F8B-A542-AE77-F535592A3D4E}"/>
                  </a:ext>
                </a:extLst>
              </p:cNvPr>
              <p:cNvSpPr/>
              <p:nvPr/>
            </p:nvSpPr>
            <p:spPr>
              <a:xfrm>
                <a:off x="6662625" y="3210609"/>
                <a:ext cx="2095500" cy="2095500"/>
              </a:xfrm>
              <a:custGeom>
                <a:avLst/>
                <a:gdLst>
                  <a:gd name="connsiteX0" fmla="*/ 1111250 w 2222500"/>
                  <a:gd name="connsiteY0" fmla="*/ 0 h 2222500"/>
                  <a:gd name="connsiteX1" fmla="*/ 0 w 2222500"/>
                  <a:gd name="connsiteY1" fmla="*/ 1111250 h 2222500"/>
                  <a:gd name="connsiteX2" fmla="*/ 1111250 w 2222500"/>
                  <a:gd name="connsiteY2" fmla="*/ 2222500 h 2222500"/>
                  <a:gd name="connsiteX3" fmla="*/ 2222500 w 2222500"/>
                  <a:gd name="connsiteY3" fmla="*/ 1111250 h 2222500"/>
                  <a:gd name="connsiteX4" fmla="*/ 1111250 w 2222500"/>
                  <a:gd name="connsiteY4" fmla="*/ 0 h 2222500"/>
                  <a:gd name="connsiteX5" fmla="*/ 1000125 w 2222500"/>
                  <a:gd name="connsiteY5" fmla="*/ 1992440 h 2222500"/>
                  <a:gd name="connsiteX6" fmla="*/ 222250 w 2222500"/>
                  <a:gd name="connsiteY6" fmla="*/ 1111250 h 2222500"/>
                  <a:gd name="connsiteX7" fmla="*/ 245586 w 2222500"/>
                  <a:gd name="connsiteY7" fmla="*/ 912336 h 2222500"/>
                  <a:gd name="connsiteX8" fmla="*/ 777875 w 2222500"/>
                  <a:gd name="connsiteY8" fmla="*/ 1444625 h 2222500"/>
                  <a:gd name="connsiteX9" fmla="*/ 777875 w 2222500"/>
                  <a:gd name="connsiteY9" fmla="*/ 1555750 h 2222500"/>
                  <a:gd name="connsiteX10" fmla="*/ 1000125 w 2222500"/>
                  <a:gd name="connsiteY10" fmla="*/ 1778000 h 2222500"/>
                  <a:gd name="connsiteX11" fmla="*/ 1000125 w 2222500"/>
                  <a:gd name="connsiteY11" fmla="*/ 1992440 h 2222500"/>
                  <a:gd name="connsiteX12" fmla="*/ 1766932 w 2222500"/>
                  <a:gd name="connsiteY12" fmla="*/ 1710284 h 2222500"/>
                  <a:gd name="connsiteX13" fmla="*/ 1555750 w 2222500"/>
                  <a:gd name="connsiteY13" fmla="*/ 1555750 h 2222500"/>
                  <a:gd name="connsiteX14" fmla="*/ 1444625 w 2222500"/>
                  <a:gd name="connsiteY14" fmla="*/ 1555750 h 2222500"/>
                  <a:gd name="connsiteX15" fmla="*/ 1444625 w 2222500"/>
                  <a:gd name="connsiteY15" fmla="*/ 1222375 h 2222500"/>
                  <a:gd name="connsiteX16" fmla="*/ 1333500 w 2222500"/>
                  <a:gd name="connsiteY16" fmla="*/ 1111250 h 2222500"/>
                  <a:gd name="connsiteX17" fmla="*/ 666750 w 2222500"/>
                  <a:gd name="connsiteY17" fmla="*/ 1111250 h 2222500"/>
                  <a:gd name="connsiteX18" fmla="*/ 666750 w 2222500"/>
                  <a:gd name="connsiteY18" fmla="*/ 889000 h 2222500"/>
                  <a:gd name="connsiteX19" fmla="*/ 889000 w 2222500"/>
                  <a:gd name="connsiteY19" fmla="*/ 889000 h 2222500"/>
                  <a:gd name="connsiteX20" fmla="*/ 1000125 w 2222500"/>
                  <a:gd name="connsiteY20" fmla="*/ 777875 h 2222500"/>
                  <a:gd name="connsiteX21" fmla="*/ 1000125 w 2222500"/>
                  <a:gd name="connsiteY21" fmla="*/ 555625 h 2222500"/>
                  <a:gd name="connsiteX22" fmla="*/ 1222375 w 2222500"/>
                  <a:gd name="connsiteY22" fmla="*/ 555625 h 2222500"/>
                  <a:gd name="connsiteX23" fmla="*/ 1444625 w 2222500"/>
                  <a:gd name="connsiteY23" fmla="*/ 333375 h 2222500"/>
                  <a:gd name="connsiteX24" fmla="*/ 1444625 w 2222500"/>
                  <a:gd name="connsiteY24" fmla="*/ 287795 h 2222500"/>
                  <a:gd name="connsiteX25" fmla="*/ 2000250 w 2222500"/>
                  <a:gd name="connsiteY25" fmla="*/ 1111250 h 2222500"/>
                  <a:gd name="connsiteX26" fmla="*/ 1766932 w 2222500"/>
                  <a:gd name="connsiteY26" fmla="*/ 1710284 h 222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222500" h="2222500">
                    <a:moveTo>
                      <a:pt x="1111250" y="0"/>
                    </a:moveTo>
                    <a:cubicBezTo>
                      <a:pt x="497840" y="0"/>
                      <a:pt x="0" y="497891"/>
                      <a:pt x="0" y="1111250"/>
                    </a:cubicBezTo>
                    <a:cubicBezTo>
                      <a:pt x="0" y="1724609"/>
                      <a:pt x="497840" y="2222500"/>
                      <a:pt x="1111250" y="2222500"/>
                    </a:cubicBezTo>
                    <a:cubicBezTo>
                      <a:pt x="1724609" y="2222500"/>
                      <a:pt x="2222500" y="1724609"/>
                      <a:pt x="2222500" y="1111250"/>
                    </a:cubicBezTo>
                    <a:cubicBezTo>
                      <a:pt x="2222500" y="497891"/>
                      <a:pt x="1724609" y="0"/>
                      <a:pt x="1111250" y="0"/>
                    </a:cubicBezTo>
                    <a:close/>
                    <a:moveTo>
                      <a:pt x="1000125" y="1992440"/>
                    </a:moveTo>
                    <a:cubicBezTo>
                      <a:pt x="561162" y="1937957"/>
                      <a:pt x="222250" y="1564646"/>
                      <a:pt x="222250" y="1111250"/>
                    </a:cubicBezTo>
                    <a:cubicBezTo>
                      <a:pt x="222250" y="1042333"/>
                      <a:pt x="231146" y="976789"/>
                      <a:pt x="245586" y="912336"/>
                    </a:cubicBezTo>
                    <a:lnTo>
                      <a:pt x="777875" y="1444625"/>
                    </a:lnTo>
                    <a:lnTo>
                      <a:pt x="777875" y="1555750"/>
                    </a:lnTo>
                    <a:cubicBezTo>
                      <a:pt x="777875" y="1677943"/>
                      <a:pt x="877881" y="1778000"/>
                      <a:pt x="1000125" y="1778000"/>
                    </a:cubicBezTo>
                    <a:lnTo>
                      <a:pt x="1000125" y="1992440"/>
                    </a:lnTo>
                    <a:close/>
                    <a:moveTo>
                      <a:pt x="1766932" y="1710284"/>
                    </a:moveTo>
                    <a:cubicBezTo>
                      <a:pt x="1738065" y="1620209"/>
                      <a:pt x="1655807" y="1555750"/>
                      <a:pt x="1555750" y="1555750"/>
                    </a:cubicBezTo>
                    <a:lnTo>
                      <a:pt x="1444625" y="1555750"/>
                    </a:lnTo>
                    <a:lnTo>
                      <a:pt x="1444625" y="1222375"/>
                    </a:lnTo>
                    <a:cubicBezTo>
                      <a:pt x="1444625" y="1161275"/>
                      <a:pt x="1394600" y="1111250"/>
                      <a:pt x="1333500" y="1111250"/>
                    </a:cubicBezTo>
                    <a:lnTo>
                      <a:pt x="666750" y="1111250"/>
                    </a:lnTo>
                    <a:lnTo>
                      <a:pt x="666750" y="889000"/>
                    </a:lnTo>
                    <a:lnTo>
                      <a:pt x="889000" y="889000"/>
                    </a:lnTo>
                    <a:cubicBezTo>
                      <a:pt x="950100" y="889000"/>
                      <a:pt x="1000125" y="838975"/>
                      <a:pt x="1000125" y="777875"/>
                    </a:cubicBezTo>
                    <a:lnTo>
                      <a:pt x="1000125" y="555625"/>
                    </a:lnTo>
                    <a:lnTo>
                      <a:pt x="1222375" y="555625"/>
                    </a:lnTo>
                    <a:cubicBezTo>
                      <a:pt x="1344568" y="555625"/>
                      <a:pt x="1444625" y="455568"/>
                      <a:pt x="1444625" y="333375"/>
                    </a:cubicBezTo>
                    <a:lnTo>
                      <a:pt x="1444625" y="287795"/>
                    </a:lnTo>
                    <a:cubicBezTo>
                      <a:pt x="1770190" y="420084"/>
                      <a:pt x="2000250" y="739026"/>
                      <a:pt x="2000250" y="1111250"/>
                    </a:cubicBezTo>
                    <a:cubicBezTo>
                      <a:pt x="2000250" y="1342396"/>
                      <a:pt x="1911369" y="1552384"/>
                      <a:pt x="1766932" y="1710284"/>
                    </a:cubicBezTo>
                    <a:close/>
                  </a:path>
                </a:pathLst>
              </a:custGeom>
              <a:solidFill>
                <a:srgbClr val="FFFFFF"/>
              </a:solidFill>
              <a:ln w="6350" cap="flat">
                <a:noFill/>
                <a:prstDash val="solid"/>
                <a:miter/>
              </a:ln>
            </p:spPr>
            <p:txBody>
              <a:bodyPr rtlCol="0" anchor="ctr"/>
              <a:lstStyle/>
              <a:p>
                <a:endParaRPr lang="en-US" sz="1400" b="1">
                  <a:solidFill>
                    <a:schemeClr val="bg1"/>
                  </a:solidFill>
                </a:endParaRPr>
              </a:p>
            </p:txBody>
          </p:sp>
        </p:grpSp>
        <p:sp>
          <p:nvSpPr>
            <p:cNvPr id="109" name="TextBox 108">
              <a:extLst>
                <a:ext uri="{FF2B5EF4-FFF2-40B4-BE49-F238E27FC236}">
                  <a16:creationId xmlns:a16="http://schemas.microsoft.com/office/drawing/2014/main" id="{85324F42-F81F-CB47-B476-A5B9AC61B14F}"/>
                </a:ext>
              </a:extLst>
            </p:cNvPr>
            <p:cNvSpPr txBox="1"/>
            <p:nvPr userDrawn="1"/>
          </p:nvSpPr>
          <p:spPr>
            <a:xfrm>
              <a:off x="5500992" y="5588366"/>
              <a:ext cx="1241044" cy="523220"/>
            </a:xfrm>
            <a:prstGeom prst="rect">
              <a:avLst/>
            </a:prstGeom>
            <a:noFill/>
          </p:spPr>
          <p:txBody>
            <a:bodyPr wrap="none" rtlCol="0">
              <a:spAutoFit/>
            </a:bodyPr>
            <a:lstStyle/>
            <a:p>
              <a:pPr algn="ctr"/>
              <a:r>
                <a:rPr lang="en-US" sz="1400" b="1" dirty="0">
                  <a:solidFill>
                    <a:schemeClr val="bg1"/>
                  </a:solidFill>
                </a:rPr>
                <a:t>Voice of the</a:t>
              </a:r>
              <a:br>
                <a:rPr lang="en-US" sz="1400" b="1" dirty="0">
                  <a:solidFill>
                    <a:schemeClr val="bg1"/>
                  </a:solidFill>
                </a:rPr>
              </a:br>
              <a:r>
                <a:rPr lang="en-US" sz="1400" b="1" dirty="0">
                  <a:solidFill>
                    <a:schemeClr val="bg1"/>
                  </a:solidFill>
                </a:rPr>
                <a:t>Customer</a:t>
              </a:r>
            </a:p>
          </p:txBody>
        </p:sp>
      </p:grpSp>
      <p:grpSp>
        <p:nvGrpSpPr>
          <p:cNvPr id="112" name="Group 111">
            <a:extLst>
              <a:ext uri="{FF2B5EF4-FFF2-40B4-BE49-F238E27FC236}">
                <a16:creationId xmlns:a16="http://schemas.microsoft.com/office/drawing/2014/main" id="{3D7E657C-C63B-0748-A43C-1BBD6A5C312E}"/>
              </a:ext>
            </a:extLst>
          </p:cNvPr>
          <p:cNvGrpSpPr>
            <a:grpSpLocks noChangeAspect="1"/>
          </p:cNvGrpSpPr>
          <p:nvPr userDrawn="1"/>
        </p:nvGrpSpPr>
        <p:grpSpPr>
          <a:xfrm>
            <a:off x="5051998" y="4414523"/>
            <a:ext cx="2088000" cy="2088000"/>
            <a:chOff x="2859661" y="4250474"/>
            <a:chExt cx="1980000" cy="1980000"/>
          </a:xfrm>
        </p:grpSpPr>
        <p:grpSp>
          <p:nvGrpSpPr>
            <p:cNvPr id="42" name="Graphic 32">
              <a:extLst>
                <a:ext uri="{FF2B5EF4-FFF2-40B4-BE49-F238E27FC236}">
                  <a16:creationId xmlns:a16="http://schemas.microsoft.com/office/drawing/2014/main" id="{3B40A0E3-A9DE-414B-85CE-2AFADD3EF9CF}"/>
                </a:ext>
              </a:extLst>
            </p:cNvPr>
            <p:cNvGrpSpPr>
              <a:grpSpLocks noChangeAspect="1"/>
            </p:cNvGrpSpPr>
            <p:nvPr/>
          </p:nvGrpSpPr>
          <p:grpSpPr>
            <a:xfrm>
              <a:off x="2859661" y="4250474"/>
              <a:ext cx="1980000" cy="1980000"/>
              <a:chOff x="4941000" y="2274000"/>
              <a:chExt cx="5238750" cy="5238750"/>
            </a:xfrm>
          </p:grpSpPr>
          <p:sp>
            <p:nvSpPr>
              <p:cNvPr id="45" name="Freeform 44">
                <a:extLst>
                  <a:ext uri="{FF2B5EF4-FFF2-40B4-BE49-F238E27FC236}">
                    <a16:creationId xmlns:a16="http://schemas.microsoft.com/office/drawing/2014/main" id="{F1F25974-CCCD-0245-9999-C36405BD6949}"/>
                  </a:ext>
                </a:extLst>
              </p:cNvPr>
              <p:cNvSpPr>
                <a:spLocks noChangeAspect="1"/>
              </p:cNvSpPr>
              <p:nvPr/>
            </p:nvSpPr>
            <p:spPr>
              <a:xfrm>
                <a:off x="4941000" y="2274000"/>
                <a:ext cx="5238750" cy="5238750"/>
              </a:xfrm>
              <a:custGeom>
                <a:avLst/>
                <a:gdLst>
                  <a:gd name="connsiteX0" fmla="*/ 3810000 w 3810000"/>
                  <a:gd name="connsiteY0" fmla="*/ 1905000 h 3810000"/>
                  <a:gd name="connsiteX1" fmla="*/ 1905000 w 3810000"/>
                  <a:gd name="connsiteY1" fmla="*/ 3810000 h 3810000"/>
                  <a:gd name="connsiteX2" fmla="*/ 0 w 3810000"/>
                  <a:gd name="connsiteY2" fmla="*/ 1905000 h 3810000"/>
                  <a:gd name="connsiteX3" fmla="*/ 1905000 w 3810000"/>
                  <a:gd name="connsiteY3" fmla="*/ 0 h 3810000"/>
                  <a:gd name="connsiteX4" fmla="*/ 3810000 w 3810000"/>
                  <a:gd name="connsiteY4" fmla="*/ 190500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3810000">
                    <a:moveTo>
                      <a:pt x="3810000" y="1905000"/>
                    </a:moveTo>
                    <a:cubicBezTo>
                      <a:pt x="3810000" y="2957103"/>
                      <a:pt x="2957103" y="3810000"/>
                      <a:pt x="1905000" y="3810000"/>
                    </a:cubicBezTo>
                    <a:cubicBezTo>
                      <a:pt x="852898" y="3810000"/>
                      <a:pt x="0" y="2957103"/>
                      <a:pt x="0" y="1905000"/>
                    </a:cubicBezTo>
                    <a:cubicBezTo>
                      <a:pt x="0" y="852898"/>
                      <a:pt x="852898" y="0"/>
                      <a:pt x="1905000" y="0"/>
                    </a:cubicBezTo>
                    <a:cubicBezTo>
                      <a:pt x="2957103" y="0"/>
                      <a:pt x="3810000" y="852898"/>
                      <a:pt x="3810000" y="1905000"/>
                    </a:cubicBezTo>
                    <a:close/>
                  </a:path>
                </a:pathLst>
              </a:custGeom>
              <a:solidFill>
                <a:schemeClr val="accent1"/>
              </a:solidFill>
              <a:ln w="6350" cap="flat">
                <a:noFill/>
                <a:prstDash val="solid"/>
                <a:miter/>
              </a:ln>
            </p:spPr>
            <p:txBody>
              <a:bodyPr rtlCol="0" anchor="ctr"/>
              <a:lstStyle/>
              <a:p>
                <a:endParaRPr lang="en-US" sz="1400" b="1" dirty="0">
                  <a:solidFill>
                    <a:schemeClr val="bg1"/>
                  </a:solidFill>
                </a:endParaRPr>
              </a:p>
            </p:txBody>
          </p:sp>
          <p:sp>
            <p:nvSpPr>
              <p:cNvPr id="46" name="Freeform 45">
                <a:extLst>
                  <a:ext uri="{FF2B5EF4-FFF2-40B4-BE49-F238E27FC236}">
                    <a16:creationId xmlns:a16="http://schemas.microsoft.com/office/drawing/2014/main" id="{B34B813B-88C5-D346-9FC9-0C250E5AA9C6}"/>
                  </a:ext>
                </a:extLst>
              </p:cNvPr>
              <p:cNvSpPr/>
              <p:nvPr/>
            </p:nvSpPr>
            <p:spPr>
              <a:xfrm>
                <a:off x="5728400" y="3067750"/>
                <a:ext cx="2222500" cy="2222500"/>
              </a:xfrm>
              <a:custGeom>
                <a:avLst/>
                <a:gdLst>
                  <a:gd name="connsiteX0" fmla="*/ 0 w 2222500"/>
                  <a:gd name="connsiteY0" fmla="*/ 0 h 2222500"/>
                  <a:gd name="connsiteX1" fmla="*/ 2222500 w 2222500"/>
                  <a:gd name="connsiteY1" fmla="*/ 0 h 2222500"/>
                  <a:gd name="connsiteX2" fmla="*/ 2222500 w 2222500"/>
                  <a:gd name="connsiteY2" fmla="*/ 2222500 h 2222500"/>
                  <a:gd name="connsiteX3" fmla="*/ 0 w 2222500"/>
                  <a:gd name="connsiteY3" fmla="*/ 2222500 h 2222500"/>
                  <a:gd name="connsiteX4" fmla="*/ 0 w 2222500"/>
                  <a:gd name="connsiteY4" fmla="*/ 0 h 2222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2500" h="2222500">
                    <a:moveTo>
                      <a:pt x="0" y="0"/>
                    </a:moveTo>
                    <a:lnTo>
                      <a:pt x="2222500" y="0"/>
                    </a:lnTo>
                    <a:lnTo>
                      <a:pt x="2222500" y="2222500"/>
                    </a:lnTo>
                    <a:lnTo>
                      <a:pt x="0" y="2222500"/>
                    </a:lnTo>
                    <a:lnTo>
                      <a:pt x="0" y="0"/>
                    </a:lnTo>
                    <a:close/>
                  </a:path>
                </a:pathLst>
              </a:custGeom>
              <a:noFill/>
              <a:ln w="6350" cap="flat">
                <a:noFill/>
                <a:prstDash val="solid"/>
                <a:miter/>
              </a:ln>
            </p:spPr>
            <p:txBody>
              <a:bodyPr rtlCol="0" anchor="ctr"/>
              <a:lstStyle/>
              <a:p>
                <a:endParaRPr lang="en-US" sz="1400" b="1">
                  <a:solidFill>
                    <a:schemeClr val="bg1"/>
                  </a:solidFill>
                </a:endParaRPr>
              </a:p>
            </p:txBody>
          </p:sp>
          <p:sp>
            <p:nvSpPr>
              <p:cNvPr id="47" name="Freeform 46">
                <a:extLst>
                  <a:ext uri="{FF2B5EF4-FFF2-40B4-BE49-F238E27FC236}">
                    <a16:creationId xmlns:a16="http://schemas.microsoft.com/office/drawing/2014/main" id="{01628DD4-A2BD-8A42-BB87-FE095D3D26BE}"/>
                  </a:ext>
                </a:extLst>
              </p:cNvPr>
              <p:cNvSpPr>
                <a:spLocks noChangeAspect="1"/>
              </p:cNvSpPr>
              <p:nvPr/>
            </p:nvSpPr>
            <p:spPr>
              <a:xfrm>
                <a:off x="6679312" y="2712150"/>
                <a:ext cx="1762125" cy="2308384"/>
              </a:xfrm>
              <a:custGeom>
                <a:avLst/>
                <a:gdLst>
                  <a:gd name="connsiteX0" fmla="*/ 952500 w 1905000"/>
                  <a:gd name="connsiteY0" fmla="*/ 1905000 h 2495550"/>
                  <a:gd name="connsiteX1" fmla="*/ 1190625 w 1905000"/>
                  <a:gd name="connsiteY1" fmla="*/ 1666875 h 2495550"/>
                  <a:gd name="connsiteX2" fmla="*/ 952500 w 1905000"/>
                  <a:gd name="connsiteY2" fmla="*/ 1428750 h 2495550"/>
                  <a:gd name="connsiteX3" fmla="*/ 714375 w 1905000"/>
                  <a:gd name="connsiteY3" fmla="*/ 1666875 h 2495550"/>
                  <a:gd name="connsiteX4" fmla="*/ 952500 w 1905000"/>
                  <a:gd name="connsiteY4" fmla="*/ 1905000 h 2495550"/>
                  <a:gd name="connsiteX5" fmla="*/ 1666875 w 1905000"/>
                  <a:gd name="connsiteY5" fmla="*/ 833438 h 2495550"/>
                  <a:gd name="connsiteX6" fmla="*/ 1547813 w 1905000"/>
                  <a:gd name="connsiteY6" fmla="*/ 833438 h 2495550"/>
                  <a:gd name="connsiteX7" fmla="*/ 1547813 w 1905000"/>
                  <a:gd name="connsiteY7" fmla="*/ 595313 h 2495550"/>
                  <a:gd name="connsiteX8" fmla="*/ 952500 w 1905000"/>
                  <a:gd name="connsiteY8" fmla="*/ 0 h 2495550"/>
                  <a:gd name="connsiteX9" fmla="*/ 357188 w 1905000"/>
                  <a:gd name="connsiteY9" fmla="*/ 595313 h 2495550"/>
                  <a:gd name="connsiteX10" fmla="*/ 583393 w 1905000"/>
                  <a:gd name="connsiteY10" fmla="*/ 595313 h 2495550"/>
                  <a:gd name="connsiteX11" fmla="*/ 952500 w 1905000"/>
                  <a:gd name="connsiteY11" fmla="*/ 226270 h 2495550"/>
                  <a:gd name="connsiteX12" fmla="*/ 1321543 w 1905000"/>
                  <a:gd name="connsiteY12" fmla="*/ 595313 h 2495550"/>
                  <a:gd name="connsiteX13" fmla="*/ 1321543 w 1905000"/>
                  <a:gd name="connsiteY13" fmla="*/ 833438 h 2495550"/>
                  <a:gd name="connsiteX14" fmla="*/ 238125 w 1905000"/>
                  <a:gd name="connsiteY14" fmla="*/ 833438 h 2495550"/>
                  <a:gd name="connsiteX15" fmla="*/ 0 w 1905000"/>
                  <a:gd name="connsiteY15" fmla="*/ 1071563 h 2495550"/>
                  <a:gd name="connsiteX16" fmla="*/ 0 w 1905000"/>
                  <a:gd name="connsiteY16" fmla="*/ 2262188 h 2495550"/>
                  <a:gd name="connsiteX17" fmla="*/ 238125 w 1905000"/>
                  <a:gd name="connsiteY17" fmla="*/ 2500313 h 2495550"/>
                  <a:gd name="connsiteX18" fmla="*/ 1666875 w 1905000"/>
                  <a:gd name="connsiteY18" fmla="*/ 2500313 h 2495550"/>
                  <a:gd name="connsiteX19" fmla="*/ 1905000 w 1905000"/>
                  <a:gd name="connsiteY19" fmla="*/ 2262188 h 2495550"/>
                  <a:gd name="connsiteX20" fmla="*/ 1905000 w 1905000"/>
                  <a:gd name="connsiteY20" fmla="*/ 1071563 h 2495550"/>
                  <a:gd name="connsiteX21" fmla="*/ 1666875 w 1905000"/>
                  <a:gd name="connsiteY21" fmla="*/ 833438 h 2495550"/>
                  <a:gd name="connsiteX22" fmla="*/ 1666875 w 1905000"/>
                  <a:gd name="connsiteY22" fmla="*/ 2262188 h 2495550"/>
                  <a:gd name="connsiteX23" fmla="*/ 238125 w 1905000"/>
                  <a:gd name="connsiteY23" fmla="*/ 2262188 h 2495550"/>
                  <a:gd name="connsiteX24" fmla="*/ 238125 w 1905000"/>
                  <a:gd name="connsiteY24" fmla="*/ 1071563 h 2495550"/>
                  <a:gd name="connsiteX25" fmla="*/ 1666875 w 1905000"/>
                  <a:gd name="connsiteY25" fmla="*/ 1071563 h 2495550"/>
                  <a:gd name="connsiteX26" fmla="*/ 1666875 w 1905000"/>
                  <a:gd name="connsiteY26" fmla="*/ 2262188 h 2495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905000" h="2495550">
                    <a:moveTo>
                      <a:pt x="952500" y="1905000"/>
                    </a:moveTo>
                    <a:cubicBezTo>
                      <a:pt x="1083418" y="1905000"/>
                      <a:pt x="1190625" y="1797793"/>
                      <a:pt x="1190625" y="1666875"/>
                    </a:cubicBezTo>
                    <a:cubicBezTo>
                      <a:pt x="1190625" y="1535957"/>
                      <a:pt x="1083418" y="1428750"/>
                      <a:pt x="952500" y="1428750"/>
                    </a:cubicBezTo>
                    <a:cubicBezTo>
                      <a:pt x="821518" y="1428750"/>
                      <a:pt x="714375" y="1535957"/>
                      <a:pt x="714375" y="1666875"/>
                    </a:cubicBezTo>
                    <a:cubicBezTo>
                      <a:pt x="714375" y="1797793"/>
                      <a:pt x="821518" y="1905000"/>
                      <a:pt x="952500" y="1905000"/>
                    </a:cubicBezTo>
                    <a:close/>
                    <a:moveTo>
                      <a:pt x="1666875" y="833438"/>
                    </a:moveTo>
                    <a:lnTo>
                      <a:pt x="1547813" y="833438"/>
                    </a:lnTo>
                    <a:lnTo>
                      <a:pt x="1547813" y="595313"/>
                    </a:lnTo>
                    <a:cubicBezTo>
                      <a:pt x="1547813" y="266725"/>
                      <a:pt x="1281087" y="0"/>
                      <a:pt x="952500" y="0"/>
                    </a:cubicBezTo>
                    <a:cubicBezTo>
                      <a:pt x="623913" y="0"/>
                      <a:pt x="357188" y="266725"/>
                      <a:pt x="357188" y="595313"/>
                    </a:cubicBezTo>
                    <a:lnTo>
                      <a:pt x="583393" y="595313"/>
                    </a:lnTo>
                    <a:cubicBezTo>
                      <a:pt x="583393" y="391719"/>
                      <a:pt x="748906" y="226270"/>
                      <a:pt x="952500" y="226270"/>
                    </a:cubicBezTo>
                    <a:cubicBezTo>
                      <a:pt x="1156094" y="226270"/>
                      <a:pt x="1321543" y="391725"/>
                      <a:pt x="1321543" y="595313"/>
                    </a:cubicBezTo>
                    <a:lnTo>
                      <a:pt x="1321543" y="833438"/>
                    </a:lnTo>
                    <a:lnTo>
                      <a:pt x="238125" y="833438"/>
                    </a:lnTo>
                    <a:cubicBezTo>
                      <a:pt x="107143" y="833438"/>
                      <a:pt x="0" y="940645"/>
                      <a:pt x="0" y="1071563"/>
                    </a:cubicBezTo>
                    <a:lnTo>
                      <a:pt x="0" y="2262188"/>
                    </a:lnTo>
                    <a:cubicBezTo>
                      <a:pt x="0" y="2393106"/>
                      <a:pt x="107143" y="2500313"/>
                      <a:pt x="238125" y="2500313"/>
                    </a:cubicBezTo>
                    <a:lnTo>
                      <a:pt x="1666875" y="2500313"/>
                    </a:lnTo>
                    <a:cubicBezTo>
                      <a:pt x="1797793" y="2500313"/>
                      <a:pt x="1905000" y="2393106"/>
                      <a:pt x="1905000" y="2262188"/>
                    </a:cubicBezTo>
                    <a:lnTo>
                      <a:pt x="1905000" y="1071563"/>
                    </a:lnTo>
                    <a:cubicBezTo>
                      <a:pt x="1905000" y="940645"/>
                      <a:pt x="1797793" y="833438"/>
                      <a:pt x="1666875" y="833438"/>
                    </a:cubicBezTo>
                    <a:close/>
                    <a:moveTo>
                      <a:pt x="1666875" y="2262188"/>
                    </a:moveTo>
                    <a:lnTo>
                      <a:pt x="238125" y="2262188"/>
                    </a:lnTo>
                    <a:lnTo>
                      <a:pt x="238125" y="1071563"/>
                    </a:lnTo>
                    <a:lnTo>
                      <a:pt x="1666875" y="1071563"/>
                    </a:lnTo>
                    <a:lnTo>
                      <a:pt x="1666875" y="2262188"/>
                    </a:lnTo>
                    <a:close/>
                  </a:path>
                </a:pathLst>
              </a:custGeom>
              <a:solidFill>
                <a:srgbClr val="FFFFFF"/>
              </a:solidFill>
              <a:ln w="6350" cap="flat">
                <a:noFill/>
                <a:prstDash val="solid"/>
                <a:miter/>
              </a:ln>
            </p:spPr>
            <p:txBody>
              <a:bodyPr rtlCol="0" anchor="ctr"/>
              <a:lstStyle/>
              <a:p>
                <a:endParaRPr lang="en-US" sz="1400" b="1">
                  <a:solidFill>
                    <a:schemeClr val="bg1"/>
                  </a:solidFill>
                </a:endParaRPr>
              </a:p>
            </p:txBody>
          </p:sp>
        </p:grpSp>
        <p:sp>
          <p:nvSpPr>
            <p:cNvPr id="111" name="TextBox 110">
              <a:extLst>
                <a:ext uri="{FF2B5EF4-FFF2-40B4-BE49-F238E27FC236}">
                  <a16:creationId xmlns:a16="http://schemas.microsoft.com/office/drawing/2014/main" id="{2B53E398-8ACD-F641-8052-1B76E017B988}"/>
                </a:ext>
              </a:extLst>
            </p:cNvPr>
            <p:cNvSpPr txBox="1"/>
            <p:nvPr userDrawn="1"/>
          </p:nvSpPr>
          <p:spPr>
            <a:xfrm>
              <a:off x="3267762" y="5405976"/>
              <a:ext cx="1176924" cy="523220"/>
            </a:xfrm>
            <a:prstGeom prst="rect">
              <a:avLst/>
            </a:prstGeom>
            <a:noFill/>
          </p:spPr>
          <p:txBody>
            <a:bodyPr wrap="none" rtlCol="0">
              <a:spAutoFit/>
            </a:bodyPr>
            <a:lstStyle/>
            <a:p>
              <a:pPr algn="ctr"/>
              <a:r>
                <a:rPr lang="en-US" sz="1400" b="1" dirty="0">
                  <a:solidFill>
                    <a:schemeClr val="bg1"/>
                  </a:solidFill>
                </a:rPr>
                <a:t>Open </a:t>
              </a:r>
              <a:br>
                <a:rPr lang="en-US" sz="1400" b="1" dirty="0">
                  <a:solidFill>
                    <a:schemeClr val="bg1"/>
                  </a:solidFill>
                </a:rPr>
              </a:br>
              <a:r>
                <a:rPr lang="en-US" sz="1400" b="1" dirty="0">
                  <a:solidFill>
                    <a:schemeClr val="bg1"/>
                  </a:solidFill>
                </a:rPr>
                <a:t>Innovation</a:t>
              </a:r>
            </a:p>
          </p:txBody>
        </p:sp>
      </p:grpSp>
      <p:grpSp>
        <p:nvGrpSpPr>
          <p:cNvPr id="114" name="Group 113">
            <a:extLst>
              <a:ext uri="{FF2B5EF4-FFF2-40B4-BE49-F238E27FC236}">
                <a16:creationId xmlns:a16="http://schemas.microsoft.com/office/drawing/2014/main" id="{7E2F403F-EF70-1345-8D65-6DE9CF836FB3}"/>
              </a:ext>
            </a:extLst>
          </p:cNvPr>
          <p:cNvGrpSpPr>
            <a:grpSpLocks noChangeAspect="1"/>
          </p:cNvGrpSpPr>
          <p:nvPr userDrawn="1"/>
        </p:nvGrpSpPr>
        <p:grpSpPr>
          <a:xfrm>
            <a:off x="5050372" y="1840976"/>
            <a:ext cx="2088000" cy="2088000"/>
            <a:chOff x="2926447" y="2002258"/>
            <a:chExt cx="1980000" cy="1980000"/>
          </a:xfrm>
        </p:grpSpPr>
        <p:grpSp>
          <p:nvGrpSpPr>
            <p:cNvPr id="91" name="Graphic 82">
              <a:extLst>
                <a:ext uri="{FF2B5EF4-FFF2-40B4-BE49-F238E27FC236}">
                  <a16:creationId xmlns:a16="http://schemas.microsoft.com/office/drawing/2014/main" id="{B9311E66-388C-D34F-9658-C4D58F3D7022}"/>
                </a:ext>
              </a:extLst>
            </p:cNvPr>
            <p:cNvGrpSpPr>
              <a:grpSpLocks noChangeAspect="1"/>
            </p:cNvGrpSpPr>
            <p:nvPr/>
          </p:nvGrpSpPr>
          <p:grpSpPr>
            <a:xfrm>
              <a:off x="2926447" y="2002258"/>
              <a:ext cx="1980000" cy="1980000"/>
              <a:chOff x="4341000" y="1674000"/>
              <a:chExt cx="5238750" cy="5238750"/>
            </a:xfrm>
          </p:grpSpPr>
          <p:sp>
            <p:nvSpPr>
              <p:cNvPr id="94" name="Freeform 93">
                <a:extLst>
                  <a:ext uri="{FF2B5EF4-FFF2-40B4-BE49-F238E27FC236}">
                    <a16:creationId xmlns:a16="http://schemas.microsoft.com/office/drawing/2014/main" id="{DFEF3707-279C-5C4B-9386-D4784C78C15B}"/>
                  </a:ext>
                </a:extLst>
              </p:cNvPr>
              <p:cNvSpPr>
                <a:spLocks noChangeAspect="1"/>
              </p:cNvSpPr>
              <p:nvPr/>
            </p:nvSpPr>
            <p:spPr>
              <a:xfrm>
                <a:off x="4341000" y="1674000"/>
                <a:ext cx="5238750" cy="5238750"/>
              </a:xfrm>
              <a:custGeom>
                <a:avLst/>
                <a:gdLst>
                  <a:gd name="connsiteX0" fmla="*/ 3810000 w 3810000"/>
                  <a:gd name="connsiteY0" fmla="*/ 1905000 h 3810000"/>
                  <a:gd name="connsiteX1" fmla="*/ 1905000 w 3810000"/>
                  <a:gd name="connsiteY1" fmla="*/ 3810000 h 3810000"/>
                  <a:gd name="connsiteX2" fmla="*/ 0 w 3810000"/>
                  <a:gd name="connsiteY2" fmla="*/ 1905000 h 3810000"/>
                  <a:gd name="connsiteX3" fmla="*/ 1905000 w 3810000"/>
                  <a:gd name="connsiteY3" fmla="*/ 0 h 3810000"/>
                  <a:gd name="connsiteX4" fmla="*/ 3810000 w 3810000"/>
                  <a:gd name="connsiteY4" fmla="*/ 190500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3810000">
                    <a:moveTo>
                      <a:pt x="3810000" y="1905000"/>
                    </a:moveTo>
                    <a:cubicBezTo>
                      <a:pt x="3810000" y="2957103"/>
                      <a:pt x="2957103" y="3810000"/>
                      <a:pt x="1905000" y="3810000"/>
                    </a:cubicBezTo>
                    <a:cubicBezTo>
                      <a:pt x="852898" y="3810000"/>
                      <a:pt x="0" y="2957103"/>
                      <a:pt x="0" y="1905000"/>
                    </a:cubicBezTo>
                    <a:cubicBezTo>
                      <a:pt x="0" y="852898"/>
                      <a:pt x="852898" y="0"/>
                      <a:pt x="1905000" y="0"/>
                    </a:cubicBezTo>
                    <a:cubicBezTo>
                      <a:pt x="2957103" y="0"/>
                      <a:pt x="3810000" y="852898"/>
                      <a:pt x="3810000" y="1905000"/>
                    </a:cubicBezTo>
                    <a:close/>
                  </a:path>
                </a:pathLst>
              </a:custGeom>
              <a:solidFill>
                <a:schemeClr val="accent1"/>
              </a:solidFill>
              <a:ln w="6350" cap="flat">
                <a:noFill/>
                <a:prstDash val="solid"/>
                <a:miter/>
              </a:ln>
            </p:spPr>
            <p:txBody>
              <a:bodyPr rtlCol="0" anchor="ctr"/>
              <a:lstStyle/>
              <a:p>
                <a:endParaRPr lang="en-US" sz="1600" dirty="0"/>
              </a:p>
            </p:txBody>
          </p:sp>
          <p:sp>
            <p:nvSpPr>
              <p:cNvPr id="95" name="Freeform 94">
                <a:extLst>
                  <a:ext uri="{FF2B5EF4-FFF2-40B4-BE49-F238E27FC236}">
                    <a16:creationId xmlns:a16="http://schemas.microsoft.com/office/drawing/2014/main" id="{D45307F2-A622-FB4F-8DE2-70A5CFA8DC66}"/>
                  </a:ext>
                </a:extLst>
              </p:cNvPr>
              <p:cNvSpPr/>
              <p:nvPr/>
            </p:nvSpPr>
            <p:spPr>
              <a:xfrm>
                <a:off x="5128400" y="2467750"/>
                <a:ext cx="2222500" cy="2222500"/>
              </a:xfrm>
              <a:custGeom>
                <a:avLst/>
                <a:gdLst>
                  <a:gd name="connsiteX0" fmla="*/ 0 w 2222500"/>
                  <a:gd name="connsiteY0" fmla="*/ 0 h 2222500"/>
                  <a:gd name="connsiteX1" fmla="*/ 2222500 w 2222500"/>
                  <a:gd name="connsiteY1" fmla="*/ 0 h 2222500"/>
                  <a:gd name="connsiteX2" fmla="*/ 2222500 w 2222500"/>
                  <a:gd name="connsiteY2" fmla="*/ 2222500 h 2222500"/>
                  <a:gd name="connsiteX3" fmla="*/ 0 w 2222500"/>
                  <a:gd name="connsiteY3" fmla="*/ 2222500 h 2222500"/>
                  <a:gd name="connsiteX4" fmla="*/ 0 w 2222500"/>
                  <a:gd name="connsiteY4" fmla="*/ 0 h 2222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2500" h="2222500">
                    <a:moveTo>
                      <a:pt x="0" y="0"/>
                    </a:moveTo>
                    <a:lnTo>
                      <a:pt x="2222500" y="0"/>
                    </a:lnTo>
                    <a:lnTo>
                      <a:pt x="2222500" y="2222500"/>
                    </a:lnTo>
                    <a:lnTo>
                      <a:pt x="0" y="2222500"/>
                    </a:lnTo>
                    <a:lnTo>
                      <a:pt x="0" y="0"/>
                    </a:lnTo>
                    <a:close/>
                  </a:path>
                </a:pathLst>
              </a:custGeom>
              <a:noFill/>
              <a:ln w="6350" cap="flat">
                <a:noFill/>
                <a:prstDash val="solid"/>
                <a:miter/>
              </a:ln>
            </p:spPr>
            <p:txBody>
              <a:bodyPr rtlCol="0" anchor="ctr"/>
              <a:lstStyle/>
              <a:p>
                <a:endParaRPr lang="en-US" sz="1600"/>
              </a:p>
            </p:txBody>
          </p:sp>
          <p:sp>
            <p:nvSpPr>
              <p:cNvPr id="96" name="Freeform 95">
                <a:extLst>
                  <a:ext uri="{FF2B5EF4-FFF2-40B4-BE49-F238E27FC236}">
                    <a16:creationId xmlns:a16="http://schemas.microsoft.com/office/drawing/2014/main" id="{11855195-CF7E-734C-B168-A96230FE2EDC}"/>
                  </a:ext>
                </a:extLst>
              </p:cNvPr>
              <p:cNvSpPr>
                <a:spLocks noChangeAspect="1"/>
              </p:cNvSpPr>
              <p:nvPr/>
            </p:nvSpPr>
            <p:spPr>
              <a:xfrm>
                <a:off x="5929990" y="2784316"/>
                <a:ext cx="2095500" cy="1257300"/>
              </a:xfrm>
              <a:custGeom>
                <a:avLst/>
                <a:gdLst>
                  <a:gd name="connsiteX0" fmla="*/ 1466850 w 2095500"/>
                  <a:gd name="connsiteY0" fmla="*/ 0 h 1257300"/>
                  <a:gd name="connsiteX1" fmla="*/ 1706785 w 2095500"/>
                  <a:gd name="connsiteY1" fmla="*/ 239941 h 1257300"/>
                  <a:gd name="connsiteX2" fmla="*/ 1195496 w 2095500"/>
                  <a:gd name="connsiteY2" fmla="*/ 751231 h 1257300"/>
                  <a:gd name="connsiteX3" fmla="*/ 776395 w 2095500"/>
                  <a:gd name="connsiteY3" fmla="*/ 332130 h 1257300"/>
                  <a:gd name="connsiteX4" fmla="*/ 0 w 2095500"/>
                  <a:gd name="connsiteY4" fmla="*/ 1109548 h 1257300"/>
                  <a:gd name="connsiteX5" fmla="*/ 147752 w 2095500"/>
                  <a:gd name="connsiteY5" fmla="*/ 1257300 h 1257300"/>
                  <a:gd name="connsiteX6" fmla="*/ 776402 w 2095500"/>
                  <a:gd name="connsiteY6" fmla="*/ 628650 h 1257300"/>
                  <a:gd name="connsiteX7" fmla="*/ 1195502 w 2095500"/>
                  <a:gd name="connsiteY7" fmla="*/ 1047750 h 1257300"/>
                  <a:gd name="connsiteX8" fmla="*/ 1855565 w 2095500"/>
                  <a:gd name="connsiteY8" fmla="*/ 388709 h 1257300"/>
                  <a:gd name="connsiteX9" fmla="*/ 2095500 w 2095500"/>
                  <a:gd name="connsiteY9" fmla="*/ 628650 h 1257300"/>
                  <a:gd name="connsiteX10" fmla="*/ 2095500 w 2095500"/>
                  <a:gd name="connsiteY10" fmla="*/ 0 h 1257300"/>
                  <a:gd name="connsiteX11" fmla="*/ 1466850 w 2095500"/>
                  <a:gd name="connsiteY11" fmla="*/ 0 h 1257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95500" h="1257300">
                    <a:moveTo>
                      <a:pt x="1466850" y="0"/>
                    </a:moveTo>
                    <a:lnTo>
                      <a:pt x="1706785" y="239941"/>
                    </a:lnTo>
                    <a:lnTo>
                      <a:pt x="1195496" y="751231"/>
                    </a:lnTo>
                    <a:lnTo>
                      <a:pt x="776395" y="332130"/>
                    </a:lnTo>
                    <a:lnTo>
                      <a:pt x="0" y="1109548"/>
                    </a:lnTo>
                    <a:lnTo>
                      <a:pt x="147752" y="1257300"/>
                    </a:lnTo>
                    <a:lnTo>
                      <a:pt x="776402" y="628650"/>
                    </a:lnTo>
                    <a:lnTo>
                      <a:pt x="1195502" y="1047750"/>
                    </a:lnTo>
                    <a:lnTo>
                      <a:pt x="1855565" y="388709"/>
                    </a:lnTo>
                    <a:lnTo>
                      <a:pt x="2095500" y="628650"/>
                    </a:lnTo>
                    <a:lnTo>
                      <a:pt x="2095500" y="0"/>
                    </a:lnTo>
                    <a:lnTo>
                      <a:pt x="1466850" y="0"/>
                    </a:lnTo>
                    <a:close/>
                  </a:path>
                </a:pathLst>
              </a:custGeom>
              <a:solidFill>
                <a:srgbClr val="FFFFFF"/>
              </a:solidFill>
              <a:ln w="6350" cap="flat">
                <a:noFill/>
                <a:prstDash val="solid"/>
                <a:miter/>
              </a:ln>
            </p:spPr>
            <p:txBody>
              <a:bodyPr rtlCol="0" anchor="ctr"/>
              <a:lstStyle/>
              <a:p>
                <a:endParaRPr lang="en-US" sz="1600" dirty="0"/>
              </a:p>
            </p:txBody>
          </p:sp>
        </p:grpSp>
        <p:sp>
          <p:nvSpPr>
            <p:cNvPr id="113" name="TextBox 112">
              <a:extLst>
                <a:ext uri="{FF2B5EF4-FFF2-40B4-BE49-F238E27FC236}">
                  <a16:creationId xmlns:a16="http://schemas.microsoft.com/office/drawing/2014/main" id="{5597E1D4-E40E-0E4F-85EB-992C301993EC}"/>
                </a:ext>
              </a:extLst>
            </p:cNvPr>
            <p:cNvSpPr txBox="1"/>
            <p:nvPr userDrawn="1"/>
          </p:nvSpPr>
          <p:spPr>
            <a:xfrm>
              <a:off x="3028223" y="3152480"/>
              <a:ext cx="1776448" cy="523220"/>
            </a:xfrm>
            <a:prstGeom prst="rect">
              <a:avLst/>
            </a:prstGeom>
            <a:noFill/>
          </p:spPr>
          <p:txBody>
            <a:bodyPr wrap="square" rtlCol="0">
              <a:spAutoFit/>
            </a:bodyPr>
            <a:lstStyle/>
            <a:p>
              <a:pPr algn="ctr"/>
              <a:r>
                <a:rPr lang="en-US" sz="1400" b="1" dirty="0">
                  <a:solidFill>
                    <a:schemeClr val="bg1"/>
                  </a:solidFill>
                </a:rPr>
                <a:t>Continuous</a:t>
              </a:r>
              <a:br>
                <a:rPr lang="en-US" sz="1400" b="1" dirty="0">
                  <a:solidFill>
                    <a:schemeClr val="bg1"/>
                  </a:solidFill>
                </a:rPr>
              </a:br>
              <a:r>
                <a:rPr lang="en-US" sz="1400" b="1" dirty="0">
                  <a:solidFill>
                    <a:schemeClr val="bg1"/>
                  </a:solidFill>
                </a:rPr>
                <a:t>Improvement</a:t>
              </a:r>
            </a:p>
          </p:txBody>
        </p:sp>
      </p:grpSp>
      <p:sp>
        <p:nvSpPr>
          <p:cNvPr id="116" name="Content Placeholder 115">
            <a:extLst>
              <a:ext uri="{FF2B5EF4-FFF2-40B4-BE49-F238E27FC236}">
                <a16:creationId xmlns:a16="http://schemas.microsoft.com/office/drawing/2014/main" id="{588C6F7C-47B7-984B-A5A5-1F7B6CCCB659}"/>
              </a:ext>
            </a:extLst>
          </p:cNvPr>
          <p:cNvSpPr>
            <a:spLocks noGrp="1"/>
          </p:cNvSpPr>
          <p:nvPr>
            <p:ph sz="quarter" idx="11" hasCustomPrompt="1"/>
          </p:nvPr>
        </p:nvSpPr>
        <p:spPr>
          <a:xfrm>
            <a:off x="3076783" y="947077"/>
            <a:ext cx="6049019" cy="249675"/>
          </a:xfrm>
          <a:prstGeom prst="rect">
            <a:avLst/>
          </a:prstGeom>
        </p:spPr>
        <p:txBody>
          <a:bodyPr anchor="ctr">
            <a:noAutofit/>
          </a:bodyPr>
          <a:lstStyle>
            <a:lvl1pPr marL="0" indent="0" algn="ctr">
              <a:lnSpc>
                <a:spcPct val="100000"/>
              </a:lnSpc>
              <a:buNone/>
              <a:defRPr sz="1600" b="0">
                <a:solidFill>
                  <a:schemeClr val="tx2"/>
                </a:solidFill>
              </a:defRPr>
            </a:lvl1pPr>
          </a:lstStyle>
          <a:p>
            <a:pPr lvl="0"/>
            <a:r>
              <a:rPr lang="en-US" dirty="0"/>
              <a:t>Viima can help drive innovation for you in many ways:</a:t>
            </a:r>
          </a:p>
        </p:txBody>
      </p:sp>
    </p:spTree>
    <p:extLst>
      <p:ext uri="{BB962C8B-B14F-4D97-AF65-F5344CB8AC3E}">
        <p14:creationId xmlns:p14="http://schemas.microsoft.com/office/powerpoint/2010/main" val="36911282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Image Lef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CBD73D-9E76-B649-8914-B9339D58CCF7}"/>
              </a:ext>
            </a:extLst>
          </p:cNvPr>
          <p:cNvSpPr>
            <a:spLocks noGrp="1"/>
          </p:cNvSpPr>
          <p:nvPr>
            <p:ph type="title" hasCustomPrompt="1"/>
          </p:nvPr>
        </p:nvSpPr>
        <p:spPr>
          <a:xfrm>
            <a:off x="5663952" y="187201"/>
            <a:ext cx="6176448" cy="1327735"/>
          </a:xfrm>
          <a:prstGeom prst="rect">
            <a:avLst/>
          </a:prstGeom>
        </p:spPr>
        <p:txBody>
          <a:bodyPr anchor="ctr">
            <a:normAutofit/>
          </a:bodyPr>
          <a:lstStyle>
            <a:lvl1pPr algn="l">
              <a:defRPr sz="3200" b="1"/>
            </a:lvl1pPr>
          </a:lstStyle>
          <a:p>
            <a:r>
              <a:rPr lang="en-US" dirty="0"/>
              <a:t>Cool Stuff</a:t>
            </a:r>
            <a:endParaRPr lang="fi-FI" dirty="0"/>
          </a:p>
        </p:txBody>
      </p:sp>
      <p:sp>
        <p:nvSpPr>
          <p:cNvPr id="3" name="Picture Placeholder 2">
            <a:extLst>
              <a:ext uri="{FF2B5EF4-FFF2-40B4-BE49-F238E27FC236}">
                <a16:creationId xmlns:a16="http://schemas.microsoft.com/office/drawing/2014/main" id="{6638CF56-BB3F-8343-A6CA-6259C602182E}"/>
              </a:ext>
            </a:extLst>
          </p:cNvPr>
          <p:cNvSpPr>
            <a:spLocks noGrp="1"/>
          </p:cNvSpPr>
          <p:nvPr>
            <p:ph type="pic" idx="1" hasCustomPrompt="1"/>
          </p:nvPr>
        </p:nvSpPr>
        <p:spPr>
          <a:xfrm>
            <a:off x="0" y="0"/>
            <a:ext cx="4943872" cy="6858000"/>
          </a:xfrm>
          <a:prstGeom prst="rect">
            <a:avLst/>
          </a:prstGeom>
          <a:blipFill dpi="0" rotWithShape="1">
            <a:blip r:embed="rId2"/>
            <a:srcRect/>
            <a:stretch>
              <a:fillRect/>
            </a:stretch>
          </a:blipFill>
        </p:spPr>
        <p:txBody>
          <a:bodyPr anchor="ctr">
            <a:norm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i-FI" dirty="0" err="1"/>
              <a:t>Insert</a:t>
            </a:r>
            <a:r>
              <a:rPr lang="fi-FI" dirty="0"/>
              <a:t> image </a:t>
            </a:r>
            <a:r>
              <a:rPr lang="fi-FI" dirty="0" err="1"/>
              <a:t>here</a:t>
            </a:r>
            <a:endParaRPr lang="fi-FI" dirty="0"/>
          </a:p>
        </p:txBody>
      </p:sp>
      <p:sp>
        <p:nvSpPr>
          <p:cNvPr id="4" name="Text Placeholder 3">
            <a:extLst>
              <a:ext uri="{FF2B5EF4-FFF2-40B4-BE49-F238E27FC236}">
                <a16:creationId xmlns:a16="http://schemas.microsoft.com/office/drawing/2014/main" id="{D67FCBE2-F567-3148-B811-BC56412B0915}"/>
              </a:ext>
            </a:extLst>
          </p:cNvPr>
          <p:cNvSpPr>
            <a:spLocks noGrp="1"/>
          </p:cNvSpPr>
          <p:nvPr>
            <p:ph type="body" sz="half" idx="2" hasCustomPrompt="1"/>
          </p:nvPr>
        </p:nvSpPr>
        <p:spPr>
          <a:xfrm>
            <a:off x="5663952" y="1771376"/>
            <a:ext cx="6176448" cy="4402623"/>
          </a:xfrm>
          <a:prstGeom prst="rect">
            <a:avLst/>
          </a:prstGeom>
        </p:spPr>
        <p:txBody>
          <a:bodyPr>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1">
                <a:solidFill>
                  <a:schemeClr val="tx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0" i="0" u="none" strike="noStrike" kern="1200" cap="none" spc="0" normalizeH="0" baseline="0" noProof="0" dirty="0">
                <a:ln>
                  <a:noFill/>
                </a:ln>
                <a:solidFill>
                  <a:srgbClr val="777777"/>
                </a:solidFill>
                <a:effectLst/>
                <a:uLnTx/>
                <a:uFillTx/>
                <a:latin typeface="Noto Sans" panose="020B0502040504020204" pitchFamily="34" charset="0"/>
                <a:ea typeface="+mn-ea"/>
                <a:cs typeface="+mn-cs"/>
              </a:rPr>
              <a:t>We’re on a mission to help organizations </a:t>
            </a:r>
            <a:r>
              <a:rPr kumimoji="0" lang="en-US" sz="2400" b="1" i="0" u="none" strike="noStrike" kern="1200" cap="none" spc="0" normalizeH="0" baseline="0" noProof="0" dirty="0">
                <a:ln>
                  <a:noFill/>
                </a:ln>
                <a:solidFill>
                  <a:srgbClr val="777777"/>
                </a:solidFill>
                <a:effectLst/>
                <a:uLnTx/>
                <a:uFillTx/>
                <a:latin typeface="Noto Sans" panose="020B0502040504020204" pitchFamily="34" charset="0"/>
                <a:ea typeface="+mn-ea"/>
                <a:cs typeface="+mn-cs"/>
              </a:rPr>
              <a:t>make more innovation happen.</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400" b="1" i="0" u="none" strike="noStrike" kern="1200" cap="none" spc="0" normalizeH="0" baseline="0" noProof="0" dirty="0">
              <a:ln>
                <a:noFill/>
              </a:ln>
              <a:solidFill>
                <a:srgbClr val="777777"/>
              </a:solidFill>
              <a:effectLst/>
              <a:uLnTx/>
              <a:uFillTx/>
              <a:latin typeface="Noto Sans" panose="020B0502040504020204" pitchFamily="34" charset="0"/>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dirty="0">
                <a:ln>
                  <a:noFill/>
                </a:ln>
                <a:solidFill>
                  <a:srgbClr val="777777"/>
                </a:solidFill>
                <a:effectLst/>
                <a:uLnTx/>
                <a:uFillTx/>
                <a:latin typeface="Noto Sans" panose="020B0502040504020204" pitchFamily="34" charset="0"/>
                <a:ea typeface="+mn-ea"/>
                <a:cs typeface="+mn-cs"/>
              </a:rPr>
              <a:t>…but we can’t do it alone.</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400" b="1" i="0" u="none" strike="noStrike" kern="1200" cap="none" spc="0" normalizeH="0" baseline="0" noProof="0" dirty="0">
              <a:ln>
                <a:noFill/>
              </a:ln>
              <a:solidFill>
                <a:srgbClr val="777777"/>
              </a:solidFill>
              <a:effectLst/>
              <a:uLnTx/>
              <a:uFillTx/>
              <a:latin typeface="Noto Sans" panose="020B0502040504020204" pitchFamily="34" charset="0"/>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0" i="0" u="none" strike="noStrike" kern="1200" cap="none" spc="0" normalizeH="0" baseline="0" noProof="0" dirty="0">
                <a:ln>
                  <a:noFill/>
                </a:ln>
                <a:solidFill>
                  <a:srgbClr val="777777"/>
                </a:solidFill>
                <a:effectLst/>
                <a:uLnTx/>
                <a:uFillTx/>
                <a:latin typeface="Noto Sans" panose="020B0502040504020204" pitchFamily="34" charset="0"/>
                <a:ea typeface="+mn-ea"/>
                <a:cs typeface="+mn-cs"/>
              </a:rPr>
              <a:t>Our Partner Program is designed to give you the tools to help your customers innovate better – and to </a:t>
            </a:r>
            <a:r>
              <a:rPr kumimoji="0" lang="en-US" sz="2400" b="1" i="0" u="none" strike="noStrike" kern="1200" cap="none" spc="0" normalizeH="0" baseline="0" noProof="0" dirty="0">
                <a:ln>
                  <a:noFill/>
                </a:ln>
                <a:solidFill>
                  <a:srgbClr val="777777"/>
                </a:solidFill>
                <a:effectLst/>
                <a:uLnTx/>
                <a:uFillTx/>
                <a:latin typeface="Noto Sans" panose="020B0502040504020204" pitchFamily="34" charset="0"/>
                <a:ea typeface="+mn-ea"/>
                <a:cs typeface="+mn-cs"/>
              </a:rPr>
              <a:t>grow your business</a:t>
            </a:r>
            <a:r>
              <a:rPr kumimoji="0" lang="en-US" sz="2400" b="0" i="0" u="none" strike="noStrike" kern="1200" cap="none" spc="0" normalizeH="0" baseline="0" noProof="0" dirty="0">
                <a:ln>
                  <a:noFill/>
                </a:ln>
                <a:solidFill>
                  <a:srgbClr val="777777"/>
                </a:solidFill>
                <a:effectLst/>
                <a:uLnTx/>
                <a:uFillTx/>
                <a:latin typeface="Noto Sans" panose="020B0502040504020204" pitchFamily="34" charset="0"/>
                <a:ea typeface="+mn-ea"/>
                <a:cs typeface="+mn-cs"/>
              </a:rPr>
              <a:t> in the process.</a:t>
            </a:r>
          </a:p>
        </p:txBody>
      </p:sp>
      <p:pic>
        <p:nvPicPr>
          <p:cNvPr id="8" name="Graphic 7">
            <a:extLst>
              <a:ext uri="{FF2B5EF4-FFF2-40B4-BE49-F238E27FC236}">
                <a16:creationId xmlns:a16="http://schemas.microsoft.com/office/drawing/2014/main" id="{34595B80-48D8-AC4D-8106-FA6E428E3EC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440000" y="6174000"/>
            <a:ext cx="1400400" cy="497089"/>
          </a:xfrm>
          <a:prstGeom prst="rect">
            <a:avLst/>
          </a:prstGeom>
        </p:spPr>
      </p:pic>
      <p:pic>
        <p:nvPicPr>
          <p:cNvPr id="6" name="Graphic 5">
            <a:extLst>
              <a:ext uri="{FF2B5EF4-FFF2-40B4-BE49-F238E27FC236}">
                <a16:creationId xmlns:a16="http://schemas.microsoft.com/office/drawing/2014/main" id="{CEE1C0B5-124B-714A-985A-6D0CC1CD582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440000" y="6174000"/>
            <a:ext cx="1400400" cy="497089"/>
          </a:xfrm>
          <a:prstGeom prst="rect">
            <a:avLst/>
          </a:prstGeom>
        </p:spPr>
      </p:pic>
    </p:spTree>
    <p:extLst>
      <p:ext uri="{BB962C8B-B14F-4D97-AF65-F5344CB8AC3E}">
        <p14:creationId xmlns:p14="http://schemas.microsoft.com/office/powerpoint/2010/main" val="105082873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Viima as a Company">
    <p:bg>
      <p:bgPr>
        <a:blipFill dpi="0" rotWithShape="1">
          <a:blip r:embed="rId2">
            <a:duotone>
              <a:schemeClr val="bg2">
                <a:shade val="45000"/>
                <a:satMod val="135000"/>
              </a:schemeClr>
              <a:prstClr val="white"/>
            </a:duotone>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A16337E-0B31-F14D-8777-425480DD5F1E}"/>
              </a:ext>
            </a:extLst>
          </p:cNvPr>
          <p:cNvGrpSpPr/>
          <p:nvPr userDrawn="1"/>
        </p:nvGrpSpPr>
        <p:grpSpPr>
          <a:xfrm>
            <a:off x="3651487" y="4704984"/>
            <a:ext cx="4889026" cy="2012137"/>
            <a:chOff x="1107853" y="4534980"/>
            <a:chExt cx="4889026" cy="2012137"/>
          </a:xfrm>
        </p:grpSpPr>
        <p:pic>
          <p:nvPicPr>
            <p:cNvPr id="5" name="Picture 4">
              <a:extLst>
                <a:ext uri="{FF2B5EF4-FFF2-40B4-BE49-F238E27FC236}">
                  <a16:creationId xmlns:a16="http://schemas.microsoft.com/office/drawing/2014/main" id="{01061655-DC44-2041-94D7-2745FD6F544B}"/>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4837218" y="4541204"/>
              <a:ext cx="1012617" cy="1012617"/>
            </a:xfrm>
            <a:prstGeom prst="rect">
              <a:avLst/>
            </a:prstGeom>
          </p:spPr>
        </p:pic>
        <p:pic>
          <p:nvPicPr>
            <p:cNvPr id="7" name="Picture 6">
              <a:extLst>
                <a:ext uri="{FF2B5EF4-FFF2-40B4-BE49-F238E27FC236}">
                  <a16:creationId xmlns:a16="http://schemas.microsoft.com/office/drawing/2014/main" id="{AF7B96B4-0C12-D142-B790-29A0C2B92D4F}"/>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1107853" y="5386534"/>
              <a:ext cx="1012617" cy="1012617"/>
            </a:xfrm>
            <a:prstGeom prst="rect">
              <a:avLst/>
            </a:prstGeom>
          </p:spPr>
        </p:pic>
        <p:pic>
          <p:nvPicPr>
            <p:cNvPr id="8" name="Picture 7">
              <a:extLst>
                <a:ext uri="{FF2B5EF4-FFF2-40B4-BE49-F238E27FC236}">
                  <a16:creationId xmlns:a16="http://schemas.microsoft.com/office/drawing/2014/main" id="{E137F7DE-7F32-8745-A53A-6661CDD6D83F}"/>
                </a:ext>
              </a:extLst>
            </p:cNvPr>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3498642" y="4535021"/>
              <a:ext cx="1012617" cy="1012617"/>
            </a:xfrm>
            <a:prstGeom prst="rect">
              <a:avLst/>
            </a:prstGeom>
          </p:spPr>
        </p:pic>
        <p:pic>
          <p:nvPicPr>
            <p:cNvPr id="9" name="Graphic 8">
              <a:extLst>
                <a:ext uri="{FF2B5EF4-FFF2-40B4-BE49-F238E27FC236}">
                  <a16:creationId xmlns:a16="http://schemas.microsoft.com/office/drawing/2014/main" id="{536FDC0B-C5E6-1C4A-8C5F-ECA944860C42}"/>
                </a:ext>
              </a:extLst>
            </p:cNvPr>
            <p:cNvPicPr>
              <a:picLocks noChangeAspect="1"/>
            </p:cNvPicPr>
            <p:nvPr userDrawn="1"/>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2446429" y="5386533"/>
              <a:ext cx="1012617" cy="1012617"/>
            </a:xfrm>
            <a:prstGeom prst="rect">
              <a:avLst/>
            </a:prstGeom>
          </p:spPr>
        </p:pic>
        <p:pic>
          <p:nvPicPr>
            <p:cNvPr id="10" name="Picture 9">
              <a:extLst>
                <a:ext uri="{FF2B5EF4-FFF2-40B4-BE49-F238E27FC236}">
                  <a16:creationId xmlns:a16="http://schemas.microsoft.com/office/drawing/2014/main" id="{EDD4AAF7-F357-BE49-8BB2-9FB2623FE389}"/>
                </a:ext>
              </a:extLst>
            </p:cNvPr>
            <p:cNvPicPr>
              <a:picLocks noChangeAspect="1"/>
            </p:cNvPicPr>
            <p:nvPr userDrawn="1"/>
          </p:nvPicPr>
          <p:blipFill>
            <a:blip r:embed="rId8">
              <a:extLst>
                <a:ext uri="{28A0092B-C50C-407E-A947-70E740481C1C}">
                  <a14:useLocalDpi xmlns:a14="http://schemas.microsoft.com/office/drawing/2010/main"/>
                </a:ext>
              </a:extLst>
            </a:blip>
            <a:stretch>
              <a:fillRect/>
            </a:stretch>
          </p:blipFill>
          <p:spPr>
            <a:xfrm>
              <a:off x="2482193" y="4696043"/>
              <a:ext cx="690490" cy="690490"/>
            </a:xfrm>
            <a:prstGeom prst="rect">
              <a:avLst/>
            </a:prstGeom>
          </p:spPr>
        </p:pic>
        <p:pic>
          <p:nvPicPr>
            <p:cNvPr id="11" name="Picture 10">
              <a:extLst>
                <a:ext uri="{FF2B5EF4-FFF2-40B4-BE49-F238E27FC236}">
                  <a16:creationId xmlns:a16="http://schemas.microsoft.com/office/drawing/2014/main" id="{CA2D9D6F-403E-0641-840F-8650A9B32A99}"/>
                </a:ext>
              </a:extLst>
            </p:cNvPr>
            <p:cNvPicPr>
              <a:picLocks noChangeAspect="1"/>
            </p:cNvPicPr>
            <p:nvPr userDrawn="1"/>
          </p:nvPicPr>
          <p:blipFill>
            <a:blip r:embed="rId9">
              <a:extLst>
                <a:ext uri="{28A0092B-C50C-407E-A947-70E740481C1C}">
                  <a14:useLocalDpi xmlns:a14="http://schemas.microsoft.com/office/drawing/2010/main"/>
                </a:ext>
              </a:extLst>
            </a:blip>
            <a:stretch>
              <a:fillRect/>
            </a:stretch>
          </p:blipFill>
          <p:spPr>
            <a:xfrm>
              <a:off x="3693572" y="5484921"/>
              <a:ext cx="815762" cy="815762"/>
            </a:xfrm>
            <a:prstGeom prst="rect">
              <a:avLst/>
            </a:prstGeom>
          </p:spPr>
        </p:pic>
        <p:pic>
          <p:nvPicPr>
            <p:cNvPr id="12" name="Picture 11">
              <a:extLst>
                <a:ext uri="{FF2B5EF4-FFF2-40B4-BE49-F238E27FC236}">
                  <a16:creationId xmlns:a16="http://schemas.microsoft.com/office/drawing/2014/main" id="{DD1C2757-657C-1247-BA1C-3364C5845D3D}"/>
                </a:ext>
              </a:extLst>
            </p:cNvPr>
            <p:cNvPicPr>
              <a:picLocks noChangeAspect="1"/>
            </p:cNvPicPr>
            <p:nvPr userDrawn="1"/>
          </p:nvPicPr>
          <p:blipFill>
            <a:blip r:embed="rId10">
              <a:extLst>
                <a:ext uri="{28A0092B-C50C-407E-A947-70E740481C1C}">
                  <a14:useLocalDpi xmlns:a14="http://schemas.microsoft.com/office/drawing/2010/main"/>
                </a:ext>
              </a:extLst>
            </a:blip>
            <a:stretch>
              <a:fillRect/>
            </a:stretch>
          </p:blipFill>
          <p:spPr>
            <a:xfrm>
              <a:off x="1107853" y="4534980"/>
              <a:ext cx="1012617" cy="1012617"/>
            </a:xfrm>
            <a:prstGeom prst="rect">
              <a:avLst/>
            </a:prstGeom>
          </p:spPr>
        </p:pic>
        <p:pic>
          <p:nvPicPr>
            <p:cNvPr id="13" name="Kuva 32">
              <a:extLst>
                <a:ext uri="{FF2B5EF4-FFF2-40B4-BE49-F238E27FC236}">
                  <a16:creationId xmlns:a16="http://schemas.microsoft.com/office/drawing/2014/main" id="{0D9F0CF3-C105-2448-8A9F-0BE5AEE53B55}"/>
                </a:ext>
              </a:extLst>
            </p:cNvPr>
            <p:cNvPicPr>
              <a:picLocks noChangeAspect="1"/>
            </p:cNvPicPr>
            <p:nvPr userDrawn="1"/>
          </p:nvPicPr>
          <p:blipFill>
            <a:blip r:embed="rId11">
              <a:extLst>
                <a:ext uri="{28A0092B-C50C-407E-A947-70E740481C1C}">
                  <a14:useLocalDpi xmlns:a14="http://schemas.microsoft.com/office/drawing/2010/main"/>
                </a:ext>
              </a:extLst>
            </a:blip>
            <a:stretch>
              <a:fillRect/>
            </a:stretch>
          </p:blipFill>
          <p:spPr>
            <a:xfrm>
              <a:off x="4688248" y="5238486"/>
              <a:ext cx="1308631" cy="1308631"/>
            </a:xfrm>
            <a:prstGeom prst="rect">
              <a:avLst/>
            </a:prstGeom>
          </p:spPr>
        </p:pic>
      </p:grpSp>
      <p:sp>
        <p:nvSpPr>
          <p:cNvPr id="19" name="TextBox 18">
            <a:extLst>
              <a:ext uri="{FF2B5EF4-FFF2-40B4-BE49-F238E27FC236}">
                <a16:creationId xmlns:a16="http://schemas.microsoft.com/office/drawing/2014/main" id="{749ABD7A-9154-3E44-AF1A-0A48B403B727}"/>
              </a:ext>
            </a:extLst>
          </p:cNvPr>
          <p:cNvSpPr txBox="1"/>
          <p:nvPr/>
        </p:nvSpPr>
        <p:spPr>
          <a:xfrm>
            <a:off x="2403194" y="2765176"/>
            <a:ext cx="1736373" cy="307777"/>
          </a:xfrm>
          <a:prstGeom prst="rect">
            <a:avLst/>
          </a:prstGeom>
          <a:noFill/>
        </p:spPr>
        <p:txBody>
          <a:bodyPr wrap="none" rtlCol="0" anchor="ctr">
            <a:spAutoFit/>
          </a:bodyPr>
          <a:lstStyle/>
          <a:p>
            <a:pPr algn="ctr"/>
            <a:r>
              <a:rPr lang="en-US" sz="1400" b="1" dirty="0">
                <a:solidFill>
                  <a:schemeClr val="tx1"/>
                </a:solidFill>
                <a:latin typeface="Noto Sans" panose="020B0502040504020204" pitchFamily="34" charset="0"/>
                <a:ea typeface="Noto Sans" panose="020B0502040504020204" pitchFamily="34" charset="0"/>
                <a:cs typeface="Noto Sans" panose="020B0502040504020204" pitchFamily="34" charset="0"/>
              </a:rPr>
              <a:t>NEW CUSTOMERS</a:t>
            </a:r>
          </a:p>
        </p:txBody>
      </p:sp>
      <p:sp>
        <p:nvSpPr>
          <p:cNvPr id="20" name="TextBox 19">
            <a:extLst>
              <a:ext uri="{FF2B5EF4-FFF2-40B4-BE49-F238E27FC236}">
                <a16:creationId xmlns:a16="http://schemas.microsoft.com/office/drawing/2014/main" id="{0C986620-2BE4-AB4E-A00A-18EFB330F71E}"/>
              </a:ext>
            </a:extLst>
          </p:cNvPr>
          <p:cNvSpPr txBox="1"/>
          <p:nvPr/>
        </p:nvSpPr>
        <p:spPr>
          <a:xfrm>
            <a:off x="5234681" y="2706471"/>
            <a:ext cx="1535998" cy="381066"/>
          </a:xfrm>
          <a:prstGeom prst="rect">
            <a:avLst/>
          </a:prstGeom>
          <a:noFill/>
        </p:spPr>
        <p:txBody>
          <a:bodyPr wrap="none" rtlCol="0" anchor="ctr">
            <a:spAutoFit/>
          </a:bodyPr>
          <a:lstStyle/>
          <a:p>
            <a:pPr algn="ctr">
              <a:lnSpc>
                <a:spcPct val="150000"/>
              </a:lnSpc>
            </a:pPr>
            <a:r>
              <a:rPr lang="en-US" sz="1400" b="1" dirty="0">
                <a:solidFill>
                  <a:schemeClr val="tx1"/>
                </a:solidFill>
                <a:latin typeface="Noto Sans" panose="020B0502040504020204" pitchFamily="34" charset="0"/>
                <a:ea typeface="Noto Sans" panose="020B0502040504020204" pitchFamily="34" charset="0"/>
                <a:cs typeface="Noto Sans" panose="020B0502040504020204" pitchFamily="34" charset="0"/>
              </a:rPr>
              <a:t>TEAM GROWTH</a:t>
            </a:r>
          </a:p>
        </p:txBody>
      </p:sp>
      <p:sp>
        <p:nvSpPr>
          <p:cNvPr id="21" name="TextBox 20">
            <a:extLst>
              <a:ext uri="{FF2B5EF4-FFF2-40B4-BE49-F238E27FC236}">
                <a16:creationId xmlns:a16="http://schemas.microsoft.com/office/drawing/2014/main" id="{BDEEE1F8-93C0-824B-B812-AA19AAE4099E}"/>
              </a:ext>
            </a:extLst>
          </p:cNvPr>
          <p:cNvSpPr txBox="1"/>
          <p:nvPr/>
        </p:nvSpPr>
        <p:spPr>
          <a:xfrm>
            <a:off x="7618544" y="2770481"/>
            <a:ext cx="2326278" cy="307777"/>
          </a:xfrm>
          <a:prstGeom prst="rect">
            <a:avLst/>
          </a:prstGeom>
          <a:noFill/>
        </p:spPr>
        <p:txBody>
          <a:bodyPr wrap="none" rtlCol="0" anchor="ctr">
            <a:spAutoFit/>
          </a:bodyPr>
          <a:lstStyle/>
          <a:p>
            <a:pPr algn="ctr"/>
            <a:r>
              <a:rPr lang="en-US" sz="1400" b="1" dirty="0">
                <a:solidFill>
                  <a:schemeClr val="tx1"/>
                </a:solidFill>
                <a:latin typeface="Noto Sans" panose="020B0502040504020204" pitchFamily="34" charset="0"/>
                <a:ea typeface="Noto Sans" panose="020B0502040504020204" pitchFamily="34" charset="0"/>
                <a:cs typeface="Noto Sans" panose="020B0502040504020204" pitchFamily="34" charset="0"/>
              </a:rPr>
              <a:t>AVG. REVENUE GROWTH</a:t>
            </a:r>
          </a:p>
        </p:txBody>
      </p:sp>
      <p:pic>
        <p:nvPicPr>
          <p:cNvPr id="16" name="Graphic 15" descr="Handshake">
            <a:extLst>
              <a:ext uri="{FF2B5EF4-FFF2-40B4-BE49-F238E27FC236}">
                <a16:creationId xmlns:a16="http://schemas.microsoft.com/office/drawing/2014/main" id="{0833DAFB-57A0-FB4C-9A12-85CD7E5807D2}"/>
              </a:ext>
            </a:extLst>
          </p:cNvPr>
          <p:cNvPicPr>
            <a:picLocks noChangeAspect="1"/>
          </p:cNvPicPr>
          <p:nvPr/>
        </p:nvPicPr>
        <p:blipFill>
          <a:blip r:embed="rId12">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2911162" y="2182656"/>
            <a:ext cx="720434" cy="720434"/>
          </a:xfrm>
          <a:prstGeom prst="rect">
            <a:avLst/>
          </a:prstGeom>
        </p:spPr>
      </p:pic>
      <p:pic>
        <p:nvPicPr>
          <p:cNvPr id="17" name="Picture 16" descr="A close up of a logo&#10;&#10;Description automatically generated">
            <a:extLst>
              <a:ext uri="{FF2B5EF4-FFF2-40B4-BE49-F238E27FC236}">
                <a16:creationId xmlns:a16="http://schemas.microsoft.com/office/drawing/2014/main" id="{C9339F0B-14D9-FF4A-B773-6B738414AFA0}"/>
              </a:ext>
            </a:extLst>
          </p:cNvPr>
          <p:cNvPicPr>
            <a:picLocks noChangeAspect="1"/>
          </p:cNvPicPr>
          <p:nvPr/>
        </p:nvPicPr>
        <p:blipFill>
          <a:blip r:embed="rId14">
            <a:duotone>
              <a:schemeClr val="bg2">
                <a:shade val="45000"/>
                <a:satMod val="135000"/>
              </a:schemeClr>
              <a:prstClr val="white"/>
            </a:duotone>
            <a:extLst>
              <a:ext uri="{28A0092B-C50C-407E-A947-70E740481C1C}">
                <a14:useLocalDpi xmlns:a14="http://schemas.microsoft.com/office/drawing/2010/main"/>
              </a:ext>
            </a:extLst>
          </a:blip>
          <a:stretch>
            <a:fillRect/>
          </a:stretch>
        </p:blipFill>
        <p:spPr>
          <a:xfrm>
            <a:off x="5642600" y="2194991"/>
            <a:ext cx="720434" cy="720434"/>
          </a:xfrm>
          <a:prstGeom prst="rect">
            <a:avLst/>
          </a:prstGeom>
          <a:noFill/>
        </p:spPr>
      </p:pic>
      <p:sp>
        <p:nvSpPr>
          <p:cNvPr id="23" name="Text Placeholder 22">
            <a:extLst>
              <a:ext uri="{FF2B5EF4-FFF2-40B4-BE49-F238E27FC236}">
                <a16:creationId xmlns:a16="http://schemas.microsoft.com/office/drawing/2014/main" id="{FDEECD1D-9BBD-3348-9626-F1D943168053}"/>
              </a:ext>
            </a:extLst>
          </p:cNvPr>
          <p:cNvSpPr>
            <a:spLocks noGrp="1"/>
          </p:cNvSpPr>
          <p:nvPr>
            <p:ph type="body" sz="quarter" idx="10" hasCustomPrompt="1"/>
          </p:nvPr>
        </p:nvSpPr>
        <p:spPr>
          <a:xfrm>
            <a:off x="4082262" y="372689"/>
            <a:ext cx="4027475" cy="679760"/>
          </a:xfrm>
          <a:prstGeom prst="rect">
            <a:avLst/>
          </a:prstGeom>
        </p:spPr>
        <p:txBody>
          <a:bodyPr anchor="ctr">
            <a:noAutofit/>
          </a:bodyPr>
          <a:lstStyle>
            <a:lvl1pPr marL="0" indent="0" algn="ctr">
              <a:buNone/>
              <a:defRPr sz="2800" b="1">
                <a:solidFill>
                  <a:schemeClr val="tx1"/>
                </a:solidFill>
              </a:defRPr>
            </a:lvl1pPr>
          </a:lstStyle>
          <a:p>
            <a:pPr lvl="0"/>
            <a:r>
              <a:rPr lang="en-US" dirty="0"/>
              <a:t>Viima as a company</a:t>
            </a:r>
          </a:p>
        </p:txBody>
      </p:sp>
      <p:sp>
        <p:nvSpPr>
          <p:cNvPr id="27" name="Text Placeholder 26">
            <a:extLst>
              <a:ext uri="{FF2B5EF4-FFF2-40B4-BE49-F238E27FC236}">
                <a16:creationId xmlns:a16="http://schemas.microsoft.com/office/drawing/2014/main" id="{E6461437-373A-DA4D-816F-708819CB425A}"/>
              </a:ext>
            </a:extLst>
          </p:cNvPr>
          <p:cNvSpPr>
            <a:spLocks noGrp="1"/>
          </p:cNvSpPr>
          <p:nvPr>
            <p:ph type="body" sz="quarter" idx="11" hasCustomPrompt="1"/>
          </p:nvPr>
        </p:nvSpPr>
        <p:spPr>
          <a:xfrm>
            <a:off x="2396818" y="3072952"/>
            <a:ext cx="1749121" cy="500063"/>
          </a:xfrm>
          <a:prstGeom prst="rect">
            <a:avLst/>
          </a:prstGeom>
        </p:spPr>
        <p:txBody>
          <a:bodyPr anchor="ctr">
            <a:noAutofit/>
          </a:bodyPr>
          <a:lstStyle>
            <a:lvl1pPr marL="0" indent="0" algn="ctr">
              <a:buNone/>
              <a:defRPr sz="3600" b="1">
                <a:solidFill>
                  <a:schemeClr val="accent1"/>
                </a:solidFill>
              </a:defRPr>
            </a:lvl1pPr>
          </a:lstStyle>
          <a:p>
            <a:pPr lvl="0"/>
            <a:r>
              <a:rPr lang="en-US" dirty="0"/>
              <a:t>+105%</a:t>
            </a:r>
          </a:p>
        </p:txBody>
      </p:sp>
      <p:sp>
        <p:nvSpPr>
          <p:cNvPr id="29" name="Text Placeholder 26">
            <a:extLst>
              <a:ext uri="{FF2B5EF4-FFF2-40B4-BE49-F238E27FC236}">
                <a16:creationId xmlns:a16="http://schemas.microsoft.com/office/drawing/2014/main" id="{12B65525-2FBA-0C47-96FF-D6EC43AFBF7C}"/>
              </a:ext>
            </a:extLst>
          </p:cNvPr>
          <p:cNvSpPr>
            <a:spLocks noGrp="1"/>
          </p:cNvSpPr>
          <p:nvPr>
            <p:ph type="body" sz="quarter" idx="12" hasCustomPrompt="1"/>
          </p:nvPr>
        </p:nvSpPr>
        <p:spPr>
          <a:xfrm>
            <a:off x="5270063" y="3072953"/>
            <a:ext cx="1466112" cy="500063"/>
          </a:xfrm>
          <a:prstGeom prst="rect">
            <a:avLst/>
          </a:prstGeom>
        </p:spPr>
        <p:txBody>
          <a:bodyPr anchor="ctr">
            <a:noAutofit/>
          </a:bodyPr>
          <a:lstStyle>
            <a:lvl1pPr marL="0" indent="0" algn="ctr">
              <a:buNone/>
              <a:defRPr sz="3600" b="1">
                <a:solidFill>
                  <a:schemeClr val="accent1"/>
                </a:solidFill>
              </a:defRPr>
            </a:lvl1pPr>
          </a:lstStyle>
          <a:p>
            <a:pPr lvl="0"/>
            <a:r>
              <a:rPr lang="en-US" dirty="0"/>
              <a:t>+33%</a:t>
            </a:r>
          </a:p>
        </p:txBody>
      </p:sp>
      <p:sp>
        <p:nvSpPr>
          <p:cNvPr id="30" name="Text Placeholder 26">
            <a:extLst>
              <a:ext uri="{FF2B5EF4-FFF2-40B4-BE49-F238E27FC236}">
                <a16:creationId xmlns:a16="http://schemas.microsoft.com/office/drawing/2014/main" id="{7496E1E7-763A-D34B-A4E0-84B18BD0849D}"/>
              </a:ext>
            </a:extLst>
          </p:cNvPr>
          <p:cNvSpPr>
            <a:spLocks noGrp="1"/>
          </p:cNvSpPr>
          <p:nvPr>
            <p:ph type="body" sz="quarter" idx="13" hasCustomPrompt="1"/>
          </p:nvPr>
        </p:nvSpPr>
        <p:spPr>
          <a:xfrm>
            <a:off x="7850351" y="3072952"/>
            <a:ext cx="1811633" cy="500063"/>
          </a:xfrm>
          <a:prstGeom prst="rect">
            <a:avLst/>
          </a:prstGeom>
        </p:spPr>
        <p:txBody>
          <a:bodyPr anchor="ctr">
            <a:noAutofit/>
          </a:bodyPr>
          <a:lstStyle>
            <a:lvl1pPr marL="0" indent="0" algn="ctr">
              <a:buNone/>
              <a:defRPr sz="3600" b="1">
                <a:solidFill>
                  <a:schemeClr val="accent1"/>
                </a:solidFill>
              </a:defRPr>
            </a:lvl1pPr>
          </a:lstStyle>
          <a:p>
            <a:pPr lvl="0"/>
            <a:r>
              <a:rPr lang="en-US" dirty="0"/>
              <a:t>+144%</a:t>
            </a:r>
          </a:p>
        </p:txBody>
      </p:sp>
      <p:sp>
        <p:nvSpPr>
          <p:cNvPr id="33" name="Freeform 32">
            <a:extLst>
              <a:ext uri="{FF2B5EF4-FFF2-40B4-BE49-F238E27FC236}">
                <a16:creationId xmlns:a16="http://schemas.microsoft.com/office/drawing/2014/main" id="{80A7CAE3-9F7A-A346-8B8E-46A62CB04949}"/>
              </a:ext>
            </a:extLst>
          </p:cNvPr>
          <p:cNvSpPr>
            <a:spLocks noChangeAspect="1"/>
          </p:cNvSpPr>
          <p:nvPr/>
        </p:nvSpPr>
        <p:spPr>
          <a:xfrm>
            <a:off x="8421466" y="2332915"/>
            <a:ext cx="720434" cy="432261"/>
          </a:xfrm>
          <a:custGeom>
            <a:avLst/>
            <a:gdLst>
              <a:gd name="connsiteX0" fmla="*/ 1466850 w 2095500"/>
              <a:gd name="connsiteY0" fmla="*/ 0 h 1257300"/>
              <a:gd name="connsiteX1" fmla="*/ 1706785 w 2095500"/>
              <a:gd name="connsiteY1" fmla="*/ 239941 h 1257300"/>
              <a:gd name="connsiteX2" fmla="*/ 1195496 w 2095500"/>
              <a:gd name="connsiteY2" fmla="*/ 751231 h 1257300"/>
              <a:gd name="connsiteX3" fmla="*/ 776395 w 2095500"/>
              <a:gd name="connsiteY3" fmla="*/ 332130 h 1257300"/>
              <a:gd name="connsiteX4" fmla="*/ 0 w 2095500"/>
              <a:gd name="connsiteY4" fmla="*/ 1109548 h 1257300"/>
              <a:gd name="connsiteX5" fmla="*/ 147752 w 2095500"/>
              <a:gd name="connsiteY5" fmla="*/ 1257300 h 1257300"/>
              <a:gd name="connsiteX6" fmla="*/ 776402 w 2095500"/>
              <a:gd name="connsiteY6" fmla="*/ 628650 h 1257300"/>
              <a:gd name="connsiteX7" fmla="*/ 1195502 w 2095500"/>
              <a:gd name="connsiteY7" fmla="*/ 1047750 h 1257300"/>
              <a:gd name="connsiteX8" fmla="*/ 1855565 w 2095500"/>
              <a:gd name="connsiteY8" fmla="*/ 388709 h 1257300"/>
              <a:gd name="connsiteX9" fmla="*/ 2095500 w 2095500"/>
              <a:gd name="connsiteY9" fmla="*/ 628650 h 1257300"/>
              <a:gd name="connsiteX10" fmla="*/ 2095500 w 2095500"/>
              <a:gd name="connsiteY10" fmla="*/ 0 h 1257300"/>
              <a:gd name="connsiteX11" fmla="*/ 1466850 w 2095500"/>
              <a:gd name="connsiteY11" fmla="*/ 0 h 1257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95500" h="1257300">
                <a:moveTo>
                  <a:pt x="1466850" y="0"/>
                </a:moveTo>
                <a:lnTo>
                  <a:pt x="1706785" y="239941"/>
                </a:lnTo>
                <a:lnTo>
                  <a:pt x="1195496" y="751231"/>
                </a:lnTo>
                <a:lnTo>
                  <a:pt x="776395" y="332130"/>
                </a:lnTo>
                <a:lnTo>
                  <a:pt x="0" y="1109548"/>
                </a:lnTo>
                <a:lnTo>
                  <a:pt x="147752" y="1257300"/>
                </a:lnTo>
                <a:lnTo>
                  <a:pt x="776402" y="628650"/>
                </a:lnTo>
                <a:lnTo>
                  <a:pt x="1195502" y="1047750"/>
                </a:lnTo>
                <a:lnTo>
                  <a:pt x="1855565" y="388709"/>
                </a:lnTo>
                <a:lnTo>
                  <a:pt x="2095500" y="628650"/>
                </a:lnTo>
                <a:lnTo>
                  <a:pt x="2095500" y="0"/>
                </a:lnTo>
                <a:lnTo>
                  <a:pt x="1466850" y="0"/>
                </a:lnTo>
                <a:close/>
              </a:path>
            </a:pathLst>
          </a:custGeom>
          <a:solidFill>
            <a:schemeClr val="bg1">
              <a:lumMod val="65000"/>
            </a:schemeClr>
          </a:solidFill>
          <a:ln w="6350" cap="flat">
            <a:noFill/>
            <a:prstDash val="solid"/>
            <a:miter/>
          </a:ln>
        </p:spPr>
        <p:txBody>
          <a:bodyPr rtlCol="0" anchor="ctr"/>
          <a:lstStyle/>
          <a:p>
            <a:endParaRPr lang="en-US" sz="1600" dirty="0"/>
          </a:p>
        </p:txBody>
      </p:sp>
    </p:spTree>
    <p:extLst>
      <p:ext uri="{BB962C8B-B14F-4D97-AF65-F5344CB8AC3E}">
        <p14:creationId xmlns:p14="http://schemas.microsoft.com/office/powerpoint/2010/main" val="179368151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Customer Testimonial">
    <p:bg>
      <p:bgPr>
        <a:gradFill>
          <a:gsLst>
            <a:gs pos="0">
              <a:schemeClr val="bg1"/>
            </a:gs>
            <a:gs pos="87000">
              <a:schemeClr val="bg1">
                <a:lumMod val="95000"/>
              </a:schemeClr>
            </a:gs>
            <a:gs pos="100000">
              <a:srgbClr val="F0F0F0"/>
            </a:gs>
          </a:gsLst>
          <a:lin ang="4800000" scaled="0"/>
        </a:gra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AEA69E2-2959-2F47-8B95-A880C35BDAAF}"/>
              </a:ext>
            </a:extLst>
          </p:cNvPr>
          <p:cNvSpPr/>
          <p:nvPr userDrawn="1"/>
        </p:nvSpPr>
        <p:spPr>
          <a:xfrm>
            <a:off x="7608168" y="0"/>
            <a:ext cx="458383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ontent Placeholder 4">
            <a:extLst>
              <a:ext uri="{FF2B5EF4-FFF2-40B4-BE49-F238E27FC236}">
                <a16:creationId xmlns:a16="http://schemas.microsoft.com/office/drawing/2014/main" id="{89CB9405-3F88-024A-9322-40B90F4AE98E}"/>
              </a:ext>
            </a:extLst>
          </p:cNvPr>
          <p:cNvSpPr>
            <a:spLocks noGrp="1"/>
          </p:cNvSpPr>
          <p:nvPr>
            <p:ph sz="quarter" idx="10" hasCustomPrompt="1"/>
          </p:nvPr>
        </p:nvSpPr>
        <p:spPr>
          <a:xfrm>
            <a:off x="767408" y="3555090"/>
            <a:ext cx="5472608" cy="1944216"/>
          </a:xfrm>
          <a:prstGeom prst="rect">
            <a:avLst/>
          </a:prstGeom>
        </p:spPr>
        <p:txBody>
          <a:bodyPr>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en" sz="1250" b="0" i="0" u="none" strike="noStrike" smtClean="0">
                <a:effectLst/>
              </a:defRPr>
            </a:lvl1pPr>
          </a:lstStyle>
          <a:p>
            <a:pPr rtl="0"/>
            <a:r>
              <a:rPr lang="en" b="0" dirty="0">
                <a:effectLst/>
              </a:rPr>
              <a:t>We've harnessed our entire customer service workforce to collaboratively and transparently refine ideas that originate from our customer needs. Viima is a very engaging, intuitive, and – above all – a fun tool to use!</a:t>
            </a:r>
          </a:p>
          <a:p>
            <a:pPr rtl="0"/>
            <a:br>
              <a:rPr lang="en" b="0" dirty="0">
                <a:effectLst/>
              </a:rPr>
            </a:br>
            <a:r>
              <a:rPr lang="en" b="0" dirty="0">
                <a:effectLst/>
              </a:rPr>
              <a:t>Both the initial rollout and later expansion to other Nordic countries have gone very smoothly. The collaboration with Viima has also been exemplary in every way and the service has adapted to our needs very flexibly.</a:t>
            </a:r>
          </a:p>
        </p:txBody>
      </p:sp>
      <p:sp>
        <p:nvSpPr>
          <p:cNvPr id="12" name="Text Placeholder 11">
            <a:extLst>
              <a:ext uri="{FF2B5EF4-FFF2-40B4-BE49-F238E27FC236}">
                <a16:creationId xmlns:a16="http://schemas.microsoft.com/office/drawing/2014/main" id="{34C5E761-91B2-5247-9B27-43A13640D81A}"/>
              </a:ext>
            </a:extLst>
          </p:cNvPr>
          <p:cNvSpPr>
            <a:spLocks noGrp="1"/>
          </p:cNvSpPr>
          <p:nvPr>
            <p:ph type="body" sz="quarter" idx="12" hasCustomPrompt="1"/>
          </p:nvPr>
        </p:nvSpPr>
        <p:spPr>
          <a:xfrm>
            <a:off x="3143672" y="1017674"/>
            <a:ext cx="3153704" cy="215429"/>
          </a:xfrm>
          <a:prstGeom prst="rect">
            <a:avLst/>
          </a:prstGeom>
        </p:spPr>
        <p:txBody>
          <a:bodyPr anchor="ctr">
            <a:noAutofit/>
          </a:bodyPr>
          <a:lstStyle>
            <a:lvl1pPr marL="0" indent="0">
              <a:buNone/>
              <a:defRPr sz="1500" b="1">
                <a:solidFill>
                  <a:schemeClr val="accent1"/>
                </a:solidFill>
              </a:defRPr>
            </a:lvl1pPr>
          </a:lstStyle>
          <a:p>
            <a:pPr lvl="0"/>
            <a:r>
              <a:rPr lang="en-US" dirty="0" err="1"/>
              <a:t>Katri</a:t>
            </a:r>
            <a:r>
              <a:rPr lang="en-US" dirty="0"/>
              <a:t> Kennedy,</a:t>
            </a:r>
          </a:p>
        </p:txBody>
      </p:sp>
      <p:sp>
        <p:nvSpPr>
          <p:cNvPr id="13" name="Text Placeholder 11">
            <a:extLst>
              <a:ext uri="{FF2B5EF4-FFF2-40B4-BE49-F238E27FC236}">
                <a16:creationId xmlns:a16="http://schemas.microsoft.com/office/drawing/2014/main" id="{BC8E2D92-ACEA-8642-BF07-0AA011FFF930}"/>
              </a:ext>
            </a:extLst>
          </p:cNvPr>
          <p:cNvSpPr>
            <a:spLocks noGrp="1"/>
          </p:cNvSpPr>
          <p:nvPr>
            <p:ph type="body" sz="quarter" idx="13" hasCustomPrompt="1"/>
          </p:nvPr>
        </p:nvSpPr>
        <p:spPr>
          <a:xfrm>
            <a:off x="3143673" y="1233103"/>
            <a:ext cx="3153704" cy="395697"/>
          </a:xfrm>
          <a:prstGeom prst="rect">
            <a:avLst/>
          </a:prstGeom>
        </p:spPr>
        <p:txBody>
          <a:bodyPr anchor="ctr">
            <a:noAutofit/>
          </a:bodyPr>
          <a:lstStyle>
            <a:lvl1pPr marL="0" indent="0">
              <a:buNone/>
              <a:defRPr sz="1500" b="0">
                <a:solidFill>
                  <a:schemeClr val="accent1"/>
                </a:solidFill>
              </a:defRPr>
            </a:lvl1pPr>
          </a:lstStyle>
          <a:p>
            <a:pPr lvl="0"/>
            <a:r>
              <a:rPr lang="en-US" dirty="0"/>
              <a:t>Head of Business Development</a:t>
            </a:r>
            <a:br>
              <a:rPr lang="en-US" dirty="0"/>
            </a:br>
            <a:r>
              <a:rPr lang="en-US" dirty="0"/>
              <a:t>IF P&amp;C Insurance</a:t>
            </a:r>
          </a:p>
        </p:txBody>
      </p:sp>
      <p:sp>
        <p:nvSpPr>
          <p:cNvPr id="14" name="TextBox 13">
            <a:extLst>
              <a:ext uri="{FF2B5EF4-FFF2-40B4-BE49-F238E27FC236}">
                <a16:creationId xmlns:a16="http://schemas.microsoft.com/office/drawing/2014/main" id="{F51A14C5-9A55-7546-A643-812898A6932B}"/>
              </a:ext>
            </a:extLst>
          </p:cNvPr>
          <p:cNvSpPr txBox="1"/>
          <p:nvPr userDrawn="1"/>
        </p:nvSpPr>
        <p:spPr>
          <a:xfrm>
            <a:off x="767408" y="2733888"/>
            <a:ext cx="720080" cy="1631216"/>
          </a:xfrm>
          <a:prstGeom prst="rect">
            <a:avLst/>
          </a:prstGeom>
          <a:noFill/>
        </p:spPr>
        <p:txBody>
          <a:bodyPr wrap="square" rtlCol="0" anchor="ctr">
            <a:spAutoFit/>
          </a:bodyPr>
          <a:lstStyle/>
          <a:p>
            <a:pPr algn="ctr"/>
            <a:r>
              <a:rPr lang="en-US" sz="10000" dirty="0">
                <a:solidFill>
                  <a:schemeClr val="accent1"/>
                </a:solidFill>
                <a:latin typeface="Noto Sans" panose="020B0502040504020204" pitchFamily="34" charset="0"/>
                <a:ea typeface="Noto Sans" panose="020B0502040504020204" pitchFamily="34" charset="0"/>
                <a:cs typeface="Noto Sans" panose="020B0502040504020204" pitchFamily="34" charset="0"/>
              </a:rPr>
              <a:t>”</a:t>
            </a:r>
          </a:p>
        </p:txBody>
      </p:sp>
      <p:sp>
        <p:nvSpPr>
          <p:cNvPr id="21" name="Picture Placeholder 20">
            <a:extLst>
              <a:ext uri="{FF2B5EF4-FFF2-40B4-BE49-F238E27FC236}">
                <a16:creationId xmlns:a16="http://schemas.microsoft.com/office/drawing/2014/main" id="{5E5D4B59-93B0-414C-A325-51AD7D313391}"/>
              </a:ext>
            </a:extLst>
          </p:cNvPr>
          <p:cNvSpPr>
            <a:spLocks noGrp="1" noChangeAspect="1"/>
          </p:cNvSpPr>
          <p:nvPr>
            <p:ph type="pic" sz="quarter" idx="14" hasCustomPrompt="1"/>
          </p:nvPr>
        </p:nvSpPr>
        <p:spPr>
          <a:xfrm>
            <a:off x="767407" y="620688"/>
            <a:ext cx="2160000" cy="2160000"/>
          </a:xfrm>
          <a:prstGeom prst="ellipse">
            <a:avLst/>
          </a:prstGeom>
          <a:noFill/>
        </p:spPr>
        <p:txBody>
          <a:bodyPr anchor="ctr">
            <a:normAutofit/>
          </a:bodyPr>
          <a:lstStyle>
            <a:lvl1pPr marL="0" indent="0" algn="ctr">
              <a:buNone/>
              <a:defRPr sz="1400"/>
            </a:lvl1pPr>
          </a:lstStyle>
          <a:p>
            <a:r>
              <a:rPr lang="en-US" dirty="0"/>
              <a:t>Insert</a:t>
            </a:r>
            <a:br>
              <a:rPr lang="en-US" dirty="0"/>
            </a:br>
            <a:r>
              <a:rPr lang="en-US" dirty="0"/>
              <a:t>reference</a:t>
            </a:r>
            <a:br>
              <a:rPr lang="en-US" dirty="0"/>
            </a:br>
            <a:r>
              <a:rPr lang="en-US" dirty="0"/>
              <a:t>image</a:t>
            </a:r>
            <a:br>
              <a:rPr lang="en-US" dirty="0"/>
            </a:br>
            <a:r>
              <a:rPr lang="en-US" dirty="0"/>
              <a:t>here</a:t>
            </a:r>
          </a:p>
        </p:txBody>
      </p:sp>
      <p:sp>
        <p:nvSpPr>
          <p:cNvPr id="26" name="Picture Placeholder 20">
            <a:extLst>
              <a:ext uri="{FF2B5EF4-FFF2-40B4-BE49-F238E27FC236}">
                <a16:creationId xmlns:a16="http://schemas.microsoft.com/office/drawing/2014/main" id="{6B65C2BD-2F91-5646-BAC6-B86A0CEF6C74}"/>
              </a:ext>
            </a:extLst>
          </p:cNvPr>
          <p:cNvSpPr>
            <a:spLocks noGrp="1" noChangeAspect="1"/>
          </p:cNvSpPr>
          <p:nvPr>
            <p:ph type="pic" sz="quarter" idx="15" hasCustomPrompt="1"/>
          </p:nvPr>
        </p:nvSpPr>
        <p:spPr>
          <a:xfrm>
            <a:off x="2063552" y="1934942"/>
            <a:ext cx="1296000" cy="1296000"/>
          </a:xfrm>
          <a:prstGeom prst="ellipse">
            <a:avLst/>
          </a:prstGeom>
          <a:noFill/>
        </p:spPr>
        <p:txBody>
          <a:bodyPr anchor="ctr">
            <a:normAutofit/>
          </a:bodyPr>
          <a:lstStyle>
            <a:lvl1pPr marL="0" indent="0" algn="ctr">
              <a:buNone/>
              <a:defRPr sz="1400"/>
            </a:lvl1pPr>
          </a:lstStyle>
          <a:p>
            <a:r>
              <a:rPr lang="en-US" dirty="0"/>
              <a:t>Insert logo here</a:t>
            </a:r>
          </a:p>
        </p:txBody>
      </p:sp>
      <p:grpSp>
        <p:nvGrpSpPr>
          <p:cNvPr id="45" name="Group 44">
            <a:extLst>
              <a:ext uri="{FF2B5EF4-FFF2-40B4-BE49-F238E27FC236}">
                <a16:creationId xmlns:a16="http://schemas.microsoft.com/office/drawing/2014/main" id="{425B0925-F80B-0843-888B-4C2E538A54E2}"/>
              </a:ext>
            </a:extLst>
          </p:cNvPr>
          <p:cNvGrpSpPr/>
          <p:nvPr userDrawn="1"/>
        </p:nvGrpSpPr>
        <p:grpSpPr>
          <a:xfrm>
            <a:off x="8497513" y="459175"/>
            <a:ext cx="2904695" cy="5507314"/>
            <a:chOff x="8603114" y="657870"/>
            <a:chExt cx="2904695" cy="5507314"/>
          </a:xfrm>
        </p:grpSpPr>
        <p:pic>
          <p:nvPicPr>
            <p:cNvPr id="28" name="Graphic 27">
              <a:extLst>
                <a:ext uri="{FF2B5EF4-FFF2-40B4-BE49-F238E27FC236}">
                  <a16:creationId xmlns:a16="http://schemas.microsoft.com/office/drawing/2014/main" id="{8DF02FBC-22E2-F140-92B8-9303D893DED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8646434" y="657870"/>
              <a:ext cx="1080000" cy="1080000"/>
            </a:xfrm>
            <a:prstGeom prst="rect">
              <a:avLst/>
            </a:prstGeom>
          </p:spPr>
        </p:pic>
        <p:pic>
          <p:nvPicPr>
            <p:cNvPr id="30" name="Picture 29" descr="A close up of a logo&#10;&#10;Description automatically generated">
              <a:extLst>
                <a:ext uri="{FF2B5EF4-FFF2-40B4-BE49-F238E27FC236}">
                  <a16:creationId xmlns:a16="http://schemas.microsoft.com/office/drawing/2014/main" id="{1EA625C7-2F95-BB4C-8208-F8F2B1CFA2E2}"/>
                </a:ext>
              </a:extLst>
            </p:cNvPr>
            <p:cNvPicPr>
              <a:picLocks noChangeAspect="1"/>
            </p:cNvPicPr>
            <p:nvPr userDrawn="1"/>
          </p:nvPicPr>
          <p:blipFill>
            <a:blip r:embed="rId4"/>
            <a:stretch>
              <a:fillRect/>
            </a:stretch>
          </p:blipFill>
          <p:spPr>
            <a:xfrm>
              <a:off x="10419217" y="657870"/>
              <a:ext cx="1080000" cy="1080000"/>
            </a:xfrm>
            <a:prstGeom prst="rect">
              <a:avLst/>
            </a:prstGeom>
          </p:spPr>
        </p:pic>
        <p:pic>
          <p:nvPicPr>
            <p:cNvPr id="32" name="Picture 31" descr="A close up of a logo&#10;&#10;Description automatically generated">
              <a:extLst>
                <a:ext uri="{FF2B5EF4-FFF2-40B4-BE49-F238E27FC236}">
                  <a16:creationId xmlns:a16="http://schemas.microsoft.com/office/drawing/2014/main" id="{99C1181E-BE9B-C943-8DB9-CDA0F89698DD}"/>
                </a:ext>
              </a:extLst>
            </p:cNvPr>
            <p:cNvPicPr>
              <a:picLocks noChangeAspect="1"/>
            </p:cNvPicPr>
            <p:nvPr userDrawn="1"/>
          </p:nvPicPr>
          <p:blipFill>
            <a:blip r:embed="rId5"/>
            <a:stretch>
              <a:fillRect/>
            </a:stretch>
          </p:blipFill>
          <p:spPr>
            <a:xfrm>
              <a:off x="10427809" y="5085184"/>
              <a:ext cx="1080000" cy="1080000"/>
            </a:xfrm>
            <a:prstGeom prst="rect">
              <a:avLst/>
            </a:prstGeom>
          </p:spPr>
        </p:pic>
        <p:pic>
          <p:nvPicPr>
            <p:cNvPr id="34" name="Picture 33" descr="A picture containing black, indoor&#10;&#10;Description automatically generated">
              <a:extLst>
                <a:ext uri="{FF2B5EF4-FFF2-40B4-BE49-F238E27FC236}">
                  <a16:creationId xmlns:a16="http://schemas.microsoft.com/office/drawing/2014/main" id="{AFB28499-8543-7B48-A467-246830B6838A}"/>
                </a:ext>
              </a:extLst>
            </p:cNvPr>
            <p:cNvPicPr>
              <a:picLocks noChangeAspect="1"/>
            </p:cNvPicPr>
            <p:nvPr userDrawn="1"/>
          </p:nvPicPr>
          <p:blipFill>
            <a:blip r:embed="rId6"/>
            <a:stretch>
              <a:fillRect/>
            </a:stretch>
          </p:blipFill>
          <p:spPr>
            <a:xfrm>
              <a:off x="8646434" y="2156691"/>
              <a:ext cx="1080000" cy="1080000"/>
            </a:xfrm>
            <a:prstGeom prst="rect">
              <a:avLst/>
            </a:prstGeom>
          </p:spPr>
        </p:pic>
        <p:pic>
          <p:nvPicPr>
            <p:cNvPr id="36" name="Picture 35" descr="A close up of a logo&#10;&#10;Description automatically generated">
              <a:extLst>
                <a:ext uri="{FF2B5EF4-FFF2-40B4-BE49-F238E27FC236}">
                  <a16:creationId xmlns:a16="http://schemas.microsoft.com/office/drawing/2014/main" id="{003E01A0-D0F5-2549-8A3D-1B9C587F4A35}"/>
                </a:ext>
              </a:extLst>
            </p:cNvPr>
            <p:cNvPicPr>
              <a:picLocks noChangeAspect="1"/>
            </p:cNvPicPr>
            <p:nvPr userDrawn="1"/>
          </p:nvPicPr>
          <p:blipFill>
            <a:blip r:embed="rId7"/>
            <a:stretch>
              <a:fillRect/>
            </a:stretch>
          </p:blipFill>
          <p:spPr>
            <a:xfrm>
              <a:off x="8655141" y="3655511"/>
              <a:ext cx="1080000" cy="1080000"/>
            </a:xfrm>
            <a:prstGeom prst="rect">
              <a:avLst/>
            </a:prstGeom>
          </p:spPr>
        </p:pic>
        <p:pic>
          <p:nvPicPr>
            <p:cNvPr id="38" name="Picture 37">
              <a:extLst>
                <a:ext uri="{FF2B5EF4-FFF2-40B4-BE49-F238E27FC236}">
                  <a16:creationId xmlns:a16="http://schemas.microsoft.com/office/drawing/2014/main" id="{0228239D-F10D-7840-9E1F-7216E471E447}"/>
                </a:ext>
              </a:extLst>
            </p:cNvPr>
            <p:cNvPicPr>
              <a:picLocks noChangeAspect="1"/>
            </p:cNvPicPr>
            <p:nvPr userDrawn="1"/>
          </p:nvPicPr>
          <p:blipFill>
            <a:blip r:embed="rId8"/>
            <a:stretch>
              <a:fillRect/>
            </a:stretch>
          </p:blipFill>
          <p:spPr>
            <a:xfrm>
              <a:off x="10419217" y="3586363"/>
              <a:ext cx="1080000" cy="1080000"/>
            </a:xfrm>
            <a:prstGeom prst="rect">
              <a:avLst/>
            </a:prstGeom>
          </p:spPr>
        </p:pic>
        <p:pic>
          <p:nvPicPr>
            <p:cNvPr id="40" name="Picture 39">
              <a:extLst>
                <a:ext uri="{FF2B5EF4-FFF2-40B4-BE49-F238E27FC236}">
                  <a16:creationId xmlns:a16="http://schemas.microsoft.com/office/drawing/2014/main" id="{922EDC30-0E50-6F4F-8C95-24757A03B98A}"/>
                </a:ext>
              </a:extLst>
            </p:cNvPr>
            <p:cNvPicPr>
              <a:picLocks noChangeAspect="1"/>
            </p:cNvPicPr>
            <p:nvPr userDrawn="1"/>
          </p:nvPicPr>
          <p:blipFill>
            <a:blip r:embed="rId9"/>
            <a:stretch>
              <a:fillRect/>
            </a:stretch>
          </p:blipFill>
          <p:spPr>
            <a:xfrm>
              <a:off x="10419217" y="2156691"/>
              <a:ext cx="1080000" cy="1080000"/>
            </a:xfrm>
            <a:prstGeom prst="rect">
              <a:avLst/>
            </a:prstGeom>
          </p:spPr>
        </p:pic>
        <p:pic>
          <p:nvPicPr>
            <p:cNvPr id="44" name="Picture 43">
              <a:extLst>
                <a:ext uri="{FF2B5EF4-FFF2-40B4-BE49-F238E27FC236}">
                  <a16:creationId xmlns:a16="http://schemas.microsoft.com/office/drawing/2014/main" id="{2D0CBD5C-9435-CD4C-AF24-E4D4AD74A965}"/>
                </a:ext>
              </a:extLst>
            </p:cNvPr>
            <p:cNvPicPr>
              <a:picLocks noChangeAspect="1"/>
            </p:cNvPicPr>
            <p:nvPr userDrawn="1"/>
          </p:nvPicPr>
          <p:blipFill>
            <a:blip r:embed="rId10"/>
            <a:stretch>
              <a:fillRect/>
            </a:stretch>
          </p:blipFill>
          <p:spPr>
            <a:xfrm>
              <a:off x="8603114" y="5085184"/>
              <a:ext cx="1080000" cy="1080000"/>
            </a:xfrm>
            <a:prstGeom prst="rect">
              <a:avLst/>
            </a:prstGeom>
          </p:spPr>
        </p:pic>
      </p:grpSp>
    </p:spTree>
    <p:extLst>
      <p:ext uri="{BB962C8B-B14F-4D97-AF65-F5344CB8AC3E}">
        <p14:creationId xmlns:p14="http://schemas.microsoft.com/office/powerpoint/2010/main" val="307481316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Customer Testimonial – Alternative">
    <p:bg>
      <p:bgPr>
        <a:gradFill>
          <a:gsLst>
            <a:gs pos="0">
              <a:schemeClr val="bg1"/>
            </a:gs>
            <a:gs pos="87000">
              <a:schemeClr val="bg1">
                <a:lumMod val="95000"/>
              </a:schemeClr>
            </a:gs>
            <a:gs pos="100000">
              <a:srgbClr val="F0F0F0"/>
            </a:gs>
          </a:gsLst>
          <a:lin ang="4800000" scaled="0"/>
        </a:gradFill>
        <a:effectLst/>
      </p:bgPr>
    </p:bg>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89CB9405-3F88-024A-9322-40B90F4AE98E}"/>
              </a:ext>
            </a:extLst>
          </p:cNvPr>
          <p:cNvSpPr>
            <a:spLocks noGrp="1"/>
          </p:cNvSpPr>
          <p:nvPr>
            <p:ph sz="quarter" idx="10" hasCustomPrompt="1"/>
          </p:nvPr>
        </p:nvSpPr>
        <p:spPr>
          <a:xfrm>
            <a:off x="767408" y="3555090"/>
            <a:ext cx="5472608" cy="1944216"/>
          </a:xfrm>
          <a:prstGeom prst="rect">
            <a:avLst/>
          </a:prstGeom>
        </p:spPr>
        <p:txBody>
          <a:bodyPr>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en" sz="1250" b="0" i="0" u="none" strike="noStrike" smtClean="0">
                <a:effectLst/>
              </a:defRPr>
            </a:lvl1pPr>
          </a:lstStyle>
          <a:p>
            <a:pPr rtl="0"/>
            <a:r>
              <a:rPr lang="en" b="0" dirty="0">
                <a:effectLst/>
              </a:rPr>
              <a:t>We've harnessed our entire customer service workforce to collaboratively and transparently refine ideas that originate from our customer needs. Viima is a very engaging, intuitive, and – above all – a fun tool to use!</a:t>
            </a:r>
          </a:p>
          <a:p>
            <a:pPr rtl="0"/>
            <a:br>
              <a:rPr lang="en" b="0" dirty="0">
                <a:effectLst/>
              </a:rPr>
            </a:br>
            <a:r>
              <a:rPr lang="en" b="0" dirty="0">
                <a:effectLst/>
              </a:rPr>
              <a:t>Both the initial rollout and later expansion to other Nordic countries have gone very smoothly. The collaboration with Viima has also been exemplary in every way and the service has adapted to our needs very flexibly.</a:t>
            </a:r>
          </a:p>
        </p:txBody>
      </p:sp>
      <p:sp>
        <p:nvSpPr>
          <p:cNvPr id="12" name="Text Placeholder 11">
            <a:extLst>
              <a:ext uri="{FF2B5EF4-FFF2-40B4-BE49-F238E27FC236}">
                <a16:creationId xmlns:a16="http://schemas.microsoft.com/office/drawing/2014/main" id="{34C5E761-91B2-5247-9B27-43A13640D81A}"/>
              </a:ext>
            </a:extLst>
          </p:cNvPr>
          <p:cNvSpPr>
            <a:spLocks noGrp="1"/>
          </p:cNvSpPr>
          <p:nvPr>
            <p:ph type="body" sz="quarter" idx="12" hasCustomPrompt="1"/>
          </p:nvPr>
        </p:nvSpPr>
        <p:spPr>
          <a:xfrm>
            <a:off x="3143672" y="1017674"/>
            <a:ext cx="3153704" cy="215429"/>
          </a:xfrm>
          <a:prstGeom prst="rect">
            <a:avLst/>
          </a:prstGeom>
        </p:spPr>
        <p:txBody>
          <a:bodyPr anchor="ctr">
            <a:noAutofit/>
          </a:bodyPr>
          <a:lstStyle>
            <a:lvl1pPr marL="0" indent="0">
              <a:buNone/>
              <a:defRPr sz="1500" b="1">
                <a:solidFill>
                  <a:schemeClr val="accent1"/>
                </a:solidFill>
              </a:defRPr>
            </a:lvl1pPr>
          </a:lstStyle>
          <a:p>
            <a:pPr lvl="0"/>
            <a:r>
              <a:rPr lang="en-US" dirty="0" err="1"/>
              <a:t>Katri</a:t>
            </a:r>
            <a:r>
              <a:rPr lang="en-US" dirty="0"/>
              <a:t> Kennedy,</a:t>
            </a:r>
          </a:p>
        </p:txBody>
      </p:sp>
      <p:sp>
        <p:nvSpPr>
          <p:cNvPr id="13" name="Text Placeholder 11">
            <a:extLst>
              <a:ext uri="{FF2B5EF4-FFF2-40B4-BE49-F238E27FC236}">
                <a16:creationId xmlns:a16="http://schemas.microsoft.com/office/drawing/2014/main" id="{BC8E2D92-ACEA-8642-BF07-0AA011FFF930}"/>
              </a:ext>
            </a:extLst>
          </p:cNvPr>
          <p:cNvSpPr>
            <a:spLocks noGrp="1"/>
          </p:cNvSpPr>
          <p:nvPr>
            <p:ph type="body" sz="quarter" idx="13" hasCustomPrompt="1"/>
          </p:nvPr>
        </p:nvSpPr>
        <p:spPr>
          <a:xfrm>
            <a:off x="3143673" y="1233103"/>
            <a:ext cx="3153704" cy="395697"/>
          </a:xfrm>
          <a:prstGeom prst="rect">
            <a:avLst/>
          </a:prstGeom>
        </p:spPr>
        <p:txBody>
          <a:bodyPr anchor="ctr">
            <a:noAutofit/>
          </a:bodyPr>
          <a:lstStyle>
            <a:lvl1pPr marL="0" indent="0">
              <a:buNone/>
              <a:defRPr sz="1500" b="0">
                <a:solidFill>
                  <a:schemeClr val="accent1"/>
                </a:solidFill>
              </a:defRPr>
            </a:lvl1pPr>
          </a:lstStyle>
          <a:p>
            <a:pPr lvl="0"/>
            <a:r>
              <a:rPr lang="en-US" dirty="0"/>
              <a:t>Head of Business Development</a:t>
            </a:r>
            <a:br>
              <a:rPr lang="en-US" dirty="0"/>
            </a:br>
            <a:r>
              <a:rPr lang="en-US" dirty="0"/>
              <a:t>IF P&amp;C Insurance</a:t>
            </a:r>
          </a:p>
        </p:txBody>
      </p:sp>
      <p:sp>
        <p:nvSpPr>
          <p:cNvPr id="14" name="TextBox 13">
            <a:extLst>
              <a:ext uri="{FF2B5EF4-FFF2-40B4-BE49-F238E27FC236}">
                <a16:creationId xmlns:a16="http://schemas.microsoft.com/office/drawing/2014/main" id="{F51A14C5-9A55-7546-A643-812898A6932B}"/>
              </a:ext>
            </a:extLst>
          </p:cNvPr>
          <p:cNvSpPr txBox="1"/>
          <p:nvPr userDrawn="1"/>
        </p:nvSpPr>
        <p:spPr>
          <a:xfrm>
            <a:off x="767408" y="2733888"/>
            <a:ext cx="720080" cy="1631216"/>
          </a:xfrm>
          <a:prstGeom prst="rect">
            <a:avLst/>
          </a:prstGeom>
          <a:noFill/>
        </p:spPr>
        <p:txBody>
          <a:bodyPr wrap="square" rtlCol="0" anchor="ctr">
            <a:spAutoFit/>
          </a:bodyPr>
          <a:lstStyle/>
          <a:p>
            <a:pPr algn="ctr"/>
            <a:r>
              <a:rPr lang="en-US" sz="10000" dirty="0">
                <a:solidFill>
                  <a:schemeClr val="accent1"/>
                </a:solidFill>
                <a:latin typeface="Noto Sans" panose="020B0502040504020204" pitchFamily="34" charset="0"/>
                <a:ea typeface="Noto Sans" panose="020B0502040504020204" pitchFamily="34" charset="0"/>
                <a:cs typeface="Noto Sans" panose="020B0502040504020204" pitchFamily="34" charset="0"/>
              </a:rPr>
              <a:t>”</a:t>
            </a:r>
          </a:p>
        </p:txBody>
      </p:sp>
      <p:sp>
        <p:nvSpPr>
          <p:cNvPr id="21" name="Picture Placeholder 20">
            <a:extLst>
              <a:ext uri="{FF2B5EF4-FFF2-40B4-BE49-F238E27FC236}">
                <a16:creationId xmlns:a16="http://schemas.microsoft.com/office/drawing/2014/main" id="{5E5D4B59-93B0-414C-A325-51AD7D313391}"/>
              </a:ext>
            </a:extLst>
          </p:cNvPr>
          <p:cNvSpPr>
            <a:spLocks noGrp="1" noChangeAspect="1"/>
          </p:cNvSpPr>
          <p:nvPr>
            <p:ph type="pic" sz="quarter" idx="14" hasCustomPrompt="1"/>
          </p:nvPr>
        </p:nvSpPr>
        <p:spPr>
          <a:xfrm>
            <a:off x="767407" y="620688"/>
            <a:ext cx="2160000" cy="2160000"/>
          </a:xfrm>
          <a:prstGeom prst="ellipse">
            <a:avLst/>
          </a:prstGeom>
          <a:noFill/>
        </p:spPr>
        <p:txBody>
          <a:bodyPr anchor="ctr">
            <a:normAutofit/>
          </a:bodyPr>
          <a:lstStyle>
            <a:lvl1pPr marL="0" indent="0" algn="ctr">
              <a:buNone/>
              <a:defRPr sz="1400"/>
            </a:lvl1pPr>
          </a:lstStyle>
          <a:p>
            <a:r>
              <a:rPr lang="en-US" dirty="0"/>
              <a:t>Insert</a:t>
            </a:r>
            <a:br>
              <a:rPr lang="en-US" dirty="0"/>
            </a:br>
            <a:r>
              <a:rPr lang="en-US" dirty="0"/>
              <a:t>reference</a:t>
            </a:r>
            <a:br>
              <a:rPr lang="en-US" dirty="0"/>
            </a:br>
            <a:r>
              <a:rPr lang="en-US" dirty="0"/>
              <a:t>image</a:t>
            </a:r>
            <a:br>
              <a:rPr lang="en-US" dirty="0"/>
            </a:br>
            <a:r>
              <a:rPr lang="en-US" dirty="0"/>
              <a:t>here</a:t>
            </a:r>
          </a:p>
        </p:txBody>
      </p:sp>
      <p:sp>
        <p:nvSpPr>
          <p:cNvPr id="26" name="Picture Placeholder 20">
            <a:extLst>
              <a:ext uri="{FF2B5EF4-FFF2-40B4-BE49-F238E27FC236}">
                <a16:creationId xmlns:a16="http://schemas.microsoft.com/office/drawing/2014/main" id="{6B65C2BD-2F91-5646-BAC6-B86A0CEF6C74}"/>
              </a:ext>
            </a:extLst>
          </p:cNvPr>
          <p:cNvSpPr>
            <a:spLocks noGrp="1" noChangeAspect="1"/>
          </p:cNvSpPr>
          <p:nvPr>
            <p:ph type="pic" sz="quarter" idx="15" hasCustomPrompt="1"/>
          </p:nvPr>
        </p:nvSpPr>
        <p:spPr>
          <a:xfrm>
            <a:off x="2063552" y="1934942"/>
            <a:ext cx="1296000" cy="1296000"/>
          </a:xfrm>
          <a:prstGeom prst="ellipse">
            <a:avLst/>
          </a:prstGeom>
          <a:noFill/>
        </p:spPr>
        <p:txBody>
          <a:bodyPr anchor="ctr">
            <a:normAutofit/>
          </a:bodyPr>
          <a:lstStyle>
            <a:lvl1pPr marL="0" indent="0" algn="ctr">
              <a:buNone/>
              <a:defRPr sz="1400"/>
            </a:lvl1pPr>
          </a:lstStyle>
          <a:p>
            <a:r>
              <a:rPr lang="en-US" dirty="0"/>
              <a:t>Insert logo here</a:t>
            </a:r>
          </a:p>
        </p:txBody>
      </p:sp>
      <p:sp>
        <p:nvSpPr>
          <p:cNvPr id="4" name="Picture Placeholder 3">
            <a:extLst>
              <a:ext uri="{FF2B5EF4-FFF2-40B4-BE49-F238E27FC236}">
                <a16:creationId xmlns:a16="http://schemas.microsoft.com/office/drawing/2014/main" id="{0B3E717C-2C6E-4A41-87A8-314297B21471}"/>
              </a:ext>
            </a:extLst>
          </p:cNvPr>
          <p:cNvSpPr>
            <a:spLocks noGrp="1"/>
          </p:cNvSpPr>
          <p:nvPr>
            <p:ph type="pic" sz="quarter" idx="16" hasCustomPrompt="1"/>
          </p:nvPr>
        </p:nvSpPr>
        <p:spPr>
          <a:xfrm>
            <a:off x="7608168" y="0"/>
            <a:ext cx="4583831" cy="6858000"/>
          </a:xfrm>
          <a:prstGeom prst="rect">
            <a:avLst/>
          </a:prstGeom>
        </p:spPr>
        <p:txBody>
          <a:bodyPr anchor="ctr">
            <a:normAutofit/>
          </a:bodyPr>
          <a:lstStyle>
            <a:lvl1pPr marL="0" indent="0" algn="ctr">
              <a:buNone/>
              <a:defRPr sz="1800"/>
            </a:lvl1pPr>
          </a:lstStyle>
          <a:p>
            <a:r>
              <a:rPr lang="en-US" dirty="0"/>
              <a:t>Insert background image here</a:t>
            </a:r>
          </a:p>
        </p:txBody>
      </p:sp>
    </p:spTree>
    <p:extLst>
      <p:ext uri="{BB962C8B-B14F-4D97-AF65-F5344CB8AC3E}">
        <p14:creationId xmlns:p14="http://schemas.microsoft.com/office/powerpoint/2010/main" val="225267837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Section separator">
    <p:bg>
      <p:bgPr>
        <a:solidFill>
          <a:schemeClr val="accent1"/>
        </a:solidFill>
        <a:effectLst/>
      </p:bgPr>
    </p:bg>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21881DE1-9572-F848-A35C-59E8024B497F}"/>
              </a:ext>
            </a:extLst>
          </p:cNvPr>
          <p:cNvSpPr>
            <a:spLocks noGrp="1"/>
          </p:cNvSpPr>
          <p:nvPr>
            <p:ph type="body" sz="quarter" idx="10" hasCustomPrompt="1"/>
          </p:nvPr>
        </p:nvSpPr>
        <p:spPr>
          <a:xfrm>
            <a:off x="2855640" y="2888456"/>
            <a:ext cx="6480720" cy="1081087"/>
          </a:xfrm>
          <a:prstGeom prst="rect">
            <a:avLst/>
          </a:prstGeom>
        </p:spPr>
        <p:txBody>
          <a:bodyPr anchor="ctr">
            <a:normAutofit/>
          </a:bodyPr>
          <a:lstStyle>
            <a:lvl1pPr marL="0" indent="0" algn="ctr">
              <a:buNone/>
              <a:defRPr sz="3200" b="1">
                <a:solidFill>
                  <a:schemeClr val="bg1"/>
                </a:solidFill>
              </a:defRPr>
            </a:lvl1pPr>
          </a:lstStyle>
          <a:p>
            <a:pPr lvl="0"/>
            <a:r>
              <a:rPr lang="en-US" dirty="0"/>
              <a:t>Customer Stories &amp; Examples</a:t>
            </a:r>
          </a:p>
        </p:txBody>
      </p:sp>
    </p:spTree>
    <p:extLst>
      <p:ext uri="{BB962C8B-B14F-4D97-AF65-F5344CB8AC3E}">
        <p14:creationId xmlns:p14="http://schemas.microsoft.com/office/powerpoint/2010/main" val="414742824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Pricing">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6F3975-04B2-1248-81FC-5FCDDA216BCC}"/>
              </a:ext>
            </a:extLst>
          </p:cNvPr>
          <p:cNvSpPr>
            <a:spLocks noGrp="1"/>
          </p:cNvSpPr>
          <p:nvPr>
            <p:ph type="title" hasCustomPrompt="1"/>
          </p:nvPr>
        </p:nvSpPr>
        <p:spPr>
          <a:xfrm>
            <a:off x="533909" y="102299"/>
            <a:ext cx="10797988" cy="1325563"/>
          </a:xfrm>
          <a:prstGeom prst="rect">
            <a:avLst/>
          </a:prstGeom>
        </p:spPr>
        <p:txBody>
          <a:bodyPr>
            <a:normAutofit/>
          </a:bodyPr>
          <a:lstStyle>
            <a:lvl1pPr algn="l">
              <a:defRPr sz="3200" b="1">
                <a:solidFill>
                  <a:schemeClr val="accent1"/>
                </a:solidFill>
              </a:defRPr>
            </a:lvl1pPr>
          </a:lstStyle>
          <a:p>
            <a:r>
              <a:rPr lang="en-US" dirty="0"/>
              <a:t>Annual Contract Offers</a:t>
            </a:r>
            <a:endParaRPr lang="fi-FI" dirty="0"/>
          </a:p>
        </p:txBody>
      </p:sp>
      <p:pic>
        <p:nvPicPr>
          <p:cNvPr id="4" name="Graphic 3">
            <a:extLst>
              <a:ext uri="{FF2B5EF4-FFF2-40B4-BE49-F238E27FC236}">
                <a16:creationId xmlns:a16="http://schemas.microsoft.com/office/drawing/2014/main" id="{8BDFB39F-93E7-F04E-8B9D-F9993C6D7A6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440000" y="6174000"/>
            <a:ext cx="1400400" cy="497089"/>
          </a:xfrm>
          <a:prstGeom prst="rect">
            <a:avLst/>
          </a:prstGeom>
        </p:spPr>
      </p:pic>
      <p:sp>
        <p:nvSpPr>
          <p:cNvPr id="6" name="Text Placeholder 5">
            <a:extLst>
              <a:ext uri="{FF2B5EF4-FFF2-40B4-BE49-F238E27FC236}">
                <a16:creationId xmlns:a16="http://schemas.microsoft.com/office/drawing/2014/main" id="{AE1EF9C3-34BF-DA4D-B975-C9C1F4CEA90C}"/>
              </a:ext>
            </a:extLst>
          </p:cNvPr>
          <p:cNvSpPr>
            <a:spLocks noGrp="1"/>
          </p:cNvSpPr>
          <p:nvPr>
            <p:ph type="body" sz="quarter" idx="10" hasCustomPrompt="1"/>
          </p:nvPr>
        </p:nvSpPr>
        <p:spPr>
          <a:xfrm>
            <a:off x="533909" y="6516860"/>
            <a:ext cx="4105027" cy="224508"/>
          </a:xfrm>
          <a:prstGeom prst="rect">
            <a:avLst/>
          </a:prstGeom>
        </p:spPr>
        <p:txBody>
          <a:bodyPr>
            <a:noAutofit/>
          </a:bodyPr>
          <a:lstStyle>
            <a:lvl1pPr marL="0" indent="0">
              <a:buNone/>
              <a:defRPr sz="900">
                <a:solidFill>
                  <a:schemeClr val="accent1"/>
                </a:solidFill>
              </a:defRPr>
            </a:lvl1pPr>
          </a:lstStyle>
          <a:p>
            <a:pPr lvl="0"/>
            <a:r>
              <a:rPr lang="en" dirty="0"/>
              <a:t>The contract period is 12 months.</a:t>
            </a:r>
            <a:endParaRPr lang="en-US" dirty="0"/>
          </a:p>
        </p:txBody>
      </p:sp>
      <p:sp>
        <p:nvSpPr>
          <p:cNvPr id="7" name="Text Placeholder 5">
            <a:extLst>
              <a:ext uri="{FF2B5EF4-FFF2-40B4-BE49-F238E27FC236}">
                <a16:creationId xmlns:a16="http://schemas.microsoft.com/office/drawing/2014/main" id="{88E1080D-1688-094A-9829-5BD93945C0AB}"/>
              </a:ext>
            </a:extLst>
          </p:cNvPr>
          <p:cNvSpPr>
            <a:spLocks noGrp="1"/>
          </p:cNvSpPr>
          <p:nvPr>
            <p:ph type="body" sz="quarter" idx="11" hasCustomPrompt="1"/>
          </p:nvPr>
        </p:nvSpPr>
        <p:spPr>
          <a:xfrm>
            <a:off x="533909" y="6057504"/>
            <a:ext cx="8653873" cy="497089"/>
          </a:xfrm>
          <a:prstGeom prst="rect">
            <a:avLst/>
          </a:prstGeom>
        </p:spPr>
        <p:txBody>
          <a:bodyPr>
            <a:noAutofit/>
          </a:bodyPr>
          <a:lstStyle>
            <a:lvl1pPr marL="0" indent="0">
              <a:buNone/>
              <a:defRPr sz="900">
                <a:solidFill>
                  <a:schemeClr val="tx2"/>
                </a:solidFill>
              </a:defRPr>
            </a:lvl1pPr>
          </a:lstStyle>
          <a:p>
            <a:pPr lvl="0"/>
            <a:r>
              <a:rPr lang="en" dirty="0"/>
              <a:t>*A value added tax or other country specific taxes such as import or withholding taxes pursuant to the legislation in force from time to time shall be added to all prices if applicable. Exchange rates will be applied as applicable on the date of signing. Travel costs to customer premises outside the capital city area of Finland will be invoiced separately per agreement.</a:t>
            </a:r>
          </a:p>
        </p:txBody>
      </p:sp>
      <p:sp>
        <p:nvSpPr>
          <p:cNvPr id="9" name="Text Placeholder 8">
            <a:extLst>
              <a:ext uri="{FF2B5EF4-FFF2-40B4-BE49-F238E27FC236}">
                <a16:creationId xmlns:a16="http://schemas.microsoft.com/office/drawing/2014/main" id="{E3A4B190-FA79-F047-AD29-991887300EBA}"/>
              </a:ext>
            </a:extLst>
          </p:cNvPr>
          <p:cNvSpPr>
            <a:spLocks noGrp="1"/>
          </p:cNvSpPr>
          <p:nvPr>
            <p:ph type="body" sz="quarter" idx="12" hasCustomPrompt="1"/>
          </p:nvPr>
        </p:nvSpPr>
        <p:spPr>
          <a:xfrm>
            <a:off x="533909" y="1727708"/>
            <a:ext cx="5562091" cy="497088"/>
          </a:xfrm>
          <a:prstGeom prst="rect">
            <a:avLst/>
          </a:prstGeom>
        </p:spPr>
        <p:txBody>
          <a:bodyPr anchor="ctr">
            <a:normAutofit/>
          </a:bodyPr>
          <a:lstStyle>
            <a:lvl1pPr marL="0" indent="0">
              <a:buNone/>
              <a:defRPr sz="1600" b="1">
                <a:solidFill>
                  <a:schemeClr val="tx1"/>
                </a:solidFill>
              </a:defRPr>
            </a:lvl1pPr>
          </a:lstStyle>
          <a:p>
            <a:pPr lvl="0"/>
            <a:r>
              <a:rPr lang="en-US" dirty="0"/>
              <a:t>No installation fees. One fixed fee.</a:t>
            </a:r>
          </a:p>
        </p:txBody>
      </p:sp>
      <p:sp>
        <p:nvSpPr>
          <p:cNvPr id="11" name="Text Placeholder 10">
            <a:extLst>
              <a:ext uri="{FF2B5EF4-FFF2-40B4-BE49-F238E27FC236}">
                <a16:creationId xmlns:a16="http://schemas.microsoft.com/office/drawing/2014/main" id="{49DC2F55-223C-2D48-A86B-4A55CF6E74AB}"/>
              </a:ext>
            </a:extLst>
          </p:cNvPr>
          <p:cNvSpPr>
            <a:spLocks noGrp="1"/>
          </p:cNvSpPr>
          <p:nvPr>
            <p:ph type="body" sz="quarter" idx="13" hasCustomPrompt="1"/>
          </p:nvPr>
        </p:nvSpPr>
        <p:spPr>
          <a:xfrm>
            <a:off x="1625074" y="2554717"/>
            <a:ext cx="2016224" cy="591147"/>
          </a:xfrm>
          <a:prstGeom prst="rect">
            <a:avLst/>
          </a:prstGeom>
        </p:spPr>
        <p:txBody>
          <a:bodyPr anchor="t">
            <a:noAutofit/>
          </a:bodyPr>
          <a:lstStyle>
            <a:lvl1pPr marL="0" indent="0">
              <a:buNone/>
              <a:defRPr sz="4000" b="1">
                <a:solidFill>
                  <a:schemeClr val="tx1"/>
                </a:solidFill>
              </a:defRPr>
            </a:lvl1pPr>
          </a:lstStyle>
          <a:p>
            <a:pPr lvl="0"/>
            <a:r>
              <a:rPr lang="en-US" dirty="0"/>
              <a:t>1 250</a:t>
            </a:r>
          </a:p>
        </p:txBody>
      </p:sp>
      <p:sp>
        <p:nvSpPr>
          <p:cNvPr id="12" name="Rectangle 11">
            <a:extLst>
              <a:ext uri="{FF2B5EF4-FFF2-40B4-BE49-F238E27FC236}">
                <a16:creationId xmlns:a16="http://schemas.microsoft.com/office/drawing/2014/main" id="{740ACAB2-1D75-FC48-A1D5-EA8241870D57}"/>
              </a:ext>
            </a:extLst>
          </p:cNvPr>
          <p:cNvSpPr/>
          <p:nvPr userDrawn="1"/>
        </p:nvSpPr>
        <p:spPr>
          <a:xfrm>
            <a:off x="622676" y="2319009"/>
            <a:ext cx="3204890" cy="1656184"/>
          </a:xfrm>
          <a:prstGeom prst="rect">
            <a:avLst/>
          </a:prstGeom>
          <a:no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6B690C93-66AC-A34E-9B7E-713BCE034711}"/>
              </a:ext>
            </a:extLst>
          </p:cNvPr>
          <p:cNvSpPr txBox="1"/>
          <p:nvPr userDrawn="1"/>
        </p:nvSpPr>
        <p:spPr>
          <a:xfrm>
            <a:off x="808928" y="2685436"/>
            <a:ext cx="566181" cy="923330"/>
          </a:xfrm>
          <a:prstGeom prst="rect">
            <a:avLst/>
          </a:prstGeom>
          <a:noFill/>
        </p:spPr>
        <p:txBody>
          <a:bodyPr wrap="none" rtlCol="0">
            <a:spAutoFit/>
          </a:bodyPr>
          <a:lstStyle/>
          <a:p>
            <a:pPr algn="ctr"/>
            <a:r>
              <a:rPr lang="en-US" sz="5400" b="1" dirty="0">
                <a:solidFill>
                  <a:schemeClr val="bg1">
                    <a:lumMod val="95000"/>
                  </a:schemeClr>
                </a:solidFill>
              </a:rPr>
              <a:t>1</a:t>
            </a:r>
          </a:p>
        </p:txBody>
      </p:sp>
      <p:sp>
        <p:nvSpPr>
          <p:cNvPr id="14" name="Text Placeholder 10">
            <a:extLst>
              <a:ext uri="{FF2B5EF4-FFF2-40B4-BE49-F238E27FC236}">
                <a16:creationId xmlns:a16="http://schemas.microsoft.com/office/drawing/2014/main" id="{4C42B1A4-5D77-A74B-B661-96E39FA250FF}"/>
              </a:ext>
            </a:extLst>
          </p:cNvPr>
          <p:cNvSpPr>
            <a:spLocks noGrp="1"/>
          </p:cNvSpPr>
          <p:nvPr>
            <p:ph type="body" sz="quarter" idx="14" hasCustomPrompt="1"/>
          </p:nvPr>
        </p:nvSpPr>
        <p:spPr>
          <a:xfrm>
            <a:off x="1625074" y="3089255"/>
            <a:ext cx="2016224" cy="354606"/>
          </a:xfrm>
          <a:prstGeom prst="rect">
            <a:avLst/>
          </a:prstGeom>
        </p:spPr>
        <p:txBody>
          <a:bodyPr anchor="b">
            <a:noAutofit/>
          </a:bodyPr>
          <a:lstStyle>
            <a:lvl1pPr marL="0" indent="0">
              <a:buNone/>
              <a:defRPr sz="1400" b="0">
                <a:solidFill>
                  <a:schemeClr val="tx1">
                    <a:lumMod val="50000"/>
                    <a:lumOff val="50000"/>
                  </a:schemeClr>
                </a:solidFill>
              </a:defRPr>
            </a:lvl1pPr>
          </a:lstStyle>
          <a:p>
            <a:pPr lvl="0"/>
            <a:r>
              <a:rPr lang="en-US" dirty="0"/>
              <a:t>EUR / month *</a:t>
            </a:r>
          </a:p>
        </p:txBody>
      </p:sp>
      <p:sp>
        <p:nvSpPr>
          <p:cNvPr id="15" name="Text Placeholder 10">
            <a:extLst>
              <a:ext uri="{FF2B5EF4-FFF2-40B4-BE49-F238E27FC236}">
                <a16:creationId xmlns:a16="http://schemas.microsoft.com/office/drawing/2014/main" id="{FC5BDBF3-A81F-BF4C-9488-CBE9B068A096}"/>
              </a:ext>
            </a:extLst>
          </p:cNvPr>
          <p:cNvSpPr>
            <a:spLocks noGrp="1"/>
          </p:cNvSpPr>
          <p:nvPr>
            <p:ph type="body" sz="quarter" idx="15" hasCustomPrompt="1"/>
          </p:nvPr>
        </p:nvSpPr>
        <p:spPr>
          <a:xfrm>
            <a:off x="1625074" y="3505730"/>
            <a:ext cx="2016224" cy="252203"/>
          </a:xfrm>
          <a:prstGeom prst="rect">
            <a:avLst/>
          </a:prstGeom>
        </p:spPr>
        <p:txBody>
          <a:bodyPr anchor="b">
            <a:noAutofit/>
          </a:bodyPr>
          <a:lstStyle>
            <a:lvl1pPr marL="0" indent="0">
              <a:buNone/>
              <a:defRPr sz="1200" b="0">
                <a:solidFill>
                  <a:schemeClr val="tx1">
                    <a:lumMod val="50000"/>
                    <a:lumOff val="50000"/>
                  </a:schemeClr>
                </a:solidFill>
              </a:defRPr>
            </a:lvl1pPr>
          </a:lstStyle>
          <a:p>
            <a:pPr lvl="0"/>
            <a:r>
              <a:rPr lang="en-US" dirty="0"/>
              <a:t>500 user licenses</a:t>
            </a:r>
          </a:p>
        </p:txBody>
      </p:sp>
      <p:sp>
        <p:nvSpPr>
          <p:cNvPr id="25" name="Text Placeholder 10">
            <a:extLst>
              <a:ext uri="{FF2B5EF4-FFF2-40B4-BE49-F238E27FC236}">
                <a16:creationId xmlns:a16="http://schemas.microsoft.com/office/drawing/2014/main" id="{257A8A95-8824-9947-A3A9-F1D981D62FF8}"/>
              </a:ext>
            </a:extLst>
          </p:cNvPr>
          <p:cNvSpPr>
            <a:spLocks noGrp="1"/>
          </p:cNvSpPr>
          <p:nvPr>
            <p:ph type="body" sz="quarter" idx="16" hasCustomPrompt="1"/>
          </p:nvPr>
        </p:nvSpPr>
        <p:spPr>
          <a:xfrm>
            <a:off x="5480145" y="2554717"/>
            <a:ext cx="2016224" cy="591147"/>
          </a:xfrm>
          <a:prstGeom prst="rect">
            <a:avLst/>
          </a:prstGeom>
        </p:spPr>
        <p:txBody>
          <a:bodyPr anchor="t">
            <a:noAutofit/>
          </a:bodyPr>
          <a:lstStyle>
            <a:lvl1pPr marL="0" indent="0">
              <a:buNone/>
              <a:defRPr sz="4000" b="1">
                <a:solidFill>
                  <a:schemeClr val="tx1"/>
                </a:solidFill>
              </a:defRPr>
            </a:lvl1pPr>
          </a:lstStyle>
          <a:p>
            <a:pPr lvl="0"/>
            <a:r>
              <a:rPr lang="en-US" dirty="0"/>
              <a:t>2 000</a:t>
            </a:r>
          </a:p>
        </p:txBody>
      </p:sp>
      <p:sp>
        <p:nvSpPr>
          <p:cNvPr id="26" name="Rectangle 25">
            <a:extLst>
              <a:ext uri="{FF2B5EF4-FFF2-40B4-BE49-F238E27FC236}">
                <a16:creationId xmlns:a16="http://schemas.microsoft.com/office/drawing/2014/main" id="{9E95403B-4BEF-8E47-811B-3B3288F62EBD}"/>
              </a:ext>
            </a:extLst>
          </p:cNvPr>
          <p:cNvSpPr/>
          <p:nvPr userDrawn="1"/>
        </p:nvSpPr>
        <p:spPr>
          <a:xfrm>
            <a:off x="4461475" y="2319009"/>
            <a:ext cx="3204890" cy="1656184"/>
          </a:xfrm>
          <a:prstGeom prst="rect">
            <a:avLst/>
          </a:prstGeom>
          <a:no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EE6C6CDF-8653-9C45-BC02-D89526B3ADB8}"/>
              </a:ext>
            </a:extLst>
          </p:cNvPr>
          <p:cNvSpPr txBox="1"/>
          <p:nvPr userDrawn="1"/>
        </p:nvSpPr>
        <p:spPr>
          <a:xfrm>
            <a:off x="4647727" y="2707800"/>
            <a:ext cx="566181" cy="923330"/>
          </a:xfrm>
          <a:prstGeom prst="rect">
            <a:avLst/>
          </a:prstGeom>
          <a:noFill/>
        </p:spPr>
        <p:txBody>
          <a:bodyPr wrap="none" rtlCol="0">
            <a:spAutoFit/>
          </a:bodyPr>
          <a:lstStyle/>
          <a:p>
            <a:pPr algn="ctr"/>
            <a:r>
              <a:rPr lang="en-US" sz="5400" b="1" dirty="0">
                <a:solidFill>
                  <a:schemeClr val="bg1">
                    <a:lumMod val="95000"/>
                  </a:schemeClr>
                </a:solidFill>
              </a:rPr>
              <a:t>2</a:t>
            </a:r>
          </a:p>
        </p:txBody>
      </p:sp>
      <p:sp>
        <p:nvSpPr>
          <p:cNvPr id="28" name="Text Placeholder 10">
            <a:extLst>
              <a:ext uri="{FF2B5EF4-FFF2-40B4-BE49-F238E27FC236}">
                <a16:creationId xmlns:a16="http://schemas.microsoft.com/office/drawing/2014/main" id="{9428B89B-08EE-B44E-9CF5-C2F9A844A54B}"/>
              </a:ext>
            </a:extLst>
          </p:cNvPr>
          <p:cNvSpPr>
            <a:spLocks noGrp="1"/>
          </p:cNvSpPr>
          <p:nvPr>
            <p:ph type="body" sz="quarter" idx="17" hasCustomPrompt="1"/>
          </p:nvPr>
        </p:nvSpPr>
        <p:spPr>
          <a:xfrm>
            <a:off x="5480145" y="3093781"/>
            <a:ext cx="2016224" cy="354606"/>
          </a:xfrm>
          <a:prstGeom prst="rect">
            <a:avLst/>
          </a:prstGeom>
        </p:spPr>
        <p:txBody>
          <a:bodyPr anchor="b">
            <a:noAutofit/>
          </a:bodyPr>
          <a:lstStyle>
            <a:lvl1pPr marL="0" indent="0">
              <a:buNone/>
              <a:defRPr sz="1400" b="0">
                <a:solidFill>
                  <a:schemeClr val="tx1">
                    <a:lumMod val="50000"/>
                    <a:lumOff val="50000"/>
                  </a:schemeClr>
                </a:solidFill>
              </a:defRPr>
            </a:lvl1pPr>
          </a:lstStyle>
          <a:p>
            <a:pPr lvl="0"/>
            <a:r>
              <a:rPr lang="en-US" dirty="0"/>
              <a:t>EUR / month *</a:t>
            </a:r>
          </a:p>
        </p:txBody>
      </p:sp>
      <p:sp>
        <p:nvSpPr>
          <p:cNvPr id="29" name="Text Placeholder 10">
            <a:extLst>
              <a:ext uri="{FF2B5EF4-FFF2-40B4-BE49-F238E27FC236}">
                <a16:creationId xmlns:a16="http://schemas.microsoft.com/office/drawing/2014/main" id="{D01736CB-3785-A747-8FE8-AD9B8F7160A2}"/>
              </a:ext>
            </a:extLst>
          </p:cNvPr>
          <p:cNvSpPr>
            <a:spLocks noGrp="1"/>
          </p:cNvSpPr>
          <p:nvPr>
            <p:ph type="body" sz="quarter" idx="18" hasCustomPrompt="1"/>
          </p:nvPr>
        </p:nvSpPr>
        <p:spPr>
          <a:xfrm>
            <a:off x="5480145" y="3505730"/>
            <a:ext cx="2016224" cy="252203"/>
          </a:xfrm>
          <a:prstGeom prst="rect">
            <a:avLst/>
          </a:prstGeom>
        </p:spPr>
        <p:txBody>
          <a:bodyPr anchor="b">
            <a:noAutofit/>
          </a:bodyPr>
          <a:lstStyle>
            <a:lvl1pPr marL="0" indent="0">
              <a:buNone/>
              <a:defRPr sz="1200" b="0">
                <a:solidFill>
                  <a:schemeClr val="tx1">
                    <a:lumMod val="50000"/>
                    <a:lumOff val="50000"/>
                  </a:schemeClr>
                </a:solidFill>
              </a:defRPr>
            </a:lvl1pPr>
          </a:lstStyle>
          <a:p>
            <a:pPr lvl="0"/>
            <a:r>
              <a:rPr lang="en-US" dirty="0"/>
              <a:t>2 000 user licenses</a:t>
            </a:r>
          </a:p>
        </p:txBody>
      </p:sp>
      <p:sp>
        <p:nvSpPr>
          <p:cNvPr id="30" name="Text Placeholder 10">
            <a:extLst>
              <a:ext uri="{FF2B5EF4-FFF2-40B4-BE49-F238E27FC236}">
                <a16:creationId xmlns:a16="http://schemas.microsoft.com/office/drawing/2014/main" id="{5810C4F9-8062-5B4C-B4D2-052857A9DF1C}"/>
              </a:ext>
            </a:extLst>
          </p:cNvPr>
          <p:cNvSpPr>
            <a:spLocks noGrp="1"/>
          </p:cNvSpPr>
          <p:nvPr>
            <p:ph type="body" sz="quarter" idx="19" hasCustomPrompt="1"/>
          </p:nvPr>
        </p:nvSpPr>
        <p:spPr>
          <a:xfrm>
            <a:off x="9366920" y="2554717"/>
            <a:ext cx="2016224" cy="591147"/>
          </a:xfrm>
          <a:prstGeom prst="rect">
            <a:avLst/>
          </a:prstGeom>
        </p:spPr>
        <p:txBody>
          <a:bodyPr anchor="t">
            <a:noAutofit/>
          </a:bodyPr>
          <a:lstStyle>
            <a:lvl1pPr marL="0" indent="0">
              <a:buNone/>
              <a:defRPr sz="4000" b="1">
                <a:solidFill>
                  <a:schemeClr val="tx1"/>
                </a:solidFill>
              </a:defRPr>
            </a:lvl1pPr>
          </a:lstStyle>
          <a:p>
            <a:pPr lvl="0"/>
            <a:r>
              <a:rPr lang="en-US" dirty="0"/>
              <a:t>3 000</a:t>
            </a:r>
          </a:p>
        </p:txBody>
      </p:sp>
      <p:sp>
        <p:nvSpPr>
          <p:cNvPr id="31" name="Rectangle 30">
            <a:extLst>
              <a:ext uri="{FF2B5EF4-FFF2-40B4-BE49-F238E27FC236}">
                <a16:creationId xmlns:a16="http://schemas.microsoft.com/office/drawing/2014/main" id="{86327838-9D66-3F47-B6EE-C2FE1C991C28}"/>
              </a:ext>
            </a:extLst>
          </p:cNvPr>
          <p:cNvSpPr/>
          <p:nvPr userDrawn="1"/>
        </p:nvSpPr>
        <p:spPr>
          <a:xfrm>
            <a:off x="8364436" y="2319009"/>
            <a:ext cx="3204890" cy="1656184"/>
          </a:xfrm>
          <a:prstGeom prst="rect">
            <a:avLst/>
          </a:prstGeom>
          <a:no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a:extLst>
              <a:ext uri="{FF2B5EF4-FFF2-40B4-BE49-F238E27FC236}">
                <a16:creationId xmlns:a16="http://schemas.microsoft.com/office/drawing/2014/main" id="{D30100A8-29AC-A746-AC26-60D5763BCCED}"/>
              </a:ext>
            </a:extLst>
          </p:cNvPr>
          <p:cNvSpPr txBox="1"/>
          <p:nvPr userDrawn="1"/>
        </p:nvSpPr>
        <p:spPr>
          <a:xfrm>
            <a:off x="8550398" y="2704287"/>
            <a:ext cx="566181" cy="923330"/>
          </a:xfrm>
          <a:prstGeom prst="rect">
            <a:avLst/>
          </a:prstGeom>
          <a:noFill/>
        </p:spPr>
        <p:txBody>
          <a:bodyPr wrap="none" rtlCol="0">
            <a:spAutoFit/>
          </a:bodyPr>
          <a:lstStyle/>
          <a:p>
            <a:pPr algn="ctr"/>
            <a:r>
              <a:rPr lang="en-US" sz="5400" b="1" dirty="0">
                <a:solidFill>
                  <a:schemeClr val="bg1">
                    <a:lumMod val="95000"/>
                  </a:schemeClr>
                </a:solidFill>
              </a:rPr>
              <a:t>3</a:t>
            </a:r>
          </a:p>
        </p:txBody>
      </p:sp>
      <p:sp>
        <p:nvSpPr>
          <p:cNvPr id="33" name="Text Placeholder 10">
            <a:extLst>
              <a:ext uri="{FF2B5EF4-FFF2-40B4-BE49-F238E27FC236}">
                <a16:creationId xmlns:a16="http://schemas.microsoft.com/office/drawing/2014/main" id="{BD197ED1-AE27-D04C-8962-2B5D5E0D5E70}"/>
              </a:ext>
            </a:extLst>
          </p:cNvPr>
          <p:cNvSpPr>
            <a:spLocks noGrp="1"/>
          </p:cNvSpPr>
          <p:nvPr>
            <p:ph type="body" sz="quarter" idx="20" hasCustomPrompt="1"/>
          </p:nvPr>
        </p:nvSpPr>
        <p:spPr>
          <a:xfrm>
            <a:off x="9366920" y="3093781"/>
            <a:ext cx="2016224" cy="354606"/>
          </a:xfrm>
          <a:prstGeom prst="rect">
            <a:avLst/>
          </a:prstGeom>
        </p:spPr>
        <p:txBody>
          <a:bodyPr anchor="b">
            <a:noAutofit/>
          </a:bodyPr>
          <a:lstStyle>
            <a:lvl1pPr marL="0" indent="0">
              <a:buNone/>
              <a:defRPr sz="1400" b="0">
                <a:solidFill>
                  <a:schemeClr val="tx1">
                    <a:lumMod val="50000"/>
                    <a:lumOff val="50000"/>
                  </a:schemeClr>
                </a:solidFill>
              </a:defRPr>
            </a:lvl1pPr>
          </a:lstStyle>
          <a:p>
            <a:pPr lvl="0"/>
            <a:r>
              <a:rPr lang="en-US" dirty="0"/>
              <a:t>EUR / month *</a:t>
            </a:r>
          </a:p>
        </p:txBody>
      </p:sp>
      <p:sp>
        <p:nvSpPr>
          <p:cNvPr id="34" name="Text Placeholder 10">
            <a:extLst>
              <a:ext uri="{FF2B5EF4-FFF2-40B4-BE49-F238E27FC236}">
                <a16:creationId xmlns:a16="http://schemas.microsoft.com/office/drawing/2014/main" id="{220F9F7F-9BBD-2244-ADA0-D915E4BC8638}"/>
              </a:ext>
            </a:extLst>
          </p:cNvPr>
          <p:cNvSpPr>
            <a:spLocks noGrp="1"/>
          </p:cNvSpPr>
          <p:nvPr>
            <p:ph type="body" sz="quarter" idx="21" hasCustomPrompt="1"/>
          </p:nvPr>
        </p:nvSpPr>
        <p:spPr>
          <a:xfrm>
            <a:off x="9366920" y="3505730"/>
            <a:ext cx="2016224" cy="252203"/>
          </a:xfrm>
          <a:prstGeom prst="rect">
            <a:avLst/>
          </a:prstGeom>
        </p:spPr>
        <p:txBody>
          <a:bodyPr anchor="b">
            <a:noAutofit/>
          </a:bodyPr>
          <a:lstStyle>
            <a:lvl1pPr marL="0" indent="0">
              <a:buNone/>
              <a:defRPr sz="1200" b="0">
                <a:solidFill>
                  <a:schemeClr val="tx1">
                    <a:lumMod val="50000"/>
                    <a:lumOff val="50000"/>
                  </a:schemeClr>
                </a:solidFill>
              </a:defRPr>
            </a:lvl1pPr>
          </a:lstStyle>
          <a:p>
            <a:pPr lvl="0"/>
            <a:r>
              <a:rPr lang="en-US" dirty="0"/>
              <a:t>5 000 user licenses</a:t>
            </a:r>
          </a:p>
        </p:txBody>
      </p:sp>
      <p:sp>
        <p:nvSpPr>
          <p:cNvPr id="35" name="Text Placeholder 8">
            <a:extLst>
              <a:ext uri="{FF2B5EF4-FFF2-40B4-BE49-F238E27FC236}">
                <a16:creationId xmlns:a16="http://schemas.microsoft.com/office/drawing/2014/main" id="{D2B51426-F71B-7D41-98C4-9FFEB6F91896}"/>
              </a:ext>
            </a:extLst>
          </p:cNvPr>
          <p:cNvSpPr>
            <a:spLocks noGrp="1"/>
          </p:cNvSpPr>
          <p:nvPr>
            <p:ph type="body" sz="quarter" idx="22" hasCustomPrompt="1"/>
          </p:nvPr>
        </p:nvSpPr>
        <p:spPr>
          <a:xfrm>
            <a:off x="566783" y="4523678"/>
            <a:ext cx="3672408" cy="219053"/>
          </a:xfrm>
          <a:prstGeom prst="rect">
            <a:avLst/>
          </a:prstGeom>
        </p:spPr>
        <p:txBody>
          <a:bodyPr anchor="ctr">
            <a:normAutofit/>
          </a:bodyPr>
          <a:lstStyle>
            <a:lvl1pPr marL="0" indent="0">
              <a:buNone/>
              <a:defRPr sz="1200" b="1">
                <a:solidFill>
                  <a:schemeClr val="tx1"/>
                </a:solidFill>
              </a:defRPr>
            </a:lvl1pPr>
          </a:lstStyle>
          <a:p>
            <a:pPr lvl="0"/>
            <a:r>
              <a:rPr lang="en-US" dirty="0"/>
              <a:t>All three pricing offers include:</a:t>
            </a:r>
          </a:p>
        </p:txBody>
      </p:sp>
      <p:sp>
        <p:nvSpPr>
          <p:cNvPr id="37" name="Content Placeholder 36">
            <a:extLst>
              <a:ext uri="{FF2B5EF4-FFF2-40B4-BE49-F238E27FC236}">
                <a16:creationId xmlns:a16="http://schemas.microsoft.com/office/drawing/2014/main" id="{6CBF570E-AD3A-0349-B825-A46F4BFB8440}"/>
              </a:ext>
            </a:extLst>
          </p:cNvPr>
          <p:cNvSpPr>
            <a:spLocks noGrp="1"/>
          </p:cNvSpPr>
          <p:nvPr>
            <p:ph sz="quarter" idx="23" hasCustomPrompt="1"/>
          </p:nvPr>
        </p:nvSpPr>
        <p:spPr>
          <a:xfrm>
            <a:off x="567721" y="4825933"/>
            <a:ext cx="3927567" cy="814373"/>
          </a:xfrm>
          <a:prstGeom prst="rect">
            <a:avLst/>
          </a:prstGeom>
        </p:spPr>
        <p:txBody>
          <a:bodyPr>
            <a:noAutofit/>
          </a:bodyPr>
          <a:lstStyle>
            <a:lvl1pPr marL="228600" indent="-228600">
              <a:lnSpc>
                <a:spcPct val="100000"/>
              </a:lnSpc>
              <a:spcBef>
                <a:spcPts val="600"/>
              </a:spcBef>
              <a:buClr>
                <a:schemeClr val="accent2"/>
              </a:buClr>
              <a:buSzPct val="115000"/>
              <a:buFont typeface="Wingdings" pitchFamily="2" charset="2"/>
              <a:buChar char="ü"/>
              <a:defRPr sz="1200">
                <a:solidFill>
                  <a:schemeClr val="tx1"/>
                </a:solidFill>
              </a:defRPr>
            </a:lvl1pPr>
          </a:lstStyle>
          <a:p>
            <a:pPr lvl="0"/>
            <a:r>
              <a:rPr lang="en-US" dirty="0" err="1"/>
              <a:t>Viima’s</a:t>
            </a:r>
            <a:r>
              <a:rPr lang="en-US" dirty="0"/>
              <a:t> enterprise plan and full feature list</a:t>
            </a:r>
          </a:p>
          <a:p>
            <a:pPr lvl="0"/>
            <a:r>
              <a:rPr lang="en-US" dirty="0"/>
              <a:t>Dedicated account manager</a:t>
            </a:r>
          </a:p>
          <a:p>
            <a:pPr lvl="0"/>
            <a:r>
              <a:rPr lang="en-US" dirty="0"/>
              <a:t>Technical priority support &amp; maintenance</a:t>
            </a:r>
          </a:p>
        </p:txBody>
      </p:sp>
      <p:sp>
        <p:nvSpPr>
          <p:cNvPr id="38" name="Content Placeholder 36">
            <a:extLst>
              <a:ext uri="{FF2B5EF4-FFF2-40B4-BE49-F238E27FC236}">
                <a16:creationId xmlns:a16="http://schemas.microsoft.com/office/drawing/2014/main" id="{D6DADD1B-40D7-894F-8BF6-F6BE659BAD70}"/>
              </a:ext>
            </a:extLst>
          </p:cNvPr>
          <p:cNvSpPr>
            <a:spLocks noGrp="1"/>
          </p:cNvSpPr>
          <p:nvPr>
            <p:ph sz="quarter" idx="24" hasCustomPrompt="1"/>
          </p:nvPr>
        </p:nvSpPr>
        <p:spPr>
          <a:xfrm>
            <a:off x="4494349" y="4832779"/>
            <a:ext cx="5562091" cy="809037"/>
          </a:xfrm>
          <a:prstGeom prst="rect">
            <a:avLst/>
          </a:prstGeom>
        </p:spPr>
        <p:txBody>
          <a:bodyPr>
            <a:normAutofit/>
          </a:bodyPr>
          <a:lstStyle>
            <a:lvl1pPr marL="228600" indent="-228600">
              <a:lnSpc>
                <a:spcPct val="100000"/>
              </a:lnSpc>
              <a:spcBef>
                <a:spcPts val="600"/>
              </a:spcBef>
              <a:buClr>
                <a:schemeClr val="accent2"/>
              </a:buClr>
              <a:buSzPct val="115000"/>
              <a:buFont typeface="Wingdings" pitchFamily="2" charset="2"/>
              <a:buChar char="ü"/>
              <a:defRPr sz="1200">
                <a:solidFill>
                  <a:schemeClr val="tx1"/>
                </a:solidFill>
              </a:defRPr>
            </a:lvl1pPr>
          </a:lstStyle>
          <a:p>
            <a:pPr lvl="0"/>
            <a:r>
              <a:rPr lang="en-US" dirty="0"/>
              <a:t>Online planning workshop with customer</a:t>
            </a:r>
          </a:p>
          <a:p>
            <a:pPr lvl="0"/>
            <a:r>
              <a:rPr lang="en-US" dirty="0"/>
              <a:t>Constant updates &amp; new features</a:t>
            </a:r>
          </a:p>
          <a:p>
            <a:pPr lvl="0"/>
            <a:r>
              <a:rPr lang="en-US" dirty="0"/>
              <a:t>Option for custom development</a:t>
            </a:r>
          </a:p>
        </p:txBody>
      </p:sp>
    </p:spTree>
    <p:extLst>
      <p:ext uri="{BB962C8B-B14F-4D97-AF65-F5344CB8AC3E}">
        <p14:creationId xmlns:p14="http://schemas.microsoft.com/office/powerpoint/2010/main" val="135431004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Contact Slide">
    <p:bg>
      <p:bgPr>
        <a:gradFill>
          <a:gsLst>
            <a:gs pos="0">
              <a:schemeClr val="bg1"/>
            </a:gs>
            <a:gs pos="87000">
              <a:schemeClr val="bg1">
                <a:lumMod val="95000"/>
              </a:schemeClr>
            </a:gs>
            <a:gs pos="100000">
              <a:srgbClr val="F0F0F0"/>
            </a:gs>
          </a:gsLst>
          <a:lin ang="4800000" scaled="0"/>
        </a:gra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D1D9BAA2-52BA-A44C-82B9-E0ACFE68988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440000" y="6174000"/>
            <a:ext cx="1400400" cy="497089"/>
          </a:xfrm>
          <a:prstGeom prst="rect">
            <a:avLst/>
          </a:prstGeom>
        </p:spPr>
      </p:pic>
      <p:sp>
        <p:nvSpPr>
          <p:cNvPr id="6" name="Picture Placeholder 5">
            <a:extLst>
              <a:ext uri="{FF2B5EF4-FFF2-40B4-BE49-F238E27FC236}">
                <a16:creationId xmlns:a16="http://schemas.microsoft.com/office/drawing/2014/main" id="{4BFD508C-0433-6148-9266-7EB81FC11504}"/>
              </a:ext>
            </a:extLst>
          </p:cNvPr>
          <p:cNvSpPr>
            <a:spLocks noGrp="1"/>
          </p:cNvSpPr>
          <p:nvPr>
            <p:ph type="pic" sz="quarter" idx="10" hasCustomPrompt="1"/>
          </p:nvPr>
        </p:nvSpPr>
        <p:spPr>
          <a:xfrm>
            <a:off x="3647728" y="2277269"/>
            <a:ext cx="2303463" cy="2303462"/>
          </a:xfrm>
          <a:prstGeom prst="ellipse">
            <a:avLst/>
          </a:prstGeom>
        </p:spPr>
        <p:txBody>
          <a:bodyPr anchor="ctr"/>
          <a:lstStyle>
            <a:lvl1pPr marL="0" indent="0" algn="ctr">
              <a:lnSpc>
                <a:spcPct val="100000"/>
              </a:lnSpc>
              <a:buNone/>
              <a:defRPr/>
            </a:lvl1pPr>
          </a:lstStyle>
          <a:p>
            <a:r>
              <a:rPr lang="en-US" dirty="0"/>
              <a:t>Insert image here</a:t>
            </a:r>
          </a:p>
        </p:txBody>
      </p:sp>
      <p:sp>
        <p:nvSpPr>
          <p:cNvPr id="10" name="Text Placeholder 9">
            <a:extLst>
              <a:ext uri="{FF2B5EF4-FFF2-40B4-BE49-F238E27FC236}">
                <a16:creationId xmlns:a16="http://schemas.microsoft.com/office/drawing/2014/main" id="{EC67474B-C56A-024B-8A22-834C0C92DD31}"/>
              </a:ext>
            </a:extLst>
          </p:cNvPr>
          <p:cNvSpPr>
            <a:spLocks noGrp="1"/>
          </p:cNvSpPr>
          <p:nvPr>
            <p:ph type="body" sz="quarter" idx="11" hasCustomPrompt="1"/>
          </p:nvPr>
        </p:nvSpPr>
        <p:spPr>
          <a:xfrm>
            <a:off x="6240811" y="2807113"/>
            <a:ext cx="2376488" cy="359544"/>
          </a:xfrm>
          <a:prstGeom prst="rect">
            <a:avLst/>
          </a:prstGeom>
        </p:spPr>
        <p:txBody>
          <a:bodyPr anchor="ctr">
            <a:normAutofit/>
          </a:bodyPr>
          <a:lstStyle>
            <a:lvl1pPr marL="0" indent="0">
              <a:lnSpc>
                <a:spcPct val="100000"/>
              </a:lnSpc>
              <a:buNone/>
              <a:defRPr sz="1600" b="1">
                <a:solidFill>
                  <a:schemeClr val="accent1"/>
                </a:solidFill>
              </a:defRPr>
            </a:lvl1pPr>
          </a:lstStyle>
          <a:p>
            <a:pPr lvl="0"/>
            <a:r>
              <a:rPr lang="en-US" dirty="0" err="1"/>
              <a:t>Erkka</a:t>
            </a:r>
            <a:r>
              <a:rPr lang="en-US" dirty="0"/>
              <a:t> </a:t>
            </a:r>
            <a:r>
              <a:rPr lang="en-US" dirty="0" err="1"/>
              <a:t>Isomäki</a:t>
            </a:r>
            <a:endParaRPr lang="en-US" dirty="0"/>
          </a:p>
        </p:txBody>
      </p:sp>
      <p:sp>
        <p:nvSpPr>
          <p:cNvPr id="11" name="Text Placeholder 9">
            <a:extLst>
              <a:ext uri="{FF2B5EF4-FFF2-40B4-BE49-F238E27FC236}">
                <a16:creationId xmlns:a16="http://schemas.microsoft.com/office/drawing/2014/main" id="{9998AB01-4290-EE44-859D-9AB9735B3471}"/>
              </a:ext>
            </a:extLst>
          </p:cNvPr>
          <p:cNvSpPr>
            <a:spLocks noGrp="1"/>
          </p:cNvSpPr>
          <p:nvPr>
            <p:ph type="body" sz="quarter" idx="12" hasCustomPrompt="1"/>
          </p:nvPr>
        </p:nvSpPr>
        <p:spPr>
          <a:xfrm>
            <a:off x="6240811" y="3095145"/>
            <a:ext cx="2376488" cy="981927"/>
          </a:xfrm>
          <a:prstGeom prst="rect">
            <a:avLst/>
          </a:prstGeom>
        </p:spPr>
        <p:txBody>
          <a:bodyPr anchor="t">
            <a:normAutofit/>
          </a:bodyPr>
          <a:lstStyle>
            <a:lvl1pPr marL="0" indent="0">
              <a:lnSpc>
                <a:spcPct val="100000"/>
              </a:lnSpc>
              <a:buNone/>
              <a:defRPr sz="1600" b="0">
                <a:solidFill>
                  <a:schemeClr val="bg1">
                    <a:lumMod val="50000"/>
                  </a:schemeClr>
                </a:solidFill>
              </a:defRPr>
            </a:lvl1pPr>
          </a:lstStyle>
          <a:p>
            <a:pPr lvl="0"/>
            <a:r>
              <a:rPr lang="en-US" dirty="0"/>
              <a:t>Co-founder &amp; CEO</a:t>
            </a:r>
            <a:br>
              <a:rPr lang="en-US" dirty="0"/>
            </a:br>
            <a:r>
              <a:rPr lang="en-US" dirty="0" err="1"/>
              <a:t>erkka@viima.com</a:t>
            </a:r>
            <a:br>
              <a:rPr lang="en-US" dirty="0"/>
            </a:br>
            <a:r>
              <a:rPr lang="en-US" dirty="0"/>
              <a:t>+358 40 829 7811</a:t>
            </a:r>
          </a:p>
        </p:txBody>
      </p:sp>
      <p:sp>
        <p:nvSpPr>
          <p:cNvPr id="12" name="Rectangle 11">
            <a:extLst>
              <a:ext uri="{FF2B5EF4-FFF2-40B4-BE49-F238E27FC236}">
                <a16:creationId xmlns:a16="http://schemas.microsoft.com/office/drawing/2014/main" id="{7530E79D-98AA-0042-8589-66ABA8B44681}"/>
              </a:ext>
            </a:extLst>
          </p:cNvPr>
          <p:cNvSpPr/>
          <p:nvPr userDrawn="1"/>
        </p:nvSpPr>
        <p:spPr>
          <a:xfrm>
            <a:off x="2400" y="0"/>
            <a:ext cx="12189600" cy="72000"/>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9304E116-48B8-474E-B66A-C2DE3B795439}"/>
              </a:ext>
            </a:extLst>
          </p:cNvPr>
          <p:cNvSpPr txBox="1"/>
          <p:nvPr userDrawn="1"/>
        </p:nvSpPr>
        <p:spPr>
          <a:xfrm>
            <a:off x="5431395" y="6284044"/>
            <a:ext cx="1329210" cy="276999"/>
          </a:xfrm>
          <a:prstGeom prst="rect">
            <a:avLst/>
          </a:prstGeom>
          <a:noFill/>
        </p:spPr>
        <p:txBody>
          <a:bodyPr wrap="non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u="none" dirty="0">
                <a:solidFill>
                  <a:schemeClr val="tx2"/>
                </a:solidFill>
                <a:hlinkClick r:id="rId4">
                  <a:extLst>
                    <a:ext uri="{A12FA001-AC4F-418D-AE19-62706E023703}">
                      <ahyp:hlinkClr xmlns:ahyp="http://schemas.microsoft.com/office/drawing/2018/hyperlinkcolor" val="tx"/>
                    </a:ext>
                  </a:extLst>
                </a:hlinkClick>
              </a:rPr>
              <a:t>www.viima.com</a:t>
            </a:r>
            <a:endParaRPr lang="en-US" sz="1200" u="none" dirty="0">
              <a:solidFill>
                <a:schemeClr val="tx2"/>
              </a:solidFill>
            </a:endParaRPr>
          </a:p>
        </p:txBody>
      </p:sp>
      <p:sp>
        <p:nvSpPr>
          <p:cNvPr id="18" name="Picture Placeholder 17">
            <a:extLst>
              <a:ext uri="{FF2B5EF4-FFF2-40B4-BE49-F238E27FC236}">
                <a16:creationId xmlns:a16="http://schemas.microsoft.com/office/drawing/2014/main" id="{9C79B884-7E75-A041-9CF0-A2F80C3BE925}"/>
              </a:ext>
            </a:extLst>
          </p:cNvPr>
          <p:cNvSpPr>
            <a:spLocks noGrp="1"/>
          </p:cNvSpPr>
          <p:nvPr>
            <p:ph type="pic" sz="quarter" idx="13" hasCustomPrompt="1"/>
          </p:nvPr>
        </p:nvSpPr>
        <p:spPr>
          <a:xfrm>
            <a:off x="6240707" y="3789040"/>
            <a:ext cx="493712" cy="493712"/>
          </a:xfrm>
          <a:prstGeom prst="rect">
            <a:avLst/>
          </a:prstGeom>
        </p:spPr>
        <p:txBody>
          <a:bodyPr>
            <a:normAutofit/>
          </a:bodyPr>
          <a:lstStyle>
            <a:lvl1pPr marL="0" indent="0" algn="ctr">
              <a:buNone/>
              <a:defRPr sz="1000"/>
            </a:lvl1pPr>
          </a:lstStyle>
          <a:p>
            <a:r>
              <a:rPr lang="en-US" dirty="0"/>
              <a:t>LI icon here</a:t>
            </a:r>
          </a:p>
        </p:txBody>
      </p:sp>
    </p:spTree>
    <p:extLst>
      <p:ext uri="{BB962C8B-B14F-4D97-AF65-F5344CB8AC3E}">
        <p14:creationId xmlns:p14="http://schemas.microsoft.com/office/powerpoint/2010/main" val="9993236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Screensho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C708ED-3A22-D347-803C-79CD9B5B9E6B}"/>
              </a:ext>
            </a:extLst>
          </p:cNvPr>
          <p:cNvSpPr>
            <a:spLocks noGrp="1"/>
          </p:cNvSpPr>
          <p:nvPr>
            <p:ph type="title" hasCustomPrompt="1"/>
          </p:nvPr>
        </p:nvSpPr>
        <p:spPr>
          <a:xfrm>
            <a:off x="697007" y="400558"/>
            <a:ext cx="5648170" cy="1325563"/>
          </a:xfrm>
          <a:prstGeom prst="rect">
            <a:avLst/>
          </a:prstGeom>
        </p:spPr>
        <p:txBody>
          <a:bodyPr>
            <a:normAutofit/>
          </a:bodyPr>
          <a:lstStyle>
            <a:lvl1pPr algn="l">
              <a:defRPr sz="3200" b="1"/>
            </a:lvl1pPr>
          </a:lstStyle>
          <a:p>
            <a:r>
              <a:rPr lang="en-US" dirty="0"/>
              <a:t>About Viima</a:t>
            </a:r>
            <a:endParaRPr lang="fi-FI" dirty="0"/>
          </a:p>
        </p:txBody>
      </p:sp>
      <p:sp>
        <p:nvSpPr>
          <p:cNvPr id="3" name="Content Placeholder 2">
            <a:extLst>
              <a:ext uri="{FF2B5EF4-FFF2-40B4-BE49-F238E27FC236}">
                <a16:creationId xmlns:a16="http://schemas.microsoft.com/office/drawing/2014/main" id="{B807F8EA-316A-6949-A207-A5964149E854}"/>
              </a:ext>
            </a:extLst>
          </p:cNvPr>
          <p:cNvSpPr>
            <a:spLocks noGrp="1"/>
          </p:cNvSpPr>
          <p:nvPr>
            <p:ph sz="half" idx="1" hasCustomPrompt="1"/>
          </p:nvPr>
        </p:nvSpPr>
        <p:spPr>
          <a:xfrm>
            <a:off x="697006" y="1825625"/>
            <a:ext cx="5648170" cy="4348375"/>
          </a:xfrm>
          <a:prstGeom prst="rect">
            <a:avLst/>
          </a:prstGeom>
        </p:spPr>
        <p:txBody>
          <a:bodyPr>
            <a:normAutofit/>
          </a:bodyPr>
          <a:lstStyle>
            <a:lvl1pPr marL="0" indent="0">
              <a:buNone/>
              <a:defRPr sz="2400">
                <a:solidFill>
                  <a:schemeClr val="tx2"/>
                </a:solidFill>
              </a:defRPr>
            </a:lvl1pPr>
            <a:lvl2pPr>
              <a:defRPr sz="2000">
                <a:solidFill>
                  <a:schemeClr val="tx2"/>
                </a:solidFill>
              </a:defRPr>
            </a:lvl2pPr>
            <a:lvl3pPr>
              <a:defRPr sz="1800">
                <a:solidFill>
                  <a:schemeClr val="tx2"/>
                </a:solidFill>
              </a:defRPr>
            </a:lvl3pPr>
            <a:lvl4pPr>
              <a:defRPr sz="1600">
                <a:solidFill>
                  <a:schemeClr val="tx2"/>
                </a:solidFill>
              </a:defRPr>
            </a:lvl4pPr>
            <a:lvl5pPr>
              <a:defRPr sz="1600">
                <a:solidFill>
                  <a:schemeClr val="tx2"/>
                </a:solidFill>
              </a:defRPr>
            </a:lvl5pPr>
          </a:lstStyle>
          <a:p>
            <a:pPr marL="0" indent="0">
              <a:buNone/>
            </a:pPr>
            <a:r>
              <a:rPr lang="en-US" sz="2400" dirty="0"/>
              <a:t>We’re on a mission to help organizations </a:t>
            </a:r>
            <a:r>
              <a:rPr lang="en-US" sz="2400" b="1" dirty="0"/>
              <a:t>make more innovation happen.</a:t>
            </a:r>
          </a:p>
          <a:p>
            <a:pPr marL="0" indent="0">
              <a:buNone/>
            </a:pPr>
            <a:endParaRPr lang="en-US" sz="2400" b="1" dirty="0"/>
          </a:p>
          <a:p>
            <a:pPr marL="0" indent="0">
              <a:buNone/>
            </a:pPr>
            <a:r>
              <a:rPr lang="en-US" sz="2400" b="1" dirty="0"/>
              <a:t>…but we can’t do it alone.</a:t>
            </a:r>
          </a:p>
          <a:p>
            <a:pPr marL="0" indent="0">
              <a:buNone/>
            </a:pPr>
            <a:endParaRPr lang="en-US" sz="2400" b="1" dirty="0"/>
          </a:p>
          <a:p>
            <a:pPr marL="0" indent="0">
              <a:buNone/>
            </a:pPr>
            <a:r>
              <a:rPr lang="en-US" sz="2400" dirty="0"/>
              <a:t>Our Partner Program is designed to give you the tools to help your customers innovate better – and to </a:t>
            </a:r>
            <a:r>
              <a:rPr lang="en-US" sz="2400" b="1" dirty="0"/>
              <a:t>grow your business</a:t>
            </a:r>
            <a:r>
              <a:rPr lang="en-US" sz="2400" dirty="0"/>
              <a:t> in the process.</a:t>
            </a:r>
          </a:p>
        </p:txBody>
      </p:sp>
      <p:pic>
        <p:nvPicPr>
          <p:cNvPr id="9" name="Picture 8" descr="A screenshot of a computer&#10;&#10;Description automatically generated">
            <a:extLst>
              <a:ext uri="{FF2B5EF4-FFF2-40B4-BE49-F238E27FC236}">
                <a16:creationId xmlns:a16="http://schemas.microsoft.com/office/drawing/2014/main" id="{74678209-F2AD-BB41-B9E2-53B775BEFC94}"/>
              </a:ext>
            </a:extLst>
          </p:cNvPr>
          <p:cNvPicPr>
            <a:picLocks noChangeAspect="1"/>
          </p:cNvPicPr>
          <p:nvPr/>
        </p:nvPicPr>
        <p:blipFill>
          <a:blip r:embed="rId2"/>
          <a:stretch>
            <a:fillRect/>
          </a:stretch>
        </p:blipFill>
        <p:spPr>
          <a:xfrm>
            <a:off x="6705217" y="1063339"/>
            <a:ext cx="7887727" cy="4764187"/>
          </a:xfrm>
          <a:prstGeom prst="rect">
            <a:avLst/>
          </a:prstGeom>
        </p:spPr>
      </p:pic>
      <p:pic>
        <p:nvPicPr>
          <p:cNvPr id="11" name="Graphic 10">
            <a:extLst>
              <a:ext uri="{FF2B5EF4-FFF2-40B4-BE49-F238E27FC236}">
                <a16:creationId xmlns:a16="http://schemas.microsoft.com/office/drawing/2014/main" id="{DEBD64E9-2DEE-AE4B-9546-5E86A1A2068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440000" y="6174000"/>
            <a:ext cx="1400400" cy="497089"/>
          </a:xfrm>
          <a:prstGeom prst="rect">
            <a:avLst/>
          </a:prstGeom>
        </p:spPr>
      </p:pic>
      <p:pic>
        <p:nvPicPr>
          <p:cNvPr id="6" name="Picture 5" descr="A screenshot of a computer&#10;&#10;Description automatically generated">
            <a:extLst>
              <a:ext uri="{FF2B5EF4-FFF2-40B4-BE49-F238E27FC236}">
                <a16:creationId xmlns:a16="http://schemas.microsoft.com/office/drawing/2014/main" id="{C4B27F4D-788D-784F-8161-2376DA214DA4}"/>
              </a:ext>
            </a:extLst>
          </p:cNvPr>
          <p:cNvPicPr>
            <a:picLocks noChangeAspect="1"/>
          </p:cNvPicPr>
          <p:nvPr userDrawn="1"/>
        </p:nvPicPr>
        <p:blipFill>
          <a:blip r:embed="rId2"/>
          <a:stretch>
            <a:fillRect/>
          </a:stretch>
        </p:blipFill>
        <p:spPr>
          <a:xfrm>
            <a:off x="6705217" y="1063339"/>
            <a:ext cx="7887727" cy="4764187"/>
          </a:xfrm>
          <a:prstGeom prst="rect">
            <a:avLst/>
          </a:prstGeom>
        </p:spPr>
      </p:pic>
      <p:pic>
        <p:nvPicPr>
          <p:cNvPr id="7" name="Graphic 6">
            <a:extLst>
              <a:ext uri="{FF2B5EF4-FFF2-40B4-BE49-F238E27FC236}">
                <a16:creationId xmlns:a16="http://schemas.microsoft.com/office/drawing/2014/main" id="{88606507-7840-A647-A169-07644F646B7E}"/>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440000" y="6174000"/>
            <a:ext cx="1400400" cy="497089"/>
          </a:xfrm>
          <a:prstGeom prst="rect">
            <a:avLst/>
          </a:prstGeom>
        </p:spPr>
      </p:pic>
    </p:spTree>
    <p:extLst>
      <p:ext uri="{BB962C8B-B14F-4D97-AF65-F5344CB8AC3E}">
        <p14:creationId xmlns:p14="http://schemas.microsoft.com/office/powerpoint/2010/main" val="36910994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Product">
    <p:spTree>
      <p:nvGrpSpPr>
        <p:cNvPr id="1" name=""/>
        <p:cNvGrpSpPr/>
        <p:nvPr/>
      </p:nvGrpSpPr>
      <p:grpSpPr>
        <a:xfrm>
          <a:off x="0" y="0"/>
          <a:ext cx="0" cy="0"/>
          <a:chOff x="0" y="0"/>
          <a:chExt cx="0" cy="0"/>
        </a:xfrm>
      </p:grpSpPr>
      <p:sp>
        <p:nvSpPr>
          <p:cNvPr id="20" name="Content Placeholder 18">
            <a:extLst>
              <a:ext uri="{FF2B5EF4-FFF2-40B4-BE49-F238E27FC236}">
                <a16:creationId xmlns:a16="http://schemas.microsoft.com/office/drawing/2014/main" id="{D999757C-9152-4E42-A0CA-35401BD12F57}"/>
              </a:ext>
            </a:extLst>
          </p:cNvPr>
          <p:cNvSpPr>
            <a:spLocks noGrp="1" noChangeAspect="1"/>
          </p:cNvSpPr>
          <p:nvPr>
            <p:ph sz="quarter" idx="12" hasCustomPrompt="1"/>
          </p:nvPr>
        </p:nvSpPr>
        <p:spPr>
          <a:xfrm>
            <a:off x="1127448" y="3964090"/>
            <a:ext cx="1980000" cy="1980000"/>
          </a:xfrm>
          <a:prstGeom prst="ellipse">
            <a:avLst/>
          </a:prstGeom>
          <a:solidFill>
            <a:schemeClr val="accent1"/>
          </a:solidFill>
          <a:ln>
            <a:noFill/>
          </a:ln>
        </p:spPr>
        <p:txBody>
          <a:bodyPr lIns="36000" tIns="36000" rIns="36000" bIns="36000" anchor="ctr" anchorCtr="0">
            <a:noAutofit/>
          </a:bodyPr>
          <a:lstStyle>
            <a:lvl1pPr marL="0" indent="0" algn="ctr">
              <a:lnSpc>
                <a:spcPct val="100000"/>
              </a:lnSpc>
              <a:buNone/>
              <a:defRPr sz="1300" b="1">
                <a:solidFill>
                  <a:schemeClr val="bg1"/>
                </a:solidFill>
              </a:defRPr>
            </a:lvl1pPr>
            <a:lvl2pPr>
              <a:defRPr sz="1200"/>
            </a:lvl2pPr>
            <a:lvl3pPr>
              <a:defRPr sz="1100"/>
            </a:lvl3pPr>
            <a:lvl4pPr>
              <a:defRPr sz="1050"/>
            </a:lvl4pPr>
            <a:lvl5pPr>
              <a:defRPr sz="1050"/>
            </a:lvl5pPr>
          </a:lstStyle>
          <a:p>
            <a:pPr lvl="0"/>
            <a:r>
              <a:rPr lang="fi-FI" dirty="0" err="1"/>
              <a:t>Engaging</a:t>
            </a:r>
            <a:r>
              <a:rPr lang="fi-FI" dirty="0"/>
              <a:t> &amp; </a:t>
            </a:r>
            <a:r>
              <a:rPr lang="fi-FI" dirty="0" err="1"/>
              <a:t>fun</a:t>
            </a:r>
            <a:br>
              <a:rPr lang="fi-FI" dirty="0"/>
            </a:br>
            <a:r>
              <a:rPr lang="fi-FI" dirty="0" err="1"/>
              <a:t>tool</a:t>
            </a:r>
            <a:r>
              <a:rPr lang="fi-FI" dirty="0"/>
              <a:t> to </a:t>
            </a:r>
            <a:r>
              <a:rPr lang="fi-FI" dirty="0" err="1"/>
              <a:t>use</a:t>
            </a:r>
            <a:endParaRPr lang="fi-FI" dirty="0"/>
          </a:p>
        </p:txBody>
      </p:sp>
      <p:sp>
        <p:nvSpPr>
          <p:cNvPr id="19" name="Content Placeholder 18">
            <a:extLst>
              <a:ext uri="{FF2B5EF4-FFF2-40B4-BE49-F238E27FC236}">
                <a16:creationId xmlns:a16="http://schemas.microsoft.com/office/drawing/2014/main" id="{5122B097-262F-F847-8152-FADDC4693DF9}"/>
              </a:ext>
            </a:extLst>
          </p:cNvPr>
          <p:cNvSpPr>
            <a:spLocks noGrp="1" noChangeAspect="1"/>
          </p:cNvSpPr>
          <p:nvPr>
            <p:ph sz="quarter" idx="11" hasCustomPrompt="1"/>
          </p:nvPr>
        </p:nvSpPr>
        <p:spPr>
          <a:xfrm>
            <a:off x="9237439" y="4221289"/>
            <a:ext cx="1980000" cy="1980000"/>
          </a:xfrm>
          <a:prstGeom prst="ellipse">
            <a:avLst/>
          </a:prstGeom>
          <a:solidFill>
            <a:schemeClr val="accent2"/>
          </a:solidFill>
          <a:ln>
            <a:noFill/>
          </a:ln>
        </p:spPr>
        <p:txBody>
          <a:bodyPr lIns="36000" tIns="36000" rIns="36000" bIns="36000" anchor="ctr" anchorCtr="0">
            <a:noAutofit/>
          </a:bodyPr>
          <a:lstStyle>
            <a:lvl1pPr marL="0" indent="0" algn="ctr">
              <a:lnSpc>
                <a:spcPct val="100000"/>
              </a:lnSpc>
              <a:buNone/>
              <a:defRPr sz="1300" b="1">
                <a:solidFill>
                  <a:schemeClr val="bg1"/>
                </a:solidFill>
              </a:defRPr>
            </a:lvl1pPr>
            <a:lvl2pPr>
              <a:defRPr sz="1200"/>
            </a:lvl2pPr>
            <a:lvl3pPr>
              <a:defRPr sz="1100"/>
            </a:lvl3pPr>
            <a:lvl4pPr>
              <a:defRPr sz="1050"/>
            </a:lvl4pPr>
            <a:lvl5pPr>
              <a:defRPr sz="1050"/>
            </a:lvl5pPr>
          </a:lstStyle>
          <a:p>
            <a:pPr lvl="0"/>
            <a:r>
              <a:rPr lang="fi-FI" dirty="0" err="1"/>
              <a:t>Engaging</a:t>
            </a:r>
            <a:r>
              <a:rPr lang="fi-FI" dirty="0"/>
              <a:t> &amp; </a:t>
            </a:r>
            <a:r>
              <a:rPr lang="fi-FI" dirty="0" err="1"/>
              <a:t>fun</a:t>
            </a:r>
            <a:br>
              <a:rPr lang="fi-FI" dirty="0"/>
            </a:br>
            <a:r>
              <a:rPr lang="fi-FI" dirty="0" err="1"/>
              <a:t>tool</a:t>
            </a:r>
            <a:r>
              <a:rPr lang="fi-FI" dirty="0"/>
              <a:t> to </a:t>
            </a:r>
            <a:r>
              <a:rPr lang="fi-FI" dirty="0" err="1"/>
              <a:t>use</a:t>
            </a:r>
            <a:endParaRPr lang="fi-FI" dirty="0"/>
          </a:p>
        </p:txBody>
      </p:sp>
      <p:pic>
        <p:nvPicPr>
          <p:cNvPr id="9" name="Picture 8" descr="A screenshot of a computer&#10;&#10;Description automatically generated">
            <a:extLst>
              <a:ext uri="{FF2B5EF4-FFF2-40B4-BE49-F238E27FC236}">
                <a16:creationId xmlns:a16="http://schemas.microsoft.com/office/drawing/2014/main" id="{74678209-F2AD-BB41-B9E2-53B775BEFC94}"/>
              </a:ext>
            </a:extLst>
          </p:cNvPr>
          <p:cNvPicPr>
            <a:picLocks noChangeAspect="1"/>
          </p:cNvPicPr>
          <p:nvPr/>
        </p:nvPicPr>
        <p:blipFill>
          <a:blip r:embed="rId2"/>
          <a:stretch>
            <a:fillRect/>
          </a:stretch>
        </p:blipFill>
        <p:spPr>
          <a:xfrm>
            <a:off x="2207568" y="1257102"/>
            <a:ext cx="7887727" cy="4764187"/>
          </a:xfrm>
          <a:prstGeom prst="rect">
            <a:avLst/>
          </a:prstGeom>
        </p:spPr>
      </p:pic>
      <p:pic>
        <p:nvPicPr>
          <p:cNvPr id="11" name="Graphic 10">
            <a:extLst>
              <a:ext uri="{FF2B5EF4-FFF2-40B4-BE49-F238E27FC236}">
                <a16:creationId xmlns:a16="http://schemas.microsoft.com/office/drawing/2014/main" id="{DEBD64E9-2DEE-AE4B-9546-5E86A1A2068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440000" y="6174000"/>
            <a:ext cx="1400400" cy="497089"/>
          </a:xfrm>
          <a:prstGeom prst="rect">
            <a:avLst/>
          </a:prstGeom>
        </p:spPr>
      </p:pic>
      <p:sp>
        <p:nvSpPr>
          <p:cNvPr id="6" name="Text Placeholder 5">
            <a:extLst>
              <a:ext uri="{FF2B5EF4-FFF2-40B4-BE49-F238E27FC236}">
                <a16:creationId xmlns:a16="http://schemas.microsoft.com/office/drawing/2014/main" id="{7CBB7B0B-4952-4D4D-8F89-E2E431C8A33B}"/>
              </a:ext>
            </a:extLst>
          </p:cNvPr>
          <p:cNvSpPr>
            <a:spLocks noGrp="1"/>
          </p:cNvSpPr>
          <p:nvPr>
            <p:ph type="body" sz="quarter" idx="10" hasCustomPrompt="1"/>
          </p:nvPr>
        </p:nvSpPr>
        <p:spPr>
          <a:xfrm>
            <a:off x="4152106" y="669115"/>
            <a:ext cx="3887788" cy="407987"/>
          </a:xfrm>
          <a:prstGeom prst="rect">
            <a:avLst/>
          </a:prstGeom>
        </p:spPr>
        <p:txBody>
          <a:bodyPr anchor="ctr">
            <a:noAutofit/>
          </a:bodyPr>
          <a:lstStyle>
            <a:lvl1pPr marL="0" indent="0" algn="ctr">
              <a:buNone/>
              <a:defRPr sz="2800" b="1" cap="none" spc="0">
                <a:ln w="0"/>
                <a:solidFill>
                  <a:schemeClr val="tx1"/>
                </a:solidFill>
                <a:effectLst/>
              </a:defRPr>
            </a:lvl1pPr>
          </a:lstStyle>
          <a:p>
            <a:pPr lvl="0"/>
            <a:r>
              <a:rPr lang="fi-FI" dirty="0" err="1"/>
              <a:t>The</a:t>
            </a:r>
            <a:r>
              <a:rPr lang="fi-FI" dirty="0"/>
              <a:t> </a:t>
            </a:r>
            <a:r>
              <a:rPr lang="fi-FI" dirty="0" err="1"/>
              <a:t>Tool</a:t>
            </a:r>
            <a:r>
              <a:rPr lang="fi-FI" dirty="0"/>
              <a:t> in </a:t>
            </a:r>
            <a:r>
              <a:rPr lang="fi-FI" dirty="0" err="1"/>
              <a:t>Brief</a:t>
            </a:r>
            <a:endParaRPr lang="fi-FI" dirty="0"/>
          </a:p>
        </p:txBody>
      </p:sp>
      <p:sp>
        <p:nvSpPr>
          <p:cNvPr id="21" name="Content Placeholder 18">
            <a:extLst>
              <a:ext uri="{FF2B5EF4-FFF2-40B4-BE49-F238E27FC236}">
                <a16:creationId xmlns:a16="http://schemas.microsoft.com/office/drawing/2014/main" id="{C5EDA791-D292-0E43-808B-FA17F4ABFDA4}"/>
              </a:ext>
            </a:extLst>
          </p:cNvPr>
          <p:cNvSpPr>
            <a:spLocks noGrp="1" noChangeAspect="1"/>
          </p:cNvSpPr>
          <p:nvPr>
            <p:ph sz="quarter" idx="13" hasCustomPrompt="1"/>
          </p:nvPr>
        </p:nvSpPr>
        <p:spPr>
          <a:xfrm>
            <a:off x="361224" y="1314950"/>
            <a:ext cx="1980000" cy="1980000"/>
          </a:xfrm>
          <a:prstGeom prst="ellipse">
            <a:avLst/>
          </a:prstGeom>
          <a:solidFill>
            <a:schemeClr val="accent2"/>
          </a:solidFill>
          <a:ln>
            <a:noFill/>
          </a:ln>
        </p:spPr>
        <p:txBody>
          <a:bodyPr lIns="36000" tIns="36000" rIns="36000" bIns="36000" anchor="ctr" anchorCtr="0">
            <a:noAutofit/>
          </a:bodyPr>
          <a:lstStyle>
            <a:lvl1pPr marL="0" indent="0" algn="ctr">
              <a:lnSpc>
                <a:spcPct val="100000"/>
              </a:lnSpc>
              <a:buNone/>
              <a:defRPr sz="1300" b="1">
                <a:solidFill>
                  <a:schemeClr val="bg1"/>
                </a:solidFill>
              </a:defRPr>
            </a:lvl1pPr>
            <a:lvl2pPr>
              <a:defRPr sz="1200"/>
            </a:lvl2pPr>
            <a:lvl3pPr>
              <a:defRPr sz="1100"/>
            </a:lvl3pPr>
            <a:lvl4pPr>
              <a:defRPr sz="1050"/>
            </a:lvl4pPr>
            <a:lvl5pPr>
              <a:defRPr sz="1050"/>
            </a:lvl5pPr>
          </a:lstStyle>
          <a:p>
            <a:pPr lvl="0"/>
            <a:r>
              <a:rPr lang="fi-FI" dirty="0" err="1"/>
              <a:t>Engaging</a:t>
            </a:r>
            <a:r>
              <a:rPr lang="fi-FI" dirty="0"/>
              <a:t> &amp; </a:t>
            </a:r>
            <a:r>
              <a:rPr lang="fi-FI" dirty="0" err="1"/>
              <a:t>fun</a:t>
            </a:r>
            <a:br>
              <a:rPr lang="fi-FI" dirty="0"/>
            </a:br>
            <a:r>
              <a:rPr lang="fi-FI" dirty="0" err="1"/>
              <a:t>tool</a:t>
            </a:r>
            <a:r>
              <a:rPr lang="fi-FI" dirty="0"/>
              <a:t> to </a:t>
            </a:r>
            <a:r>
              <a:rPr lang="fi-FI" dirty="0" err="1"/>
              <a:t>use</a:t>
            </a:r>
            <a:endParaRPr lang="fi-FI" dirty="0"/>
          </a:p>
        </p:txBody>
      </p:sp>
      <p:sp>
        <p:nvSpPr>
          <p:cNvPr id="22" name="Content Placeholder 18">
            <a:extLst>
              <a:ext uri="{FF2B5EF4-FFF2-40B4-BE49-F238E27FC236}">
                <a16:creationId xmlns:a16="http://schemas.microsoft.com/office/drawing/2014/main" id="{53F4EA65-677B-244F-9240-D1D01108CA8B}"/>
              </a:ext>
            </a:extLst>
          </p:cNvPr>
          <p:cNvSpPr>
            <a:spLocks noGrp="1" noChangeAspect="1"/>
          </p:cNvSpPr>
          <p:nvPr>
            <p:ph sz="quarter" idx="14" hasCustomPrompt="1"/>
          </p:nvPr>
        </p:nvSpPr>
        <p:spPr>
          <a:xfrm>
            <a:off x="9540000" y="1257102"/>
            <a:ext cx="1980000" cy="1980000"/>
          </a:xfrm>
          <a:prstGeom prst="ellipse">
            <a:avLst/>
          </a:prstGeom>
          <a:solidFill>
            <a:schemeClr val="accent1"/>
          </a:solidFill>
          <a:ln>
            <a:noFill/>
          </a:ln>
        </p:spPr>
        <p:txBody>
          <a:bodyPr lIns="36000" tIns="36000" rIns="36000" bIns="36000" anchor="ctr" anchorCtr="0">
            <a:noAutofit/>
          </a:bodyPr>
          <a:lstStyle>
            <a:lvl1pPr marL="0" indent="0" algn="ctr">
              <a:lnSpc>
                <a:spcPct val="100000"/>
              </a:lnSpc>
              <a:buNone/>
              <a:defRPr sz="1300" b="1">
                <a:solidFill>
                  <a:schemeClr val="bg1"/>
                </a:solidFill>
              </a:defRPr>
            </a:lvl1pPr>
            <a:lvl2pPr>
              <a:defRPr sz="1200"/>
            </a:lvl2pPr>
            <a:lvl3pPr>
              <a:defRPr sz="1100"/>
            </a:lvl3pPr>
            <a:lvl4pPr>
              <a:defRPr sz="1050"/>
            </a:lvl4pPr>
            <a:lvl5pPr>
              <a:defRPr sz="1050"/>
            </a:lvl5pPr>
          </a:lstStyle>
          <a:p>
            <a:pPr lvl="0"/>
            <a:r>
              <a:rPr lang="fi-FI" dirty="0" err="1"/>
              <a:t>Engaging</a:t>
            </a:r>
            <a:r>
              <a:rPr lang="fi-FI" dirty="0"/>
              <a:t> &amp; </a:t>
            </a:r>
            <a:r>
              <a:rPr lang="fi-FI" dirty="0" err="1"/>
              <a:t>fun</a:t>
            </a:r>
            <a:br>
              <a:rPr lang="fi-FI" dirty="0"/>
            </a:br>
            <a:r>
              <a:rPr lang="fi-FI" dirty="0" err="1"/>
              <a:t>tool</a:t>
            </a:r>
            <a:r>
              <a:rPr lang="fi-FI" dirty="0"/>
              <a:t> to </a:t>
            </a:r>
            <a:r>
              <a:rPr lang="fi-FI" dirty="0" err="1"/>
              <a:t>use</a:t>
            </a:r>
            <a:endParaRPr lang="fi-FI" dirty="0"/>
          </a:p>
        </p:txBody>
      </p:sp>
      <p:pic>
        <p:nvPicPr>
          <p:cNvPr id="10" name="Picture 9" descr="A screenshot of a computer&#10;&#10;Description automatically generated">
            <a:extLst>
              <a:ext uri="{FF2B5EF4-FFF2-40B4-BE49-F238E27FC236}">
                <a16:creationId xmlns:a16="http://schemas.microsoft.com/office/drawing/2014/main" id="{1F128D22-C6E6-134F-9E6D-D0EEF900F793}"/>
              </a:ext>
            </a:extLst>
          </p:cNvPr>
          <p:cNvPicPr>
            <a:picLocks noChangeAspect="1"/>
          </p:cNvPicPr>
          <p:nvPr userDrawn="1"/>
        </p:nvPicPr>
        <p:blipFill>
          <a:blip r:embed="rId2"/>
          <a:stretch>
            <a:fillRect/>
          </a:stretch>
        </p:blipFill>
        <p:spPr>
          <a:xfrm>
            <a:off x="2207568" y="1257102"/>
            <a:ext cx="7887727" cy="4764187"/>
          </a:xfrm>
          <a:prstGeom prst="rect">
            <a:avLst/>
          </a:prstGeom>
        </p:spPr>
      </p:pic>
      <p:pic>
        <p:nvPicPr>
          <p:cNvPr id="12" name="Graphic 11">
            <a:extLst>
              <a:ext uri="{FF2B5EF4-FFF2-40B4-BE49-F238E27FC236}">
                <a16:creationId xmlns:a16="http://schemas.microsoft.com/office/drawing/2014/main" id="{F8E25981-03CE-C344-94EE-BFC8A843B1D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440000" y="6174000"/>
            <a:ext cx="1400400" cy="497089"/>
          </a:xfrm>
          <a:prstGeom prst="rect">
            <a:avLst/>
          </a:prstGeom>
        </p:spPr>
      </p:pic>
    </p:spTree>
    <p:extLst>
      <p:ext uri="{BB962C8B-B14F-4D97-AF65-F5344CB8AC3E}">
        <p14:creationId xmlns:p14="http://schemas.microsoft.com/office/powerpoint/2010/main" val="30182765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Product – Simple">
    <p:bg>
      <p:bgPr>
        <a:gradFill>
          <a:gsLst>
            <a:gs pos="0">
              <a:schemeClr val="bg1"/>
            </a:gs>
            <a:gs pos="87000">
              <a:schemeClr val="bg1">
                <a:lumMod val="95000"/>
              </a:schemeClr>
            </a:gs>
            <a:gs pos="100000">
              <a:srgbClr val="F0F0F0"/>
            </a:gs>
          </a:gsLst>
          <a:lin ang="4800000" scaled="0"/>
        </a:gradFill>
        <a:effectLst/>
      </p:bgPr>
    </p:bg>
    <p:spTree>
      <p:nvGrpSpPr>
        <p:cNvPr id="1" name=""/>
        <p:cNvGrpSpPr/>
        <p:nvPr/>
      </p:nvGrpSpPr>
      <p:grpSpPr>
        <a:xfrm>
          <a:off x="0" y="0"/>
          <a:ext cx="0" cy="0"/>
          <a:chOff x="0" y="0"/>
          <a:chExt cx="0" cy="0"/>
        </a:xfrm>
      </p:grpSpPr>
      <p:pic>
        <p:nvPicPr>
          <p:cNvPr id="9" name="Picture 8" descr="A screenshot of a computer&#10;&#10;Description automatically generated">
            <a:extLst>
              <a:ext uri="{FF2B5EF4-FFF2-40B4-BE49-F238E27FC236}">
                <a16:creationId xmlns:a16="http://schemas.microsoft.com/office/drawing/2014/main" id="{74678209-F2AD-BB41-B9E2-53B775BEFC94}"/>
              </a:ext>
            </a:extLst>
          </p:cNvPr>
          <p:cNvPicPr>
            <a:picLocks noChangeAspect="1"/>
          </p:cNvPicPr>
          <p:nvPr/>
        </p:nvPicPr>
        <p:blipFill>
          <a:blip r:embed="rId2"/>
          <a:stretch>
            <a:fillRect/>
          </a:stretch>
        </p:blipFill>
        <p:spPr>
          <a:xfrm>
            <a:off x="2168713" y="1257101"/>
            <a:ext cx="7887727" cy="4764187"/>
          </a:xfrm>
          <a:prstGeom prst="rect">
            <a:avLst/>
          </a:prstGeom>
        </p:spPr>
      </p:pic>
      <p:sp>
        <p:nvSpPr>
          <p:cNvPr id="6" name="Text Placeholder 5">
            <a:extLst>
              <a:ext uri="{FF2B5EF4-FFF2-40B4-BE49-F238E27FC236}">
                <a16:creationId xmlns:a16="http://schemas.microsoft.com/office/drawing/2014/main" id="{7CBB7B0B-4952-4D4D-8F89-E2E431C8A33B}"/>
              </a:ext>
            </a:extLst>
          </p:cNvPr>
          <p:cNvSpPr>
            <a:spLocks noGrp="1"/>
          </p:cNvSpPr>
          <p:nvPr>
            <p:ph type="body" sz="quarter" idx="10" hasCustomPrompt="1"/>
          </p:nvPr>
        </p:nvSpPr>
        <p:spPr>
          <a:xfrm>
            <a:off x="4152105" y="716757"/>
            <a:ext cx="3887788" cy="407987"/>
          </a:xfrm>
          <a:prstGeom prst="rect">
            <a:avLst/>
          </a:prstGeom>
        </p:spPr>
        <p:txBody>
          <a:bodyPr anchor="ctr">
            <a:noAutofit/>
          </a:bodyPr>
          <a:lstStyle>
            <a:lvl1pPr marL="0" indent="0" algn="ctr">
              <a:buNone/>
              <a:defRPr sz="2800" b="1" cap="none" spc="0">
                <a:ln w="0"/>
                <a:solidFill>
                  <a:schemeClr val="tx1"/>
                </a:solidFill>
                <a:effectLst/>
              </a:defRPr>
            </a:lvl1pPr>
          </a:lstStyle>
          <a:p>
            <a:pPr lvl="0"/>
            <a:r>
              <a:rPr lang="fi-FI" dirty="0"/>
              <a:t>Enter Viima.</a:t>
            </a:r>
          </a:p>
        </p:txBody>
      </p:sp>
      <p:pic>
        <p:nvPicPr>
          <p:cNvPr id="4" name="Picture 3" descr="A screenshot of a computer&#10;&#10;Description automatically generated">
            <a:extLst>
              <a:ext uri="{FF2B5EF4-FFF2-40B4-BE49-F238E27FC236}">
                <a16:creationId xmlns:a16="http://schemas.microsoft.com/office/drawing/2014/main" id="{2C047042-0637-154F-869F-C6FA1CFC6A29}"/>
              </a:ext>
            </a:extLst>
          </p:cNvPr>
          <p:cNvPicPr>
            <a:picLocks noChangeAspect="1"/>
          </p:cNvPicPr>
          <p:nvPr userDrawn="1"/>
        </p:nvPicPr>
        <p:blipFill>
          <a:blip r:embed="rId2"/>
          <a:stretch>
            <a:fillRect/>
          </a:stretch>
        </p:blipFill>
        <p:spPr>
          <a:xfrm>
            <a:off x="2168713" y="1257101"/>
            <a:ext cx="7887727" cy="4764187"/>
          </a:xfrm>
          <a:prstGeom prst="rect">
            <a:avLst/>
          </a:prstGeom>
        </p:spPr>
      </p:pic>
    </p:spTree>
    <p:extLst>
      <p:ext uri="{BB962C8B-B14F-4D97-AF65-F5344CB8AC3E}">
        <p14:creationId xmlns:p14="http://schemas.microsoft.com/office/powerpoint/2010/main" val="16081253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Key points">
    <p:bg>
      <p:bgPr>
        <a:gradFill>
          <a:gsLst>
            <a:gs pos="0">
              <a:schemeClr val="bg1"/>
            </a:gs>
            <a:gs pos="87000">
              <a:schemeClr val="bg1">
                <a:lumMod val="95000"/>
              </a:schemeClr>
            </a:gs>
            <a:gs pos="100000">
              <a:srgbClr val="F0F0F0"/>
            </a:gs>
          </a:gsLst>
          <a:lin ang="4800000" scaled="0"/>
        </a:gradFill>
        <a:effectLst/>
      </p:bgPr>
    </p:bg>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DEBD64E9-2DEE-AE4B-9546-5E86A1A206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440000" y="6174000"/>
            <a:ext cx="1400400" cy="497089"/>
          </a:xfrm>
          <a:prstGeom prst="rect">
            <a:avLst/>
          </a:prstGeom>
        </p:spPr>
      </p:pic>
      <p:sp>
        <p:nvSpPr>
          <p:cNvPr id="6" name="Text Placeholder 5">
            <a:extLst>
              <a:ext uri="{FF2B5EF4-FFF2-40B4-BE49-F238E27FC236}">
                <a16:creationId xmlns:a16="http://schemas.microsoft.com/office/drawing/2014/main" id="{7CBB7B0B-4952-4D4D-8F89-E2E431C8A33B}"/>
              </a:ext>
            </a:extLst>
          </p:cNvPr>
          <p:cNvSpPr>
            <a:spLocks noGrp="1"/>
          </p:cNvSpPr>
          <p:nvPr>
            <p:ph type="body" sz="quarter" idx="10" hasCustomPrompt="1"/>
          </p:nvPr>
        </p:nvSpPr>
        <p:spPr>
          <a:xfrm>
            <a:off x="4152105" y="692696"/>
            <a:ext cx="3887788" cy="407987"/>
          </a:xfrm>
          <a:prstGeom prst="rect">
            <a:avLst/>
          </a:prstGeom>
        </p:spPr>
        <p:txBody>
          <a:bodyPr>
            <a:noAutofit/>
          </a:bodyPr>
          <a:lstStyle>
            <a:lvl1pPr marL="0" indent="0" algn="ctr">
              <a:buNone/>
              <a:defRPr sz="2800" b="1" cap="none" spc="0">
                <a:ln w="0"/>
                <a:solidFill>
                  <a:schemeClr val="tx2"/>
                </a:solidFill>
                <a:effectLst/>
              </a:defRPr>
            </a:lvl1pPr>
          </a:lstStyle>
          <a:p>
            <a:pPr lvl="0"/>
            <a:r>
              <a:rPr lang="fi-FI" dirty="0"/>
              <a:t>How </a:t>
            </a:r>
            <a:r>
              <a:rPr lang="fi-FI" dirty="0" err="1"/>
              <a:t>We</a:t>
            </a:r>
            <a:r>
              <a:rPr lang="fi-FI" dirty="0"/>
              <a:t> Can Help</a:t>
            </a:r>
          </a:p>
        </p:txBody>
      </p:sp>
      <p:sp>
        <p:nvSpPr>
          <p:cNvPr id="21" name="Content Placeholder 18">
            <a:extLst>
              <a:ext uri="{FF2B5EF4-FFF2-40B4-BE49-F238E27FC236}">
                <a16:creationId xmlns:a16="http://schemas.microsoft.com/office/drawing/2014/main" id="{C5EDA791-D292-0E43-808B-FA17F4ABFDA4}"/>
              </a:ext>
            </a:extLst>
          </p:cNvPr>
          <p:cNvSpPr>
            <a:spLocks noGrp="1" noChangeAspect="1"/>
          </p:cNvSpPr>
          <p:nvPr>
            <p:ph sz="quarter" idx="13" hasCustomPrompt="1"/>
          </p:nvPr>
        </p:nvSpPr>
        <p:spPr>
          <a:xfrm>
            <a:off x="1415481" y="2235292"/>
            <a:ext cx="2376264" cy="2376264"/>
          </a:xfrm>
          <a:prstGeom prst="ellipse">
            <a:avLst/>
          </a:prstGeom>
          <a:solidFill>
            <a:schemeClr val="accent1"/>
          </a:solidFill>
          <a:ln>
            <a:noFill/>
          </a:ln>
        </p:spPr>
        <p:txBody>
          <a:bodyPr lIns="36000" tIns="36000" rIns="36000" bIns="36000" anchor="ctr" anchorCtr="0">
            <a:noAutofit/>
          </a:bodyPr>
          <a:lstStyle>
            <a:lvl1pPr marL="0" indent="0" algn="ctr">
              <a:lnSpc>
                <a:spcPct val="100000"/>
              </a:lnSpc>
              <a:buNone/>
              <a:defRPr sz="1800" b="1">
                <a:solidFill>
                  <a:schemeClr val="bg1"/>
                </a:solidFill>
              </a:defRPr>
            </a:lvl1pPr>
            <a:lvl2pPr>
              <a:defRPr sz="1200"/>
            </a:lvl2pPr>
            <a:lvl3pPr>
              <a:defRPr sz="1100"/>
            </a:lvl3pPr>
            <a:lvl4pPr>
              <a:defRPr sz="1050"/>
            </a:lvl4pPr>
            <a:lvl5pPr>
              <a:defRPr sz="1050"/>
            </a:lvl5pPr>
          </a:lstStyle>
          <a:p>
            <a:pPr lvl="0"/>
            <a:r>
              <a:rPr lang="fi-FI" dirty="0" err="1"/>
              <a:t>Engaging</a:t>
            </a:r>
            <a:r>
              <a:rPr lang="fi-FI" dirty="0"/>
              <a:t> &amp; </a:t>
            </a:r>
            <a:r>
              <a:rPr lang="fi-FI" dirty="0" err="1"/>
              <a:t>fun</a:t>
            </a:r>
            <a:br>
              <a:rPr lang="fi-FI" dirty="0"/>
            </a:br>
            <a:r>
              <a:rPr lang="fi-FI" dirty="0" err="1"/>
              <a:t>tool</a:t>
            </a:r>
            <a:r>
              <a:rPr lang="fi-FI" dirty="0"/>
              <a:t> to </a:t>
            </a:r>
            <a:r>
              <a:rPr lang="fi-FI" dirty="0" err="1"/>
              <a:t>use</a:t>
            </a:r>
            <a:endParaRPr lang="fi-FI" dirty="0"/>
          </a:p>
        </p:txBody>
      </p:sp>
      <p:sp>
        <p:nvSpPr>
          <p:cNvPr id="12" name="Content Placeholder 18">
            <a:extLst>
              <a:ext uri="{FF2B5EF4-FFF2-40B4-BE49-F238E27FC236}">
                <a16:creationId xmlns:a16="http://schemas.microsoft.com/office/drawing/2014/main" id="{56D4E451-1219-D34D-BAFE-93C156EA8C47}"/>
              </a:ext>
            </a:extLst>
          </p:cNvPr>
          <p:cNvSpPr>
            <a:spLocks noGrp="1" noChangeAspect="1"/>
          </p:cNvSpPr>
          <p:nvPr>
            <p:ph sz="quarter" idx="14" hasCustomPrompt="1"/>
          </p:nvPr>
        </p:nvSpPr>
        <p:spPr>
          <a:xfrm>
            <a:off x="4907868" y="2240868"/>
            <a:ext cx="2376264" cy="2376264"/>
          </a:xfrm>
          <a:prstGeom prst="ellipse">
            <a:avLst/>
          </a:prstGeom>
          <a:solidFill>
            <a:schemeClr val="accent1"/>
          </a:solidFill>
          <a:ln>
            <a:noFill/>
          </a:ln>
        </p:spPr>
        <p:txBody>
          <a:bodyPr lIns="36000" tIns="36000" rIns="36000" bIns="36000" anchor="ctr" anchorCtr="0">
            <a:noAutofit/>
          </a:bodyPr>
          <a:lstStyle>
            <a:lvl1pPr marL="0" indent="0" algn="ctr">
              <a:lnSpc>
                <a:spcPct val="100000"/>
              </a:lnSpc>
              <a:buNone/>
              <a:defRPr sz="1800" b="1">
                <a:solidFill>
                  <a:schemeClr val="bg1"/>
                </a:solidFill>
              </a:defRPr>
            </a:lvl1pPr>
            <a:lvl2pPr>
              <a:defRPr sz="1200"/>
            </a:lvl2pPr>
            <a:lvl3pPr>
              <a:defRPr sz="1100"/>
            </a:lvl3pPr>
            <a:lvl4pPr>
              <a:defRPr sz="1050"/>
            </a:lvl4pPr>
            <a:lvl5pPr>
              <a:defRPr sz="1050"/>
            </a:lvl5pPr>
          </a:lstStyle>
          <a:p>
            <a:pPr lvl="0"/>
            <a:r>
              <a:rPr lang="fi-FI" dirty="0" err="1"/>
              <a:t>Engaging</a:t>
            </a:r>
            <a:r>
              <a:rPr lang="fi-FI" dirty="0"/>
              <a:t> &amp; </a:t>
            </a:r>
            <a:r>
              <a:rPr lang="fi-FI" dirty="0" err="1"/>
              <a:t>fun</a:t>
            </a:r>
            <a:br>
              <a:rPr lang="fi-FI" dirty="0"/>
            </a:br>
            <a:r>
              <a:rPr lang="fi-FI" dirty="0" err="1"/>
              <a:t>tool</a:t>
            </a:r>
            <a:r>
              <a:rPr lang="fi-FI" dirty="0"/>
              <a:t> to </a:t>
            </a:r>
            <a:r>
              <a:rPr lang="fi-FI" dirty="0" err="1"/>
              <a:t>use</a:t>
            </a:r>
            <a:endParaRPr lang="fi-FI" dirty="0"/>
          </a:p>
        </p:txBody>
      </p:sp>
      <p:sp>
        <p:nvSpPr>
          <p:cNvPr id="13" name="Content Placeholder 18">
            <a:extLst>
              <a:ext uri="{FF2B5EF4-FFF2-40B4-BE49-F238E27FC236}">
                <a16:creationId xmlns:a16="http://schemas.microsoft.com/office/drawing/2014/main" id="{31F42E0D-8AF9-0A4E-BB9C-BE1FA6590625}"/>
              </a:ext>
            </a:extLst>
          </p:cNvPr>
          <p:cNvSpPr>
            <a:spLocks noGrp="1" noChangeAspect="1"/>
          </p:cNvSpPr>
          <p:nvPr>
            <p:ph sz="quarter" idx="15" hasCustomPrompt="1"/>
          </p:nvPr>
        </p:nvSpPr>
        <p:spPr>
          <a:xfrm>
            <a:off x="8400257" y="2245452"/>
            <a:ext cx="2376264" cy="2376264"/>
          </a:xfrm>
          <a:prstGeom prst="ellipse">
            <a:avLst/>
          </a:prstGeom>
          <a:solidFill>
            <a:schemeClr val="accent1"/>
          </a:solidFill>
          <a:ln>
            <a:noFill/>
          </a:ln>
        </p:spPr>
        <p:txBody>
          <a:bodyPr lIns="36000" tIns="36000" rIns="36000" bIns="36000" anchor="ctr" anchorCtr="0">
            <a:noAutofit/>
          </a:bodyPr>
          <a:lstStyle>
            <a:lvl1pPr marL="0" indent="0" algn="ctr">
              <a:lnSpc>
                <a:spcPct val="100000"/>
              </a:lnSpc>
              <a:buNone/>
              <a:defRPr sz="1800" b="1">
                <a:solidFill>
                  <a:schemeClr val="bg1"/>
                </a:solidFill>
              </a:defRPr>
            </a:lvl1pPr>
            <a:lvl2pPr>
              <a:defRPr sz="1200"/>
            </a:lvl2pPr>
            <a:lvl3pPr>
              <a:defRPr sz="1100"/>
            </a:lvl3pPr>
            <a:lvl4pPr>
              <a:defRPr sz="1050"/>
            </a:lvl4pPr>
            <a:lvl5pPr>
              <a:defRPr sz="1050"/>
            </a:lvl5pPr>
          </a:lstStyle>
          <a:p>
            <a:pPr lvl="0"/>
            <a:r>
              <a:rPr lang="fi-FI" dirty="0" err="1"/>
              <a:t>Engaging</a:t>
            </a:r>
            <a:r>
              <a:rPr lang="fi-FI" dirty="0"/>
              <a:t> &amp; </a:t>
            </a:r>
            <a:r>
              <a:rPr lang="fi-FI" dirty="0" err="1"/>
              <a:t>fun</a:t>
            </a:r>
            <a:br>
              <a:rPr lang="fi-FI" dirty="0"/>
            </a:br>
            <a:r>
              <a:rPr lang="fi-FI" dirty="0" err="1"/>
              <a:t>tool</a:t>
            </a:r>
            <a:r>
              <a:rPr lang="fi-FI" dirty="0"/>
              <a:t> to </a:t>
            </a:r>
            <a:r>
              <a:rPr lang="fi-FI" dirty="0" err="1"/>
              <a:t>use</a:t>
            </a:r>
            <a:endParaRPr lang="fi-FI" dirty="0"/>
          </a:p>
        </p:txBody>
      </p:sp>
      <p:pic>
        <p:nvPicPr>
          <p:cNvPr id="7" name="Graphic 6">
            <a:extLst>
              <a:ext uri="{FF2B5EF4-FFF2-40B4-BE49-F238E27FC236}">
                <a16:creationId xmlns:a16="http://schemas.microsoft.com/office/drawing/2014/main" id="{D299830B-1E31-8547-AEFC-0574D146036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440000" y="6174000"/>
            <a:ext cx="1400400" cy="497089"/>
          </a:xfrm>
          <a:prstGeom prst="rect">
            <a:avLst/>
          </a:prstGeom>
        </p:spPr>
      </p:pic>
    </p:spTree>
    <p:extLst>
      <p:ext uri="{BB962C8B-B14F-4D97-AF65-F5344CB8AC3E}">
        <p14:creationId xmlns:p14="http://schemas.microsoft.com/office/powerpoint/2010/main" val="29934523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Key Points Alternate">
    <p:bg>
      <p:bgPr>
        <a:blipFill dpi="0" rotWithShape="1">
          <a:blip r:embed="rId2">
            <a:extLst>
              <a:ext uri="{BEBA8EAE-BF5A-486C-A8C5-ECC9F3942E4B}">
                <a14:imgProps xmlns:a14="http://schemas.microsoft.com/office/drawing/2010/main">
                  <a14:imgLayer r:embed="rId3">
                    <a14:imgEffect>
                      <a14:brightnessContrast bright="5000" contrast="50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DEBD64E9-2DEE-AE4B-9546-5E86A1A2068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440000" y="6174000"/>
            <a:ext cx="1400400" cy="497089"/>
          </a:xfrm>
          <a:prstGeom prst="rect">
            <a:avLst/>
          </a:prstGeom>
        </p:spPr>
      </p:pic>
      <p:sp>
        <p:nvSpPr>
          <p:cNvPr id="6" name="Text Placeholder 5">
            <a:extLst>
              <a:ext uri="{FF2B5EF4-FFF2-40B4-BE49-F238E27FC236}">
                <a16:creationId xmlns:a16="http://schemas.microsoft.com/office/drawing/2014/main" id="{7CBB7B0B-4952-4D4D-8F89-E2E431C8A33B}"/>
              </a:ext>
            </a:extLst>
          </p:cNvPr>
          <p:cNvSpPr>
            <a:spLocks noGrp="1"/>
          </p:cNvSpPr>
          <p:nvPr>
            <p:ph type="body" sz="quarter" idx="10" hasCustomPrompt="1"/>
          </p:nvPr>
        </p:nvSpPr>
        <p:spPr>
          <a:xfrm>
            <a:off x="4152106" y="692696"/>
            <a:ext cx="3887788" cy="407987"/>
          </a:xfrm>
          <a:prstGeom prst="rect">
            <a:avLst/>
          </a:prstGeom>
        </p:spPr>
        <p:txBody>
          <a:bodyPr>
            <a:noAutofit/>
          </a:bodyPr>
          <a:lstStyle>
            <a:lvl1pPr marL="0" indent="0" algn="l">
              <a:buNone/>
              <a:defRPr sz="2800" b="1" cap="none" spc="0">
                <a:ln w="0"/>
                <a:solidFill>
                  <a:schemeClr val="accent1"/>
                </a:solidFill>
                <a:effectLst/>
              </a:defRPr>
            </a:lvl1pPr>
          </a:lstStyle>
          <a:p>
            <a:pPr lvl="0"/>
            <a:r>
              <a:rPr lang="fi-FI" dirty="0" err="1"/>
              <a:t>Our</a:t>
            </a:r>
            <a:r>
              <a:rPr lang="fi-FI" dirty="0"/>
              <a:t> Innovation </a:t>
            </a:r>
            <a:r>
              <a:rPr lang="fi-FI" dirty="0" err="1"/>
              <a:t>Tool</a:t>
            </a:r>
            <a:endParaRPr lang="fi-FI" dirty="0"/>
          </a:p>
        </p:txBody>
      </p:sp>
      <p:sp>
        <p:nvSpPr>
          <p:cNvPr id="5" name="Picture Placeholder 4">
            <a:extLst>
              <a:ext uri="{FF2B5EF4-FFF2-40B4-BE49-F238E27FC236}">
                <a16:creationId xmlns:a16="http://schemas.microsoft.com/office/drawing/2014/main" id="{58B7F479-7FE2-1848-B836-53AB82696B95}"/>
              </a:ext>
            </a:extLst>
          </p:cNvPr>
          <p:cNvSpPr>
            <a:spLocks noGrp="1"/>
          </p:cNvSpPr>
          <p:nvPr>
            <p:ph type="pic" sz="quarter" idx="11" hasCustomPrompt="1"/>
          </p:nvPr>
        </p:nvSpPr>
        <p:spPr>
          <a:xfrm>
            <a:off x="4219488" y="2349500"/>
            <a:ext cx="1079500" cy="1079500"/>
          </a:xfrm>
          <a:prstGeom prst="rect">
            <a:avLst/>
          </a:prstGeom>
        </p:spPr>
        <p:txBody>
          <a:bodyPr anchor="ctr"/>
          <a:lstStyle>
            <a:lvl1pPr marL="0" indent="0" algn="ctr">
              <a:buNone/>
              <a:defRPr/>
            </a:lvl1pPr>
          </a:lstStyle>
          <a:p>
            <a:r>
              <a:rPr lang="en-US" dirty="0"/>
              <a:t>Insert icon</a:t>
            </a:r>
          </a:p>
        </p:txBody>
      </p:sp>
      <p:sp>
        <p:nvSpPr>
          <p:cNvPr id="14" name="Picture Placeholder 4">
            <a:extLst>
              <a:ext uri="{FF2B5EF4-FFF2-40B4-BE49-F238E27FC236}">
                <a16:creationId xmlns:a16="http://schemas.microsoft.com/office/drawing/2014/main" id="{52164F7C-4673-AD43-B2B9-670AAAA21221}"/>
              </a:ext>
            </a:extLst>
          </p:cNvPr>
          <p:cNvSpPr>
            <a:spLocks noGrp="1"/>
          </p:cNvSpPr>
          <p:nvPr>
            <p:ph type="pic" sz="quarter" idx="12" hasCustomPrompt="1"/>
          </p:nvPr>
        </p:nvSpPr>
        <p:spPr>
          <a:xfrm>
            <a:off x="6904006" y="2349500"/>
            <a:ext cx="1079500" cy="1079500"/>
          </a:xfrm>
          <a:prstGeom prst="rect">
            <a:avLst/>
          </a:prstGeom>
        </p:spPr>
        <p:txBody>
          <a:bodyPr anchor="ctr"/>
          <a:lstStyle>
            <a:lvl1pPr marL="0" indent="0" algn="ctr">
              <a:buNone/>
              <a:defRPr/>
            </a:lvl1pPr>
          </a:lstStyle>
          <a:p>
            <a:r>
              <a:rPr lang="en-US" dirty="0"/>
              <a:t>Insert icon</a:t>
            </a:r>
          </a:p>
        </p:txBody>
      </p:sp>
      <p:sp>
        <p:nvSpPr>
          <p:cNvPr id="15" name="Picture Placeholder 4">
            <a:extLst>
              <a:ext uri="{FF2B5EF4-FFF2-40B4-BE49-F238E27FC236}">
                <a16:creationId xmlns:a16="http://schemas.microsoft.com/office/drawing/2014/main" id="{B2F37662-19D7-2846-B453-1B942DD6697F}"/>
              </a:ext>
            </a:extLst>
          </p:cNvPr>
          <p:cNvSpPr>
            <a:spLocks noGrp="1"/>
          </p:cNvSpPr>
          <p:nvPr>
            <p:ph type="pic" sz="quarter" idx="13" hasCustomPrompt="1"/>
          </p:nvPr>
        </p:nvSpPr>
        <p:spPr>
          <a:xfrm>
            <a:off x="9588524" y="2349500"/>
            <a:ext cx="1079500" cy="1079500"/>
          </a:xfrm>
          <a:prstGeom prst="rect">
            <a:avLst/>
          </a:prstGeom>
        </p:spPr>
        <p:txBody>
          <a:bodyPr anchor="ctr"/>
          <a:lstStyle>
            <a:lvl1pPr marL="0" indent="0" algn="ctr">
              <a:buNone/>
              <a:defRPr/>
            </a:lvl1pPr>
          </a:lstStyle>
          <a:p>
            <a:r>
              <a:rPr lang="en-US" dirty="0"/>
              <a:t>Insert icon</a:t>
            </a:r>
          </a:p>
        </p:txBody>
      </p:sp>
      <p:sp>
        <p:nvSpPr>
          <p:cNvPr id="16" name="Picture Placeholder 4">
            <a:extLst>
              <a:ext uri="{FF2B5EF4-FFF2-40B4-BE49-F238E27FC236}">
                <a16:creationId xmlns:a16="http://schemas.microsoft.com/office/drawing/2014/main" id="{E45F4152-2BA3-4942-AA7E-31E5D21F89EC}"/>
              </a:ext>
            </a:extLst>
          </p:cNvPr>
          <p:cNvSpPr>
            <a:spLocks noGrp="1"/>
          </p:cNvSpPr>
          <p:nvPr>
            <p:ph type="pic" sz="quarter" idx="14" hasCustomPrompt="1"/>
          </p:nvPr>
        </p:nvSpPr>
        <p:spPr>
          <a:xfrm>
            <a:off x="1534970" y="2349500"/>
            <a:ext cx="1079500" cy="1079500"/>
          </a:xfrm>
          <a:prstGeom prst="rect">
            <a:avLst/>
          </a:prstGeom>
        </p:spPr>
        <p:txBody>
          <a:bodyPr anchor="ctr"/>
          <a:lstStyle>
            <a:lvl1pPr marL="0" indent="0" algn="ctr">
              <a:buNone/>
              <a:defRPr/>
            </a:lvl1pPr>
          </a:lstStyle>
          <a:p>
            <a:r>
              <a:rPr lang="en-US" dirty="0"/>
              <a:t>Insert icon</a:t>
            </a:r>
          </a:p>
        </p:txBody>
      </p:sp>
      <p:sp>
        <p:nvSpPr>
          <p:cNvPr id="8" name="Text Placeholder 7">
            <a:extLst>
              <a:ext uri="{FF2B5EF4-FFF2-40B4-BE49-F238E27FC236}">
                <a16:creationId xmlns:a16="http://schemas.microsoft.com/office/drawing/2014/main" id="{89A43A86-94E1-5043-B364-3E21EE380120}"/>
              </a:ext>
            </a:extLst>
          </p:cNvPr>
          <p:cNvSpPr>
            <a:spLocks noGrp="1"/>
          </p:cNvSpPr>
          <p:nvPr>
            <p:ph type="body" sz="quarter" idx="15" hasCustomPrompt="1"/>
          </p:nvPr>
        </p:nvSpPr>
        <p:spPr>
          <a:xfrm>
            <a:off x="994426" y="3645024"/>
            <a:ext cx="2160588" cy="1079500"/>
          </a:xfrm>
          <a:prstGeom prst="rect">
            <a:avLst/>
          </a:prstGeom>
        </p:spPr>
        <p:txBody>
          <a:bodyPr>
            <a:normAutofit/>
          </a:bodyPr>
          <a:lstStyle>
            <a:lvl1pPr marL="0" marR="0" indent="0" algn="ctr" defTabSz="914400" rtl="0" eaLnBrk="1" fontAlgn="auto" latinLnBrk="0" hangingPunct="1">
              <a:lnSpc>
                <a:spcPct val="100000"/>
              </a:lnSpc>
              <a:spcBef>
                <a:spcPts val="1000"/>
              </a:spcBef>
              <a:spcAft>
                <a:spcPts val="0"/>
              </a:spcAft>
              <a:buClrTx/>
              <a:buSzTx/>
              <a:buFont typeface="Arial" panose="020B0604020202020204" pitchFamily="34" charset="0"/>
              <a:buNone/>
              <a:tabLst/>
              <a:defRPr lang="en" sz="1300" b="0" i="0" u="none" strike="noStrike" smtClean="0">
                <a:effectLs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 dirty="0"/>
              <a:t>Cloud-based SaaS platform transforms the way our customers innovate</a:t>
            </a:r>
          </a:p>
        </p:txBody>
      </p:sp>
      <p:sp>
        <p:nvSpPr>
          <p:cNvPr id="18" name="Text Placeholder 7">
            <a:extLst>
              <a:ext uri="{FF2B5EF4-FFF2-40B4-BE49-F238E27FC236}">
                <a16:creationId xmlns:a16="http://schemas.microsoft.com/office/drawing/2014/main" id="{A9937176-E7E5-8F47-AE20-9C59695A2091}"/>
              </a:ext>
            </a:extLst>
          </p:cNvPr>
          <p:cNvSpPr>
            <a:spLocks noGrp="1"/>
          </p:cNvSpPr>
          <p:nvPr>
            <p:ph type="body" sz="quarter" idx="17" hasCustomPrompt="1"/>
          </p:nvPr>
        </p:nvSpPr>
        <p:spPr>
          <a:xfrm>
            <a:off x="6363462" y="3645024"/>
            <a:ext cx="2160588" cy="1079500"/>
          </a:xfrm>
          <a:prstGeom prst="rect">
            <a:avLst/>
          </a:prstGeom>
        </p:spPr>
        <p:txBody>
          <a:bodyPr>
            <a:normAutofit/>
          </a:bodyPr>
          <a:lstStyle>
            <a:lvl1pPr marL="0" marR="0" indent="0" algn="ctr" defTabSz="914400" rtl="0" eaLnBrk="1" fontAlgn="auto" latinLnBrk="0" hangingPunct="1">
              <a:lnSpc>
                <a:spcPct val="100000"/>
              </a:lnSpc>
              <a:spcBef>
                <a:spcPts val="1000"/>
              </a:spcBef>
              <a:spcAft>
                <a:spcPts val="0"/>
              </a:spcAft>
              <a:buClrTx/>
              <a:buSzTx/>
              <a:buFont typeface="Arial" panose="020B0604020202020204" pitchFamily="34" charset="0"/>
              <a:buNone/>
              <a:tabLst/>
              <a:defRPr lang="en" sz="1300" b="0" i="0" u="none" strike="noStrike" smtClean="0">
                <a:effectLs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 dirty="0"/>
              <a:t>Cloud-based SaaS platform transforms the way our customers innovate</a:t>
            </a:r>
          </a:p>
        </p:txBody>
      </p:sp>
      <p:sp>
        <p:nvSpPr>
          <p:cNvPr id="19" name="Text Placeholder 7">
            <a:extLst>
              <a:ext uri="{FF2B5EF4-FFF2-40B4-BE49-F238E27FC236}">
                <a16:creationId xmlns:a16="http://schemas.microsoft.com/office/drawing/2014/main" id="{B6B6112F-73E1-BF4A-AD93-9158197396BF}"/>
              </a:ext>
            </a:extLst>
          </p:cNvPr>
          <p:cNvSpPr>
            <a:spLocks noGrp="1"/>
          </p:cNvSpPr>
          <p:nvPr>
            <p:ph type="body" sz="quarter" idx="18" hasCustomPrompt="1"/>
          </p:nvPr>
        </p:nvSpPr>
        <p:spPr>
          <a:xfrm>
            <a:off x="9047980" y="3645024"/>
            <a:ext cx="2160588" cy="1079500"/>
          </a:xfrm>
          <a:prstGeom prst="rect">
            <a:avLst/>
          </a:prstGeom>
        </p:spPr>
        <p:txBody>
          <a:bodyPr>
            <a:normAutofit/>
          </a:bodyPr>
          <a:lstStyle>
            <a:lvl1pPr marL="0" marR="0" indent="0" algn="ctr" defTabSz="914400" rtl="0" eaLnBrk="1" fontAlgn="auto" latinLnBrk="0" hangingPunct="1">
              <a:lnSpc>
                <a:spcPct val="100000"/>
              </a:lnSpc>
              <a:spcBef>
                <a:spcPts val="1000"/>
              </a:spcBef>
              <a:spcAft>
                <a:spcPts val="0"/>
              </a:spcAft>
              <a:buClrTx/>
              <a:buSzTx/>
              <a:buFont typeface="Arial" panose="020B0604020202020204" pitchFamily="34" charset="0"/>
              <a:buNone/>
              <a:tabLst/>
              <a:defRPr lang="en" sz="1300" b="0" i="0" u="none" strike="noStrike" smtClean="0">
                <a:effectLs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 dirty="0"/>
              <a:t>Cloud-based SaaS platform transforms the way our customers innovate</a:t>
            </a:r>
          </a:p>
        </p:txBody>
      </p:sp>
      <p:sp>
        <p:nvSpPr>
          <p:cNvPr id="20" name="Text Placeholder 7">
            <a:extLst>
              <a:ext uri="{FF2B5EF4-FFF2-40B4-BE49-F238E27FC236}">
                <a16:creationId xmlns:a16="http://schemas.microsoft.com/office/drawing/2014/main" id="{C7FEFB3C-7477-2540-924E-E56E189F6F57}"/>
              </a:ext>
            </a:extLst>
          </p:cNvPr>
          <p:cNvSpPr>
            <a:spLocks noGrp="1"/>
          </p:cNvSpPr>
          <p:nvPr>
            <p:ph type="body" sz="quarter" idx="19" hasCustomPrompt="1"/>
          </p:nvPr>
        </p:nvSpPr>
        <p:spPr>
          <a:xfrm>
            <a:off x="3678944" y="3645024"/>
            <a:ext cx="2160588" cy="1079500"/>
          </a:xfrm>
          <a:prstGeom prst="rect">
            <a:avLst/>
          </a:prstGeom>
        </p:spPr>
        <p:txBody>
          <a:bodyPr>
            <a:normAutofit/>
          </a:bodyPr>
          <a:lstStyle>
            <a:lvl1pPr marL="0" marR="0" indent="0" algn="ctr" defTabSz="914400" rtl="0" eaLnBrk="1" fontAlgn="auto" latinLnBrk="0" hangingPunct="1">
              <a:lnSpc>
                <a:spcPct val="100000"/>
              </a:lnSpc>
              <a:spcBef>
                <a:spcPts val="1000"/>
              </a:spcBef>
              <a:spcAft>
                <a:spcPts val="0"/>
              </a:spcAft>
              <a:buClrTx/>
              <a:buSzTx/>
              <a:buFont typeface="Arial" panose="020B0604020202020204" pitchFamily="34" charset="0"/>
              <a:buNone/>
              <a:tabLst/>
              <a:defRPr lang="en" sz="1300" b="0" i="0" u="none" strike="noStrike" smtClean="0">
                <a:effectLs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 dirty="0"/>
              <a:t>Cloud-based SaaS platform transforms the way our customers innovate</a:t>
            </a:r>
          </a:p>
        </p:txBody>
      </p:sp>
      <p:pic>
        <p:nvPicPr>
          <p:cNvPr id="12" name="Graphic 11">
            <a:extLst>
              <a:ext uri="{FF2B5EF4-FFF2-40B4-BE49-F238E27FC236}">
                <a16:creationId xmlns:a16="http://schemas.microsoft.com/office/drawing/2014/main" id="{43FB83C4-4F9C-704B-B92A-12EA91B81480}"/>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0440000" y="6174000"/>
            <a:ext cx="1400400" cy="497089"/>
          </a:xfrm>
          <a:prstGeom prst="rect">
            <a:avLst/>
          </a:prstGeom>
        </p:spPr>
      </p:pic>
    </p:spTree>
    <p:extLst>
      <p:ext uri="{BB962C8B-B14F-4D97-AF65-F5344CB8AC3E}">
        <p14:creationId xmlns:p14="http://schemas.microsoft.com/office/powerpoint/2010/main" val="27967573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Use Cases">
    <p:bg>
      <p:bgPr>
        <a:gradFill>
          <a:gsLst>
            <a:gs pos="0">
              <a:schemeClr val="bg1"/>
            </a:gs>
            <a:gs pos="87000">
              <a:srgbClr val="F0F0F0"/>
            </a:gs>
            <a:gs pos="100000">
              <a:srgbClr val="F0F0F0"/>
            </a:gs>
          </a:gsLst>
          <a:lin ang="4800000" scaled="0"/>
        </a:gradFill>
        <a:effectLst/>
      </p:bgPr>
    </p:bg>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CBB7B0B-4952-4D4D-8F89-E2E431C8A33B}"/>
              </a:ext>
            </a:extLst>
          </p:cNvPr>
          <p:cNvSpPr>
            <a:spLocks noGrp="1"/>
          </p:cNvSpPr>
          <p:nvPr>
            <p:ph type="body" sz="quarter" idx="10" hasCustomPrompt="1"/>
          </p:nvPr>
        </p:nvSpPr>
        <p:spPr>
          <a:xfrm>
            <a:off x="4133197" y="408409"/>
            <a:ext cx="3887788" cy="407987"/>
          </a:xfrm>
          <a:prstGeom prst="rect">
            <a:avLst/>
          </a:prstGeom>
        </p:spPr>
        <p:txBody>
          <a:bodyPr>
            <a:noAutofit/>
          </a:bodyPr>
          <a:lstStyle>
            <a:lvl1pPr marL="0" indent="0" algn="ctr">
              <a:buNone/>
              <a:defRPr sz="2800" b="1" cap="none" spc="0">
                <a:ln w="0"/>
                <a:solidFill>
                  <a:schemeClr val="tx1"/>
                </a:solidFill>
                <a:effectLst/>
              </a:defRPr>
            </a:lvl1pPr>
          </a:lstStyle>
          <a:p>
            <a:pPr lvl="0"/>
            <a:r>
              <a:rPr lang="fi-FI" dirty="0" err="1"/>
              <a:t>Use</a:t>
            </a:r>
            <a:r>
              <a:rPr lang="fi-FI" dirty="0"/>
              <a:t> </a:t>
            </a:r>
            <a:r>
              <a:rPr lang="fi-FI" dirty="0" err="1"/>
              <a:t>Cases</a:t>
            </a:r>
            <a:endParaRPr lang="fi-FI" dirty="0"/>
          </a:p>
        </p:txBody>
      </p:sp>
      <p:grpSp>
        <p:nvGrpSpPr>
          <p:cNvPr id="104" name="Group 103">
            <a:extLst>
              <a:ext uri="{FF2B5EF4-FFF2-40B4-BE49-F238E27FC236}">
                <a16:creationId xmlns:a16="http://schemas.microsoft.com/office/drawing/2014/main" id="{61C5CBEB-D11E-8543-AA9B-388CB8C496D2}"/>
              </a:ext>
            </a:extLst>
          </p:cNvPr>
          <p:cNvGrpSpPr>
            <a:grpSpLocks noChangeAspect="1"/>
          </p:cNvGrpSpPr>
          <p:nvPr/>
        </p:nvGrpSpPr>
        <p:grpSpPr>
          <a:xfrm>
            <a:off x="1768325" y="1840976"/>
            <a:ext cx="2088000" cy="2088000"/>
            <a:chOff x="7431634" y="4558804"/>
            <a:chExt cx="1980000" cy="1980000"/>
          </a:xfrm>
        </p:grpSpPr>
        <p:grpSp>
          <p:nvGrpSpPr>
            <p:cNvPr id="78" name="Group 77">
              <a:extLst>
                <a:ext uri="{FF2B5EF4-FFF2-40B4-BE49-F238E27FC236}">
                  <a16:creationId xmlns:a16="http://schemas.microsoft.com/office/drawing/2014/main" id="{3878E678-2D91-D54C-8F3D-D5CEFF4CCAFE}"/>
                </a:ext>
              </a:extLst>
            </p:cNvPr>
            <p:cNvGrpSpPr>
              <a:grpSpLocks noChangeAspect="1"/>
            </p:cNvGrpSpPr>
            <p:nvPr/>
          </p:nvGrpSpPr>
          <p:grpSpPr>
            <a:xfrm>
              <a:off x="7431634" y="4558804"/>
              <a:ext cx="1980000" cy="1980000"/>
              <a:chOff x="4476311" y="947220"/>
              <a:chExt cx="5238750" cy="5238750"/>
            </a:xfrm>
          </p:grpSpPr>
          <p:sp>
            <p:nvSpPr>
              <p:cNvPr id="73" name="Freeform 72">
                <a:extLst>
                  <a:ext uri="{FF2B5EF4-FFF2-40B4-BE49-F238E27FC236}">
                    <a16:creationId xmlns:a16="http://schemas.microsoft.com/office/drawing/2014/main" id="{808DED58-A4FA-1F49-B6EC-B9EC4EC19DAE}"/>
                  </a:ext>
                </a:extLst>
              </p:cNvPr>
              <p:cNvSpPr/>
              <p:nvPr/>
            </p:nvSpPr>
            <p:spPr>
              <a:xfrm>
                <a:off x="4476311" y="947220"/>
                <a:ext cx="5238750" cy="5238750"/>
              </a:xfrm>
              <a:custGeom>
                <a:avLst/>
                <a:gdLst>
                  <a:gd name="connsiteX0" fmla="*/ 3810000 w 3810000"/>
                  <a:gd name="connsiteY0" fmla="*/ 1905000 h 3810000"/>
                  <a:gd name="connsiteX1" fmla="*/ 1905000 w 3810000"/>
                  <a:gd name="connsiteY1" fmla="*/ 3810000 h 3810000"/>
                  <a:gd name="connsiteX2" fmla="*/ 0 w 3810000"/>
                  <a:gd name="connsiteY2" fmla="*/ 1905000 h 3810000"/>
                  <a:gd name="connsiteX3" fmla="*/ 1905000 w 3810000"/>
                  <a:gd name="connsiteY3" fmla="*/ 0 h 3810000"/>
                  <a:gd name="connsiteX4" fmla="*/ 3810000 w 3810000"/>
                  <a:gd name="connsiteY4" fmla="*/ 190500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3810000">
                    <a:moveTo>
                      <a:pt x="3810000" y="1905000"/>
                    </a:moveTo>
                    <a:cubicBezTo>
                      <a:pt x="3810000" y="2957103"/>
                      <a:pt x="2957103" y="3810000"/>
                      <a:pt x="1905000" y="3810000"/>
                    </a:cubicBezTo>
                    <a:cubicBezTo>
                      <a:pt x="852898" y="3810000"/>
                      <a:pt x="0" y="2957103"/>
                      <a:pt x="0" y="1905000"/>
                    </a:cubicBezTo>
                    <a:cubicBezTo>
                      <a:pt x="0" y="852898"/>
                      <a:pt x="852898" y="0"/>
                      <a:pt x="1905000" y="0"/>
                    </a:cubicBezTo>
                    <a:cubicBezTo>
                      <a:pt x="2957103" y="0"/>
                      <a:pt x="3810000" y="852898"/>
                      <a:pt x="3810000" y="1905000"/>
                    </a:cubicBezTo>
                    <a:close/>
                  </a:path>
                </a:pathLst>
              </a:custGeom>
              <a:solidFill>
                <a:schemeClr val="accent1"/>
              </a:solidFill>
              <a:ln w="6350" cap="flat">
                <a:noFill/>
                <a:prstDash val="solid"/>
                <a:miter/>
              </a:ln>
            </p:spPr>
            <p:txBody>
              <a:bodyPr rtlCol="0" anchor="ctr"/>
              <a:lstStyle/>
              <a:p>
                <a:endParaRPr lang="en-US" sz="1600" dirty="0"/>
              </a:p>
            </p:txBody>
          </p:sp>
          <p:sp>
            <p:nvSpPr>
              <p:cNvPr id="75" name="Freeform 74">
                <a:extLst>
                  <a:ext uri="{FF2B5EF4-FFF2-40B4-BE49-F238E27FC236}">
                    <a16:creationId xmlns:a16="http://schemas.microsoft.com/office/drawing/2014/main" id="{2ACCB937-808E-C54D-AF81-6ED9CA748B96}"/>
                  </a:ext>
                </a:extLst>
              </p:cNvPr>
              <p:cNvSpPr/>
              <p:nvPr/>
            </p:nvSpPr>
            <p:spPr>
              <a:xfrm>
                <a:off x="6283950" y="2578413"/>
                <a:ext cx="590550" cy="590550"/>
              </a:xfrm>
              <a:custGeom>
                <a:avLst/>
                <a:gdLst>
                  <a:gd name="connsiteX0" fmla="*/ 296354 w 590550"/>
                  <a:gd name="connsiteY0" fmla="*/ 0 h 590550"/>
                  <a:gd name="connsiteX1" fmla="*/ 592665 w 590550"/>
                  <a:gd name="connsiteY1" fmla="*/ 296348 h 590550"/>
                  <a:gd name="connsiteX2" fmla="*/ 296354 w 590550"/>
                  <a:gd name="connsiteY2" fmla="*/ 592601 h 590550"/>
                  <a:gd name="connsiteX3" fmla="*/ 0 w 590550"/>
                  <a:gd name="connsiteY3" fmla="*/ 296348 h 590550"/>
                  <a:gd name="connsiteX4" fmla="*/ 296354 w 590550"/>
                  <a:gd name="connsiteY4" fmla="*/ 0 h 590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0" h="590550">
                    <a:moveTo>
                      <a:pt x="296354" y="0"/>
                    </a:moveTo>
                    <a:cubicBezTo>
                      <a:pt x="459994" y="0"/>
                      <a:pt x="592665" y="132664"/>
                      <a:pt x="592665" y="296348"/>
                    </a:cubicBezTo>
                    <a:cubicBezTo>
                      <a:pt x="592665" y="460026"/>
                      <a:pt x="459988" y="592601"/>
                      <a:pt x="296354" y="592601"/>
                    </a:cubicBezTo>
                    <a:cubicBezTo>
                      <a:pt x="132671" y="592601"/>
                      <a:pt x="0" y="460026"/>
                      <a:pt x="0" y="296348"/>
                    </a:cubicBezTo>
                    <a:cubicBezTo>
                      <a:pt x="0" y="132664"/>
                      <a:pt x="132671" y="0"/>
                      <a:pt x="296354" y="0"/>
                    </a:cubicBezTo>
                    <a:close/>
                  </a:path>
                </a:pathLst>
              </a:custGeom>
              <a:solidFill>
                <a:srgbClr val="FFFFFF"/>
              </a:solidFill>
              <a:ln w="6350" cap="flat">
                <a:noFill/>
                <a:prstDash val="solid"/>
                <a:miter/>
              </a:ln>
            </p:spPr>
            <p:txBody>
              <a:bodyPr rtlCol="0" anchor="ctr"/>
              <a:lstStyle/>
              <a:p>
                <a:endParaRPr lang="en-US" sz="1600"/>
              </a:p>
            </p:txBody>
          </p:sp>
          <p:sp>
            <p:nvSpPr>
              <p:cNvPr id="76" name="Freeform 75">
                <a:extLst>
                  <a:ext uri="{FF2B5EF4-FFF2-40B4-BE49-F238E27FC236}">
                    <a16:creationId xmlns:a16="http://schemas.microsoft.com/office/drawing/2014/main" id="{A3E38AC8-7F44-7949-9E21-5D02B89E1844}"/>
                  </a:ext>
                </a:extLst>
              </p:cNvPr>
              <p:cNvSpPr/>
              <p:nvPr/>
            </p:nvSpPr>
            <p:spPr>
              <a:xfrm>
                <a:off x="7098864" y="3022895"/>
                <a:ext cx="368300" cy="368300"/>
              </a:xfrm>
              <a:custGeom>
                <a:avLst/>
                <a:gdLst>
                  <a:gd name="connsiteX0" fmla="*/ 370408 w 368300"/>
                  <a:gd name="connsiteY0" fmla="*/ 185204 h 368300"/>
                  <a:gd name="connsiteX1" fmla="*/ 185204 w 368300"/>
                  <a:gd name="connsiteY1" fmla="*/ 370408 h 368300"/>
                  <a:gd name="connsiteX2" fmla="*/ 0 w 368300"/>
                  <a:gd name="connsiteY2" fmla="*/ 185204 h 368300"/>
                  <a:gd name="connsiteX3" fmla="*/ 185204 w 368300"/>
                  <a:gd name="connsiteY3" fmla="*/ 0 h 368300"/>
                  <a:gd name="connsiteX4" fmla="*/ 370408 w 368300"/>
                  <a:gd name="connsiteY4" fmla="*/ 185204 h 368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8300" h="368300">
                    <a:moveTo>
                      <a:pt x="370408" y="185204"/>
                    </a:moveTo>
                    <a:cubicBezTo>
                      <a:pt x="370408" y="287489"/>
                      <a:pt x="287490" y="370408"/>
                      <a:pt x="185204" y="370408"/>
                    </a:cubicBezTo>
                    <a:cubicBezTo>
                      <a:pt x="82919" y="370408"/>
                      <a:pt x="0" y="287490"/>
                      <a:pt x="0" y="185204"/>
                    </a:cubicBezTo>
                    <a:cubicBezTo>
                      <a:pt x="0" y="82919"/>
                      <a:pt x="82918" y="0"/>
                      <a:pt x="185204" y="0"/>
                    </a:cubicBezTo>
                    <a:cubicBezTo>
                      <a:pt x="287489" y="0"/>
                      <a:pt x="370408" y="82918"/>
                      <a:pt x="370408" y="185204"/>
                    </a:cubicBezTo>
                    <a:close/>
                  </a:path>
                </a:pathLst>
              </a:custGeom>
              <a:solidFill>
                <a:srgbClr val="FFFFFF"/>
              </a:solidFill>
              <a:ln w="6350" cap="flat">
                <a:noFill/>
                <a:prstDash val="solid"/>
                <a:miter/>
              </a:ln>
            </p:spPr>
            <p:txBody>
              <a:bodyPr rtlCol="0" anchor="ctr"/>
              <a:lstStyle/>
              <a:p>
                <a:endParaRPr lang="en-US" sz="1600"/>
              </a:p>
            </p:txBody>
          </p:sp>
          <p:sp>
            <p:nvSpPr>
              <p:cNvPr id="77" name="Freeform 76">
                <a:extLst>
                  <a:ext uri="{FF2B5EF4-FFF2-40B4-BE49-F238E27FC236}">
                    <a16:creationId xmlns:a16="http://schemas.microsoft.com/office/drawing/2014/main" id="{003F29EF-1948-2743-ACB3-0C2F85A1E23A}"/>
                  </a:ext>
                </a:extLst>
              </p:cNvPr>
              <p:cNvSpPr/>
              <p:nvPr/>
            </p:nvSpPr>
            <p:spPr>
              <a:xfrm>
                <a:off x="6876614" y="1911637"/>
                <a:ext cx="889000" cy="882650"/>
              </a:xfrm>
              <a:custGeom>
                <a:avLst/>
                <a:gdLst>
                  <a:gd name="connsiteX0" fmla="*/ 444513 w 889000"/>
                  <a:gd name="connsiteY0" fmla="*/ 0 h 882650"/>
                  <a:gd name="connsiteX1" fmla="*/ 889000 w 889000"/>
                  <a:gd name="connsiteY1" fmla="*/ 444481 h 882650"/>
                  <a:gd name="connsiteX2" fmla="*/ 444513 w 889000"/>
                  <a:gd name="connsiteY2" fmla="*/ 888955 h 882650"/>
                  <a:gd name="connsiteX3" fmla="*/ 0 w 889000"/>
                  <a:gd name="connsiteY3" fmla="*/ 444481 h 882650"/>
                  <a:gd name="connsiteX4" fmla="*/ 444513 w 889000"/>
                  <a:gd name="connsiteY4" fmla="*/ 0 h 882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9000" h="882650">
                    <a:moveTo>
                      <a:pt x="444513" y="0"/>
                    </a:moveTo>
                    <a:cubicBezTo>
                      <a:pt x="690054" y="0"/>
                      <a:pt x="889000" y="198996"/>
                      <a:pt x="889000" y="444481"/>
                    </a:cubicBezTo>
                    <a:cubicBezTo>
                      <a:pt x="889000" y="690016"/>
                      <a:pt x="690054" y="888955"/>
                      <a:pt x="444513" y="888955"/>
                    </a:cubicBezTo>
                    <a:cubicBezTo>
                      <a:pt x="198996" y="888955"/>
                      <a:pt x="0" y="690010"/>
                      <a:pt x="0" y="444481"/>
                    </a:cubicBezTo>
                    <a:cubicBezTo>
                      <a:pt x="0" y="198996"/>
                      <a:pt x="198996" y="0"/>
                      <a:pt x="444513" y="0"/>
                    </a:cubicBezTo>
                    <a:close/>
                  </a:path>
                </a:pathLst>
              </a:custGeom>
              <a:solidFill>
                <a:srgbClr val="FFFFFF"/>
              </a:solidFill>
              <a:ln w="6350" cap="flat">
                <a:noFill/>
                <a:prstDash val="solid"/>
                <a:miter/>
              </a:ln>
            </p:spPr>
            <p:txBody>
              <a:bodyPr rtlCol="0" anchor="ctr"/>
              <a:lstStyle/>
              <a:p>
                <a:endParaRPr lang="en-US" sz="1600"/>
              </a:p>
            </p:txBody>
          </p:sp>
        </p:grpSp>
        <p:sp>
          <p:nvSpPr>
            <p:cNvPr id="103" name="TextBox 102">
              <a:extLst>
                <a:ext uri="{FF2B5EF4-FFF2-40B4-BE49-F238E27FC236}">
                  <a16:creationId xmlns:a16="http://schemas.microsoft.com/office/drawing/2014/main" id="{D0AE55BD-0245-5544-B497-CAF196DF67E3}"/>
                </a:ext>
              </a:extLst>
            </p:cNvPr>
            <p:cNvSpPr txBox="1"/>
            <p:nvPr/>
          </p:nvSpPr>
          <p:spPr>
            <a:xfrm>
              <a:off x="7712620" y="5657148"/>
              <a:ext cx="1436611" cy="523220"/>
            </a:xfrm>
            <a:prstGeom prst="rect">
              <a:avLst/>
            </a:prstGeom>
            <a:noFill/>
          </p:spPr>
          <p:txBody>
            <a:bodyPr wrap="none" rtlCol="0">
              <a:spAutoFit/>
            </a:bodyPr>
            <a:lstStyle/>
            <a:p>
              <a:pPr algn="ctr"/>
              <a:r>
                <a:rPr lang="en-US" sz="1400" b="1" dirty="0">
                  <a:solidFill>
                    <a:schemeClr val="bg1"/>
                  </a:solidFill>
                </a:rPr>
                <a:t>Idea</a:t>
              </a:r>
              <a:br>
                <a:rPr lang="en-US" sz="1400" b="1" dirty="0">
                  <a:solidFill>
                    <a:schemeClr val="bg1"/>
                  </a:solidFill>
                </a:rPr>
              </a:br>
              <a:r>
                <a:rPr lang="en-US" sz="1400" b="1" dirty="0">
                  <a:solidFill>
                    <a:schemeClr val="bg1"/>
                  </a:solidFill>
                </a:rPr>
                <a:t> Management</a:t>
              </a:r>
            </a:p>
          </p:txBody>
        </p:sp>
      </p:grpSp>
      <p:grpSp>
        <p:nvGrpSpPr>
          <p:cNvPr id="106" name="Group 105">
            <a:extLst>
              <a:ext uri="{FF2B5EF4-FFF2-40B4-BE49-F238E27FC236}">
                <a16:creationId xmlns:a16="http://schemas.microsoft.com/office/drawing/2014/main" id="{89B06DB3-C7C2-6445-B5CE-4598569EF60E}"/>
              </a:ext>
            </a:extLst>
          </p:cNvPr>
          <p:cNvGrpSpPr>
            <a:grpSpLocks noChangeAspect="1"/>
          </p:cNvGrpSpPr>
          <p:nvPr/>
        </p:nvGrpSpPr>
        <p:grpSpPr>
          <a:xfrm>
            <a:off x="8442473" y="1845056"/>
            <a:ext cx="2088000" cy="2088000"/>
            <a:chOff x="7165234" y="2178326"/>
            <a:chExt cx="1980000" cy="1980000"/>
          </a:xfrm>
        </p:grpSpPr>
        <p:grpSp>
          <p:nvGrpSpPr>
            <p:cNvPr id="97" name="Graphic 84">
              <a:extLst>
                <a:ext uri="{FF2B5EF4-FFF2-40B4-BE49-F238E27FC236}">
                  <a16:creationId xmlns:a16="http://schemas.microsoft.com/office/drawing/2014/main" id="{6DA90AF1-9E9C-C243-93EF-5F177100D8E1}"/>
                </a:ext>
              </a:extLst>
            </p:cNvPr>
            <p:cNvGrpSpPr>
              <a:grpSpLocks noChangeAspect="1"/>
            </p:cNvGrpSpPr>
            <p:nvPr/>
          </p:nvGrpSpPr>
          <p:grpSpPr>
            <a:xfrm>
              <a:off x="7165234" y="2178326"/>
              <a:ext cx="1980000" cy="1980000"/>
              <a:chOff x="4491000" y="1824000"/>
              <a:chExt cx="5238750" cy="5238750"/>
            </a:xfrm>
          </p:grpSpPr>
          <p:sp>
            <p:nvSpPr>
              <p:cNvPr id="100" name="Freeform 99">
                <a:extLst>
                  <a:ext uri="{FF2B5EF4-FFF2-40B4-BE49-F238E27FC236}">
                    <a16:creationId xmlns:a16="http://schemas.microsoft.com/office/drawing/2014/main" id="{2823F014-DB7F-9140-AA5D-679742E8B171}"/>
                  </a:ext>
                </a:extLst>
              </p:cNvPr>
              <p:cNvSpPr>
                <a:spLocks noChangeAspect="1"/>
              </p:cNvSpPr>
              <p:nvPr/>
            </p:nvSpPr>
            <p:spPr>
              <a:xfrm>
                <a:off x="4491000" y="1824000"/>
                <a:ext cx="5238750" cy="5238750"/>
              </a:xfrm>
              <a:custGeom>
                <a:avLst/>
                <a:gdLst>
                  <a:gd name="connsiteX0" fmla="*/ 3810000 w 3810000"/>
                  <a:gd name="connsiteY0" fmla="*/ 1905000 h 3810000"/>
                  <a:gd name="connsiteX1" fmla="*/ 1905000 w 3810000"/>
                  <a:gd name="connsiteY1" fmla="*/ 3810000 h 3810000"/>
                  <a:gd name="connsiteX2" fmla="*/ 0 w 3810000"/>
                  <a:gd name="connsiteY2" fmla="*/ 1905000 h 3810000"/>
                  <a:gd name="connsiteX3" fmla="*/ 1905000 w 3810000"/>
                  <a:gd name="connsiteY3" fmla="*/ 0 h 3810000"/>
                  <a:gd name="connsiteX4" fmla="*/ 3810000 w 3810000"/>
                  <a:gd name="connsiteY4" fmla="*/ 190500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3810000">
                    <a:moveTo>
                      <a:pt x="3810000" y="1905000"/>
                    </a:moveTo>
                    <a:cubicBezTo>
                      <a:pt x="3810000" y="2957103"/>
                      <a:pt x="2957103" y="3810000"/>
                      <a:pt x="1905000" y="3810000"/>
                    </a:cubicBezTo>
                    <a:cubicBezTo>
                      <a:pt x="852898" y="3810000"/>
                      <a:pt x="0" y="2957103"/>
                      <a:pt x="0" y="1905000"/>
                    </a:cubicBezTo>
                    <a:cubicBezTo>
                      <a:pt x="0" y="852898"/>
                      <a:pt x="852898" y="0"/>
                      <a:pt x="1905000" y="0"/>
                    </a:cubicBezTo>
                    <a:cubicBezTo>
                      <a:pt x="2957103" y="0"/>
                      <a:pt x="3810000" y="852898"/>
                      <a:pt x="3810000" y="1905000"/>
                    </a:cubicBezTo>
                    <a:close/>
                  </a:path>
                </a:pathLst>
              </a:custGeom>
              <a:solidFill>
                <a:schemeClr val="accent1"/>
              </a:solidFill>
              <a:ln w="6350" cap="flat">
                <a:noFill/>
                <a:prstDash val="solid"/>
                <a:miter/>
              </a:ln>
            </p:spPr>
            <p:txBody>
              <a:bodyPr rtlCol="0" anchor="ctr"/>
              <a:lstStyle/>
              <a:p>
                <a:endParaRPr lang="en-US" sz="1600" dirty="0"/>
              </a:p>
            </p:txBody>
          </p:sp>
          <p:sp>
            <p:nvSpPr>
              <p:cNvPr id="101" name="Freeform 100">
                <a:extLst>
                  <a:ext uri="{FF2B5EF4-FFF2-40B4-BE49-F238E27FC236}">
                    <a16:creationId xmlns:a16="http://schemas.microsoft.com/office/drawing/2014/main" id="{87E3BABD-AD5A-F24B-8DD0-3ED01C07F1F3}"/>
                  </a:ext>
                </a:extLst>
              </p:cNvPr>
              <p:cNvSpPr/>
              <p:nvPr/>
            </p:nvSpPr>
            <p:spPr>
              <a:xfrm>
                <a:off x="6280427" y="2550942"/>
                <a:ext cx="1898650" cy="1905001"/>
              </a:xfrm>
              <a:custGeom>
                <a:avLst/>
                <a:gdLst>
                  <a:gd name="connsiteX0" fmla="*/ 1678210 w 1898650"/>
                  <a:gd name="connsiteY0" fmla="*/ 907142 h 1905000"/>
                  <a:gd name="connsiteX1" fmla="*/ 1542136 w 1898650"/>
                  <a:gd name="connsiteY1" fmla="*/ 907142 h 1905000"/>
                  <a:gd name="connsiteX2" fmla="*/ 1542136 w 1898650"/>
                  <a:gd name="connsiteY2" fmla="*/ 544284 h 1905000"/>
                  <a:gd name="connsiteX3" fmla="*/ 1360710 w 1898650"/>
                  <a:gd name="connsiteY3" fmla="*/ 362858 h 1905000"/>
                  <a:gd name="connsiteX4" fmla="*/ 997852 w 1898650"/>
                  <a:gd name="connsiteY4" fmla="*/ 362858 h 1905000"/>
                  <a:gd name="connsiteX5" fmla="*/ 997852 w 1898650"/>
                  <a:gd name="connsiteY5" fmla="*/ 226790 h 1905000"/>
                  <a:gd name="connsiteX6" fmla="*/ 771068 w 1898650"/>
                  <a:gd name="connsiteY6" fmla="*/ 0 h 1905000"/>
                  <a:gd name="connsiteX7" fmla="*/ 544284 w 1898650"/>
                  <a:gd name="connsiteY7" fmla="*/ 226790 h 1905000"/>
                  <a:gd name="connsiteX8" fmla="*/ 544284 w 1898650"/>
                  <a:gd name="connsiteY8" fmla="*/ 362858 h 1905000"/>
                  <a:gd name="connsiteX9" fmla="*/ 181426 w 1898650"/>
                  <a:gd name="connsiteY9" fmla="*/ 362858 h 1905000"/>
                  <a:gd name="connsiteX10" fmla="*/ 883 w 1898650"/>
                  <a:gd name="connsiteY10" fmla="*/ 544284 h 1905000"/>
                  <a:gd name="connsiteX11" fmla="*/ 883 w 1898650"/>
                  <a:gd name="connsiteY11" fmla="*/ 888981 h 1905000"/>
                  <a:gd name="connsiteX12" fmla="*/ 136068 w 1898650"/>
                  <a:gd name="connsiteY12" fmla="*/ 888981 h 1905000"/>
                  <a:gd name="connsiteX13" fmla="*/ 381019 w 1898650"/>
                  <a:gd name="connsiteY13" fmla="*/ 1133926 h 1905000"/>
                  <a:gd name="connsiteX14" fmla="*/ 136068 w 1898650"/>
                  <a:gd name="connsiteY14" fmla="*/ 1378871 h 1905000"/>
                  <a:gd name="connsiteX15" fmla="*/ 0 w 1898650"/>
                  <a:gd name="connsiteY15" fmla="*/ 1378871 h 1905000"/>
                  <a:gd name="connsiteX16" fmla="*/ 0 w 1898650"/>
                  <a:gd name="connsiteY16" fmla="*/ 1723568 h 1905000"/>
                  <a:gd name="connsiteX17" fmla="*/ 181426 w 1898650"/>
                  <a:gd name="connsiteY17" fmla="*/ 1904987 h 1905000"/>
                  <a:gd name="connsiteX18" fmla="*/ 526123 w 1898650"/>
                  <a:gd name="connsiteY18" fmla="*/ 1904987 h 1905000"/>
                  <a:gd name="connsiteX19" fmla="*/ 526123 w 1898650"/>
                  <a:gd name="connsiteY19" fmla="*/ 1768920 h 1905000"/>
                  <a:gd name="connsiteX20" fmla="*/ 771068 w 1898650"/>
                  <a:gd name="connsiteY20" fmla="*/ 1523974 h 1905000"/>
                  <a:gd name="connsiteX21" fmla="*/ 1016013 w 1898650"/>
                  <a:gd name="connsiteY21" fmla="*/ 1768920 h 1905000"/>
                  <a:gd name="connsiteX22" fmla="*/ 1016013 w 1898650"/>
                  <a:gd name="connsiteY22" fmla="*/ 1905000 h 1905000"/>
                  <a:gd name="connsiteX23" fmla="*/ 1360703 w 1898650"/>
                  <a:gd name="connsiteY23" fmla="*/ 1905000 h 1905000"/>
                  <a:gd name="connsiteX24" fmla="*/ 1542129 w 1898650"/>
                  <a:gd name="connsiteY24" fmla="*/ 1723581 h 1905000"/>
                  <a:gd name="connsiteX25" fmla="*/ 1542129 w 1898650"/>
                  <a:gd name="connsiteY25" fmla="*/ 1360710 h 1905000"/>
                  <a:gd name="connsiteX26" fmla="*/ 1678203 w 1898650"/>
                  <a:gd name="connsiteY26" fmla="*/ 1360710 h 1905000"/>
                  <a:gd name="connsiteX27" fmla="*/ 1904994 w 1898650"/>
                  <a:gd name="connsiteY27" fmla="*/ 1133932 h 1905000"/>
                  <a:gd name="connsiteX28" fmla="*/ 1678210 w 1898650"/>
                  <a:gd name="connsiteY28" fmla="*/ 907142 h 190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898650" h="1905000">
                    <a:moveTo>
                      <a:pt x="1678210" y="907142"/>
                    </a:moveTo>
                    <a:lnTo>
                      <a:pt x="1542136" y="907142"/>
                    </a:lnTo>
                    <a:lnTo>
                      <a:pt x="1542136" y="544284"/>
                    </a:lnTo>
                    <a:cubicBezTo>
                      <a:pt x="1542136" y="444538"/>
                      <a:pt x="1460462" y="362858"/>
                      <a:pt x="1360710" y="362858"/>
                    </a:cubicBezTo>
                    <a:lnTo>
                      <a:pt x="997852" y="362858"/>
                    </a:lnTo>
                    <a:lnTo>
                      <a:pt x="997852" y="226790"/>
                    </a:lnTo>
                    <a:cubicBezTo>
                      <a:pt x="997852" y="101613"/>
                      <a:pt x="896239" y="0"/>
                      <a:pt x="771068" y="0"/>
                    </a:cubicBezTo>
                    <a:cubicBezTo>
                      <a:pt x="645890" y="0"/>
                      <a:pt x="544284" y="101613"/>
                      <a:pt x="544284" y="226790"/>
                    </a:cubicBezTo>
                    <a:lnTo>
                      <a:pt x="544284" y="362858"/>
                    </a:lnTo>
                    <a:lnTo>
                      <a:pt x="181426" y="362858"/>
                    </a:lnTo>
                    <a:cubicBezTo>
                      <a:pt x="81629" y="362858"/>
                      <a:pt x="883" y="444538"/>
                      <a:pt x="883" y="544284"/>
                    </a:cubicBezTo>
                    <a:lnTo>
                      <a:pt x="883" y="888981"/>
                    </a:lnTo>
                    <a:lnTo>
                      <a:pt x="136068" y="888981"/>
                    </a:lnTo>
                    <a:cubicBezTo>
                      <a:pt x="271259" y="888981"/>
                      <a:pt x="381019" y="998741"/>
                      <a:pt x="381019" y="1133926"/>
                    </a:cubicBezTo>
                    <a:cubicBezTo>
                      <a:pt x="381019" y="1269111"/>
                      <a:pt x="271259" y="1378871"/>
                      <a:pt x="136068" y="1378871"/>
                    </a:cubicBezTo>
                    <a:lnTo>
                      <a:pt x="0" y="1378871"/>
                    </a:lnTo>
                    <a:lnTo>
                      <a:pt x="0" y="1723568"/>
                    </a:lnTo>
                    <a:cubicBezTo>
                      <a:pt x="0" y="1823320"/>
                      <a:pt x="81629" y="1904987"/>
                      <a:pt x="181426" y="1904987"/>
                    </a:cubicBezTo>
                    <a:lnTo>
                      <a:pt x="526123" y="1904987"/>
                    </a:lnTo>
                    <a:lnTo>
                      <a:pt x="526123" y="1768920"/>
                    </a:lnTo>
                    <a:cubicBezTo>
                      <a:pt x="526123" y="1633734"/>
                      <a:pt x="635883" y="1523974"/>
                      <a:pt x="771068" y="1523974"/>
                    </a:cubicBezTo>
                    <a:cubicBezTo>
                      <a:pt x="906253" y="1523974"/>
                      <a:pt x="1016013" y="1633734"/>
                      <a:pt x="1016013" y="1768920"/>
                    </a:cubicBezTo>
                    <a:lnTo>
                      <a:pt x="1016013" y="1905000"/>
                    </a:lnTo>
                    <a:lnTo>
                      <a:pt x="1360703" y="1905000"/>
                    </a:lnTo>
                    <a:cubicBezTo>
                      <a:pt x="1460456" y="1905000"/>
                      <a:pt x="1542129" y="1823333"/>
                      <a:pt x="1542129" y="1723581"/>
                    </a:cubicBezTo>
                    <a:lnTo>
                      <a:pt x="1542129" y="1360710"/>
                    </a:lnTo>
                    <a:lnTo>
                      <a:pt x="1678203" y="1360710"/>
                    </a:lnTo>
                    <a:cubicBezTo>
                      <a:pt x="1803381" y="1360710"/>
                      <a:pt x="1904994" y="1259110"/>
                      <a:pt x="1904994" y="1133932"/>
                    </a:cubicBezTo>
                    <a:cubicBezTo>
                      <a:pt x="1904994" y="1008755"/>
                      <a:pt x="1803387" y="907142"/>
                      <a:pt x="1678210" y="907142"/>
                    </a:cubicBezTo>
                    <a:close/>
                  </a:path>
                </a:pathLst>
              </a:custGeom>
              <a:solidFill>
                <a:srgbClr val="FFFFFF"/>
              </a:solidFill>
              <a:ln w="6350" cap="flat">
                <a:noFill/>
                <a:prstDash val="solid"/>
                <a:miter/>
              </a:ln>
            </p:spPr>
            <p:txBody>
              <a:bodyPr rtlCol="0" anchor="ctr"/>
              <a:lstStyle/>
              <a:p>
                <a:endParaRPr lang="en-US" sz="1600"/>
              </a:p>
            </p:txBody>
          </p:sp>
          <p:sp>
            <p:nvSpPr>
              <p:cNvPr id="102" name="Freeform 101">
                <a:extLst>
                  <a:ext uri="{FF2B5EF4-FFF2-40B4-BE49-F238E27FC236}">
                    <a16:creationId xmlns:a16="http://schemas.microsoft.com/office/drawing/2014/main" id="{42E8167F-401B-2C44-AD27-6ACA12FFDA84}"/>
                  </a:ext>
                </a:extLst>
              </p:cNvPr>
              <p:cNvSpPr/>
              <p:nvPr/>
            </p:nvSpPr>
            <p:spPr>
              <a:xfrm>
                <a:off x="5278400" y="2617750"/>
                <a:ext cx="2222500" cy="2222500"/>
              </a:xfrm>
              <a:custGeom>
                <a:avLst/>
                <a:gdLst>
                  <a:gd name="connsiteX0" fmla="*/ 0 w 2222500"/>
                  <a:gd name="connsiteY0" fmla="*/ 0 h 2222500"/>
                  <a:gd name="connsiteX1" fmla="*/ 2222500 w 2222500"/>
                  <a:gd name="connsiteY1" fmla="*/ 0 h 2222500"/>
                  <a:gd name="connsiteX2" fmla="*/ 2222500 w 2222500"/>
                  <a:gd name="connsiteY2" fmla="*/ 2222500 h 2222500"/>
                  <a:gd name="connsiteX3" fmla="*/ 0 w 2222500"/>
                  <a:gd name="connsiteY3" fmla="*/ 2222500 h 2222500"/>
                  <a:gd name="connsiteX4" fmla="*/ 0 w 2222500"/>
                  <a:gd name="connsiteY4" fmla="*/ 0 h 2222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2500" h="2222500">
                    <a:moveTo>
                      <a:pt x="0" y="0"/>
                    </a:moveTo>
                    <a:lnTo>
                      <a:pt x="2222500" y="0"/>
                    </a:lnTo>
                    <a:lnTo>
                      <a:pt x="2222500" y="2222500"/>
                    </a:lnTo>
                    <a:lnTo>
                      <a:pt x="0" y="2222500"/>
                    </a:lnTo>
                    <a:lnTo>
                      <a:pt x="0" y="0"/>
                    </a:lnTo>
                    <a:close/>
                  </a:path>
                </a:pathLst>
              </a:custGeom>
              <a:noFill/>
              <a:ln w="6350" cap="flat">
                <a:noFill/>
                <a:prstDash val="solid"/>
                <a:miter/>
              </a:ln>
            </p:spPr>
            <p:txBody>
              <a:bodyPr rtlCol="0" anchor="ctr"/>
              <a:lstStyle/>
              <a:p>
                <a:endParaRPr lang="en-US" sz="1600"/>
              </a:p>
            </p:txBody>
          </p:sp>
        </p:grpSp>
        <p:sp>
          <p:nvSpPr>
            <p:cNvPr id="105" name="TextBox 104">
              <a:extLst>
                <a:ext uri="{FF2B5EF4-FFF2-40B4-BE49-F238E27FC236}">
                  <a16:creationId xmlns:a16="http://schemas.microsoft.com/office/drawing/2014/main" id="{56BDD7F6-BC15-BC48-8560-19C3AD315AC9}"/>
                </a:ext>
              </a:extLst>
            </p:cNvPr>
            <p:cNvSpPr txBox="1"/>
            <p:nvPr/>
          </p:nvSpPr>
          <p:spPr>
            <a:xfrm>
              <a:off x="7435234" y="3295129"/>
              <a:ext cx="1440000" cy="523220"/>
            </a:xfrm>
            <a:prstGeom prst="rect">
              <a:avLst/>
            </a:prstGeom>
            <a:noFill/>
          </p:spPr>
          <p:txBody>
            <a:bodyPr wrap="square" rtlCol="0">
              <a:spAutoFit/>
            </a:bodyPr>
            <a:lstStyle/>
            <a:p>
              <a:pPr algn="ctr"/>
              <a:r>
                <a:rPr lang="en-US" sz="1400" b="1" dirty="0">
                  <a:solidFill>
                    <a:schemeClr val="bg1"/>
                  </a:solidFill>
                </a:rPr>
                <a:t>Idea </a:t>
              </a:r>
              <a:br>
                <a:rPr lang="en-US" sz="1400" b="1" dirty="0">
                  <a:solidFill>
                    <a:schemeClr val="bg1"/>
                  </a:solidFill>
                </a:rPr>
              </a:br>
              <a:r>
                <a:rPr lang="en-US" sz="1400" b="1" dirty="0">
                  <a:solidFill>
                    <a:schemeClr val="bg1"/>
                  </a:solidFill>
                </a:rPr>
                <a:t>Challenges</a:t>
              </a:r>
            </a:p>
          </p:txBody>
        </p:sp>
      </p:grpSp>
      <p:grpSp>
        <p:nvGrpSpPr>
          <p:cNvPr id="108" name="Group 107">
            <a:extLst>
              <a:ext uri="{FF2B5EF4-FFF2-40B4-BE49-F238E27FC236}">
                <a16:creationId xmlns:a16="http://schemas.microsoft.com/office/drawing/2014/main" id="{0E109FD9-A5E1-6841-88B6-87AC8D266F91}"/>
              </a:ext>
            </a:extLst>
          </p:cNvPr>
          <p:cNvGrpSpPr>
            <a:grpSpLocks noChangeAspect="1"/>
          </p:cNvGrpSpPr>
          <p:nvPr/>
        </p:nvGrpSpPr>
        <p:grpSpPr>
          <a:xfrm>
            <a:off x="1768325" y="4437344"/>
            <a:ext cx="2088000" cy="2088000"/>
            <a:chOff x="6771561" y="1694377"/>
            <a:chExt cx="1980000" cy="1980000"/>
          </a:xfrm>
        </p:grpSpPr>
        <p:grpSp>
          <p:nvGrpSpPr>
            <p:cNvPr id="86" name="Graphic 80">
              <a:extLst>
                <a:ext uri="{FF2B5EF4-FFF2-40B4-BE49-F238E27FC236}">
                  <a16:creationId xmlns:a16="http://schemas.microsoft.com/office/drawing/2014/main" id="{EFB8E618-16C0-164A-8769-73CEA348910E}"/>
                </a:ext>
              </a:extLst>
            </p:cNvPr>
            <p:cNvGrpSpPr>
              <a:grpSpLocks noChangeAspect="1"/>
            </p:cNvGrpSpPr>
            <p:nvPr/>
          </p:nvGrpSpPr>
          <p:grpSpPr>
            <a:xfrm>
              <a:off x="6771561" y="1694377"/>
              <a:ext cx="1980000" cy="1980000"/>
              <a:chOff x="3591949" y="1360945"/>
              <a:chExt cx="5238750" cy="5238750"/>
            </a:xfrm>
          </p:grpSpPr>
          <p:sp>
            <p:nvSpPr>
              <p:cNvPr id="89" name="Freeform 88">
                <a:extLst>
                  <a:ext uri="{FF2B5EF4-FFF2-40B4-BE49-F238E27FC236}">
                    <a16:creationId xmlns:a16="http://schemas.microsoft.com/office/drawing/2014/main" id="{A56B640E-E8CB-DD4C-90D3-5C4902E16A36}"/>
                  </a:ext>
                </a:extLst>
              </p:cNvPr>
              <p:cNvSpPr>
                <a:spLocks noChangeAspect="1"/>
              </p:cNvSpPr>
              <p:nvPr/>
            </p:nvSpPr>
            <p:spPr>
              <a:xfrm>
                <a:off x="3591949" y="1360945"/>
                <a:ext cx="5238750" cy="5238750"/>
              </a:xfrm>
              <a:custGeom>
                <a:avLst/>
                <a:gdLst>
                  <a:gd name="connsiteX0" fmla="*/ 3810000 w 3810000"/>
                  <a:gd name="connsiteY0" fmla="*/ 1905000 h 3810000"/>
                  <a:gd name="connsiteX1" fmla="*/ 1905000 w 3810000"/>
                  <a:gd name="connsiteY1" fmla="*/ 3810000 h 3810000"/>
                  <a:gd name="connsiteX2" fmla="*/ 0 w 3810000"/>
                  <a:gd name="connsiteY2" fmla="*/ 1905000 h 3810000"/>
                  <a:gd name="connsiteX3" fmla="*/ 1905000 w 3810000"/>
                  <a:gd name="connsiteY3" fmla="*/ 0 h 3810000"/>
                  <a:gd name="connsiteX4" fmla="*/ 3810000 w 3810000"/>
                  <a:gd name="connsiteY4" fmla="*/ 190500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3810000">
                    <a:moveTo>
                      <a:pt x="3810000" y="1905000"/>
                    </a:moveTo>
                    <a:cubicBezTo>
                      <a:pt x="3810000" y="2957103"/>
                      <a:pt x="2957103" y="3810000"/>
                      <a:pt x="1905000" y="3810000"/>
                    </a:cubicBezTo>
                    <a:cubicBezTo>
                      <a:pt x="852898" y="3810000"/>
                      <a:pt x="0" y="2957103"/>
                      <a:pt x="0" y="1905000"/>
                    </a:cubicBezTo>
                    <a:cubicBezTo>
                      <a:pt x="0" y="852898"/>
                      <a:pt x="852898" y="0"/>
                      <a:pt x="1905000" y="0"/>
                    </a:cubicBezTo>
                    <a:cubicBezTo>
                      <a:pt x="2957103" y="0"/>
                      <a:pt x="3810000" y="852898"/>
                      <a:pt x="3810000" y="1905000"/>
                    </a:cubicBezTo>
                    <a:close/>
                  </a:path>
                </a:pathLst>
              </a:custGeom>
              <a:solidFill>
                <a:schemeClr val="accent1"/>
              </a:solidFill>
              <a:ln w="6350" cap="flat">
                <a:noFill/>
                <a:prstDash val="solid"/>
                <a:miter/>
              </a:ln>
            </p:spPr>
            <p:txBody>
              <a:bodyPr rtlCol="0" anchor="ctr"/>
              <a:lstStyle/>
              <a:p>
                <a:endParaRPr lang="en-US" sz="1400" b="1" dirty="0">
                  <a:solidFill>
                    <a:schemeClr val="bg1"/>
                  </a:solidFill>
                </a:endParaRPr>
              </a:p>
            </p:txBody>
          </p:sp>
          <p:sp>
            <p:nvSpPr>
              <p:cNvPr id="90" name="Freeform 89">
                <a:extLst>
                  <a:ext uri="{FF2B5EF4-FFF2-40B4-BE49-F238E27FC236}">
                    <a16:creationId xmlns:a16="http://schemas.microsoft.com/office/drawing/2014/main" id="{7C5AA0FE-5D53-BF4D-B2F7-967979B9A79C}"/>
                  </a:ext>
                </a:extLst>
              </p:cNvPr>
              <p:cNvSpPr/>
              <p:nvPr/>
            </p:nvSpPr>
            <p:spPr>
              <a:xfrm>
                <a:off x="5232797" y="2053981"/>
                <a:ext cx="1879600" cy="2095500"/>
              </a:xfrm>
              <a:custGeom>
                <a:avLst/>
                <a:gdLst>
                  <a:gd name="connsiteX0" fmla="*/ 1552090 w 1879600"/>
                  <a:gd name="connsiteY0" fmla="*/ 258763 h 2095500"/>
                  <a:gd name="connsiteX1" fmla="*/ 1527941 w 1879600"/>
                  <a:gd name="connsiteY1" fmla="*/ 252520 h 2095500"/>
                  <a:gd name="connsiteX2" fmla="*/ 944319 w 1879600"/>
                  <a:gd name="connsiteY2" fmla="*/ 104775 h 2095500"/>
                  <a:gd name="connsiteX3" fmla="*/ 360754 w 1879600"/>
                  <a:gd name="connsiteY3" fmla="*/ 252520 h 2095500"/>
                  <a:gd name="connsiteX4" fmla="*/ 289475 w 1879600"/>
                  <a:gd name="connsiteY4" fmla="*/ 231546 h 2095500"/>
                  <a:gd name="connsiteX5" fmla="*/ 310455 w 1879600"/>
                  <a:gd name="connsiteY5" fmla="*/ 160338 h 2095500"/>
                  <a:gd name="connsiteX6" fmla="*/ 944319 w 1879600"/>
                  <a:gd name="connsiteY6" fmla="*/ 0 h 2095500"/>
                  <a:gd name="connsiteX7" fmla="*/ 1576137 w 1879600"/>
                  <a:gd name="connsiteY7" fmla="*/ 159258 h 2095500"/>
                  <a:gd name="connsiteX8" fmla="*/ 1598140 w 1879600"/>
                  <a:gd name="connsiteY8" fmla="*/ 229445 h 2095500"/>
                  <a:gd name="connsiteX9" fmla="*/ 1552090 w 1879600"/>
                  <a:gd name="connsiteY9" fmla="*/ 258763 h 2095500"/>
                  <a:gd name="connsiteX10" fmla="*/ 52709 w 1879600"/>
                  <a:gd name="connsiteY10" fmla="*/ 808831 h 2095500"/>
                  <a:gd name="connsiteX11" fmla="*/ 22324 w 1879600"/>
                  <a:gd name="connsiteY11" fmla="*/ 799427 h 2095500"/>
                  <a:gd name="connsiteX12" fmla="*/ 9745 w 1879600"/>
                  <a:gd name="connsiteY12" fmla="*/ 726116 h 2095500"/>
                  <a:gd name="connsiteX13" fmla="*/ 402651 w 1879600"/>
                  <a:gd name="connsiteY13" fmla="*/ 383502 h 2095500"/>
                  <a:gd name="connsiteX14" fmla="*/ 1482932 w 1879600"/>
                  <a:gd name="connsiteY14" fmla="*/ 382429 h 2095500"/>
                  <a:gd name="connsiteX15" fmla="*/ 1875838 w 1879600"/>
                  <a:gd name="connsiteY15" fmla="*/ 722948 h 2095500"/>
                  <a:gd name="connsiteX16" fmla="*/ 1863259 w 1879600"/>
                  <a:gd name="connsiteY16" fmla="*/ 796309 h 2095500"/>
                  <a:gd name="connsiteX17" fmla="*/ 1789898 w 1879600"/>
                  <a:gd name="connsiteY17" fmla="*/ 783730 h 2095500"/>
                  <a:gd name="connsiteX18" fmla="*/ 1434640 w 1879600"/>
                  <a:gd name="connsiteY18" fmla="*/ 475698 h 2095500"/>
                  <a:gd name="connsiteX19" fmla="*/ 449819 w 1879600"/>
                  <a:gd name="connsiteY19" fmla="*/ 476720 h 2095500"/>
                  <a:gd name="connsiteX20" fmla="*/ 93590 w 1879600"/>
                  <a:gd name="connsiteY20" fmla="*/ 786848 h 2095500"/>
                  <a:gd name="connsiteX21" fmla="*/ 52709 w 1879600"/>
                  <a:gd name="connsiteY21" fmla="*/ 808831 h 2095500"/>
                  <a:gd name="connsiteX22" fmla="*/ 707559 w 1879600"/>
                  <a:gd name="connsiteY22" fmla="*/ 2073497 h 2095500"/>
                  <a:gd name="connsiteX23" fmla="*/ 670875 w 1879600"/>
                  <a:gd name="connsiteY23" fmla="*/ 2057845 h 2095500"/>
                  <a:gd name="connsiteX24" fmla="*/ 460309 w 1879600"/>
                  <a:gd name="connsiteY24" fmla="*/ 1781169 h 2095500"/>
                  <a:gd name="connsiteX25" fmla="*/ 350251 w 1879600"/>
                  <a:gd name="connsiteY25" fmla="*/ 1326464 h 2095500"/>
                  <a:gd name="connsiteX26" fmla="*/ 943309 w 1879600"/>
                  <a:gd name="connsiteY26" fmla="*/ 761714 h 2095500"/>
                  <a:gd name="connsiteX27" fmla="*/ 1536348 w 1879600"/>
                  <a:gd name="connsiteY27" fmla="*/ 1326464 h 2095500"/>
                  <a:gd name="connsiteX28" fmla="*/ 1483955 w 1879600"/>
                  <a:gd name="connsiteY28" fmla="*/ 1378852 h 2095500"/>
                  <a:gd name="connsiteX29" fmla="*/ 1431573 w 1879600"/>
                  <a:gd name="connsiteY29" fmla="*/ 1326464 h 2095500"/>
                  <a:gd name="connsiteX30" fmla="*/ 943309 w 1879600"/>
                  <a:gd name="connsiteY30" fmla="*/ 866489 h 2095500"/>
                  <a:gd name="connsiteX31" fmla="*/ 455026 w 1879600"/>
                  <a:gd name="connsiteY31" fmla="*/ 1326464 h 2095500"/>
                  <a:gd name="connsiteX32" fmla="*/ 552492 w 1879600"/>
                  <a:gd name="connsiteY32" fmla="*/ 1729816 h 2095500"/>
                  <a:gd name="connsiteX33" fmla="*/ 746338 w 1879600"/>
                  <a:gd name="connsiteY33" fmla="*/ 1983365 h 2095500"/>
                  <a:gd name="connsiteX34" fmla="*/ 746338 w 1879600"/>
                  <a:gd name="connsiteY34" fmla="*/ 2057851 h 2095500"/>
                  <a:gd name="connsiteX35" fmla="*/ 707559 w 1879600"/>
                  <a:gd name="connsiteY35" fmla="*/ 2073497 h 2095500"/>
                  <a:gd name="connsiteX36" fmla="*/ 1458783 w 1879600"/>
                  <a:gd name="connsiteY36" fmla="*/ 1879606 h 2095500"/>
                  <a:gd name="connsiteX37" fmla="*/ 1134019 w 1879600"/>
                  <a:gd name="connsiteY37" fmla="*/ 1786388 h 2095500"/>
                  <a:gd name="connsiteX38" fmla="*/ 884629 w 1879600"/>
                  <a:gd name="connsiteY38" fmla="*/ 1326458 h 2095500"/>
                  <a:gd name="connsiteX39" fmla="*/ 937003 w 1879600"/>
                  <a:gd name="connsiteY39" fmla="*/ 1274070 h 2095500"/>
                  <a:gd name="connsiteX40" fmla="*/ 989391 w 1879600"/>
                  <a:gd name="connsiteY40" fmla="*/ 1326458 h 2095500"/>
                  <a:gd name="connsiteX41" fmla="*/ 1192655 w 1879600"/>
                  <a:gd name="connsiteY41" fmla="*/ 1699413 h 2095500"/>
                  <a:gd name="connsiteX42" fmla="*/ 1458783 w 1879600"/>
                  <a:gd name="connsiteY42" fmla="*/ 1773803 h 2095500"/>
                  <a:gd name="connsiteX43" fmla="*/ 1567755 w 1879600"/>
                  <a:gd name="connsiteY43" fmla="*/ 1763363 h 2095500"/>
                  <a:gd name="connsiteX44" fmla="*/ 1628531 w 1879600"/>
                  <a:gd name="connsiteY44" fmla="*/ 1806340 h 2095500"/>
                  <a:gd name="connsiteX45" fmla="*/ 1585555 w 1879600"/>
                  <a:gd name="connsiteY45" fmla="*/ 1867116 h 2095500"/>
                  <a:gd name="connsiteX46" fmla="*/ 1458783 w 1879600"/>
                  <a:gd name="connsiteY46" fmla="*/ 1879606 h 2095500"/>
                  <a:gd name="connsiteX47" fmla="*/ 1248217 w 1879600"/>
                  <a:gd name="connsiteY47" fmla="*/ 2095500 h 2095500"/>
                  <a:gd name="connsiteX48" fmla="*/ 1234596 w 1879600"/>
                  <a:gd name="connsiteY48" fmla="*/ 2093455 h 2095500"/>
                  <a:gd name="connsiteX49" fmla="*/ 844814 w 1879600"/>
                  <a:gd name="connsiteY49" fmla="*/ 1873364 h 2095500"/>
                  <a:gd name="connsiteX50" fmla="*/ 617459 w 1879600"/>
                  <a:gd name="connsiteY50" fmla="*/ 1326464 h 2095500"/>
                  <a:gd name="connsiteX51" fmla="*/ 940122 w 1879600"/>
                  <a:gd name="connsiteY51" fmla="*/ 1018381 h 2095500"/>
                  <a:gd name="connsiteX52" fmla="*/ 1262841 w 1879600"/>
                  <a:gd name="connsiteY52" fmla="*/ 1326464 h 2095500"/>
                  <a:gd name="connsiteX53" fmla="*/ 1480773 w 1879600"/>
                  <a:gd name="connsiteY53" fmla="*/ 1529677 h 2095500"/>
                  <a:gd name="connsiteX54" fmla="*/ 1698705 w 1879600"/>
                  <a:gd name="connsiteY54" fmla="*/ 1326464 h 2095500"/>
                  <a:gd name="connsiteX55" fmla="*/ 939093 w 1879600"/>
                  <a:gd name="connsiteY55" fmla="*/ 610845 h 2095500"/>
                  <a:gd name="connsiteX56" fmla="*/ 246549 w 1879600"/>
                  <a:gd name="connsiteY56" fmla="*/ 1033012 h 2095500"/>
                  <a:gd name="connsiteX57" fmla="*/ 184694 w 1879600"/>
                  <a:gd name="connsiteY57" fmla="*/ 1326458 h 2095500"/>
                  <a:gd name="connsiteX58" fmla="*/ 254937 w 1879600"/>
                  <a:gd name="connsiteY58" fmla="*/ 1704632 h 2095500"/>
                  <a:gd name="connsiteX59" fmla="*/ 224559 w 1879600"/>
                  <a:gd name="connsiteY59" fmla="*/ 1771758 h 2095500"/>
                  <a:gd name="connsiteX60" fmla="*/ 157484 w 1879600"/>
                  <a:gd name="connsiteY60" fmla="*/ 1741367 h 2095500"/>
                  <a:gd name="connsiteX61" fmla="*/ 81005 w 1879600"/>
                  <a:gd name="connsiteY61" fmla="*/ 1326458 h 2095500"/>
                  <a:gd name="connsiteX62" fmla="*/ 152271 w 1879600"/>
                  <a:gd name="connsiteY62" fmla="*/ 986968 h 2095500"/>
                  <a:gd name="connsiteX63" fmla="*/ 939105 w 1879600"/>
                  <a:gd name="connsiteY63" fmla="*/ 504990 h 2095500"/>
                  <a:gd name="connsiteX64" fmla="*/ 1803493 w 1879600"/>
                  <a:gd name="connsiteY64" fmla="*/ 1325442 h 2095500"/>
                  <a:gd name="connsiteX65" fmla="*/ 1480786 w 1879600"/>
                  <a:gd name="connsiteY65" fmla="*/ 1633423 h 2095500"/>
                  <a:gd name="connsiteX66" fmla="*/ 1158079 w 1879600"/>
                  <a:gd name="connsiteY66" fmla="*/ 1325442 h 2095500"/>
                  <a:gd name="connsiteX67" fmla="*/ 940134 w 1879600"/>
                  <a:gd name="connsiteY67" fmla="*/ 1122128 h 2095500"/>
                  <a:gd name="connsiteX68" fmla="*/ 722247 w 1879600"/>
                  <a:gd name="connsiteY68" fmla="*/ 1325442 h 2095500"/>
                  <a:gd name="connsiteX69" fmla="*/ 918138 w 1879600"/>
                  <a:gd name="connsiteY69" fmla="*/ 1797952 h 2095500"/>
                  <a:gd name="connsiteX70" fmla="*/ 1260809 w 1879600"/>
                  <a:gd name="connsiteY70" fmla="*/ 1991747 h 2095500"/>
                  <a:gd name="connsiteX71" fmla="*/ 1297442 w 1879600"/>
                  <a:gd name="connsiteY71" fmla="*/ 2055698 h 2095500"/>
                  <a:gd name="connsiteX72" fmla="*/ 1248217 w 1879600"/>
                  <a:gd name="connsiteY72" fmla="*/ 2095500 h 2095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1879600" h="2095500">
                    <a:moveTo>
                      <a:pt x="1552090" y="258763"/>
                    </a:moveTo>
                    <a:cubicBezTo>
                      <a:pt x="1543708" y="258763"/>
                      <a:pt x="1535320" y="256718"/>
                      <a:pt x="1527941" y="252520"/>
                    </a:cubicBezTo>
                    <a:cubicBezTo>
                      <a:pt x="1326786" y="148774"/>
                      <a:pt x="1152853" y="104775"/>
                      <a:pt x="944319" y="104775"/>
                    </a:cubicBezTo>
                    <a:cubicBezTo>
                      <a:pt x="736915" y="104775"/>
                      <a:pt x="539900" y="153988"/>
                      <a:pt x="360754" y="252520"/>
                    </a:cubicBezTo>
                    <a:cubicBezTo>
                      <a:pt x="335620" y="266129"/>
                      <a:pt x="304156" y="256724"/>
                      <a:pt x="289475" y="231546"/>
                    </a:cubicBezTo>
                    <a:cubicBezTo>
                      <a:pt x="275867" y="206375"/>
                      <a:pt x="285284" y="173939"/>
                      <a:pt x="310455" y="160338"/>
                    </a:cubicBezTo>
                    <a:cubicBezTo>
                      <a:pt x="505324" y="54483"/>
                      <a:pt x="719072" y="0"/>
                      <a:pt x="944319" y="0"/>
                    </a:cubicBezTo>
                    <a:cubicBezTo>
                      <a:pt x="1167585" y="0"/>
                      <a:pt x="1362403" y="49213"/>
                      <a:pt x="1576137" y="159258"/>
                    </a:cubicBezTo>
                    <a:cubicBezTo>
                      <a:pt x="1602338" y="172866"/>
                      <a:pt x="1611748" y="204330"/>
                      <a:pt x="1598140" y="229445"/>
                    </a:cubicBezTo>
                    <a:cubicBezTo>
                      <a:pt x="1588730" y="248323"/>
                      <a:pt x="1570924" y="258763"/>
                      <a:pt x="1552090" y="258763"/>
                    </a:cubicBezTo>
                    <a:close/>
                    <a:moveTo>
                      <a:pt x="52709" y="808831"/>
                    </a:moveTo>
                    <a:cubicBezTo>
                      <a:pt x="42225" y="808831"/>
                      <a:pt x="31741" y="805713"/>
                      <a:pt x="22324" y="799427"/>
                    </a:cubicBezTo>
                    <a:cubicBezTo>
                      <a:pt x="-1774" y="782644"/>
                      <a:pt x="-6988" y="750215"/>
                      <a:pt x="9745" y="726116"/>
                    </a:cubicBezTo>
                    <a:cubicBezTo>
                      <a:pt x="113491" y="579444"/>
                      <a:pt x="245476" y="464179"/>
                      <a:pt x="402651" y="383502"/>
                    </a:cubicBezTo>
                    <a:cubicBezTo>
                      <a:pt x="731657" y="213754"/>
                      <a:pt x="1152859" y="212731"/>
                      <a:pt x="1482932" y="382429"/>
                    </a:cubicBezTo>
                    <a:cubicBezTo>
                      <a:pt x="1640101" y="463105"/>
                      <a:pt x="1772092" y="577291"/>
                      <a:pt x="1875838" y="722948"/>
                    </a:cubicBezTo>
                    <a:cubicBezTo>
                      <a:pt x="1892622" y="746017"/>
                      <a:pt x="1887306" y="779526"/>
                      <a:pt x="1863259" y="796309"/>
                    </a:cubicBezTo>
                    <a:cubicBezTo>
                      <a:pt x="1839110" y="813041"/>
                      <a:pt x="1806681" y="807822"/>
                      <a:pt x="1789898" y="783730"/>
                    </a:cubicBezTo>
                    <a:cubicBezTo>
                      <a:pt x="1695556" y="651682"/>
                      <a:pt x="1576144" y="547986"/>
                      <a:pt x="1434640" y="475698"/>
                    </a:cubicBezTo>
                    <a:cubicBezTo>
                      <a:pt x="1134025" y="321659"/>
                      <a:pt x="749463" y="321659"/>
                      <a:pt x="449819" y="476720"/>
                    </a:cubicBezTo>
                    <a:cubicBezTo>
                      <a:pt x="307337" y="550082"/>
                      <a:pt x="187881" y="654857"/>
                      <a:pt x="93590" y="786848"/>
                    </a:cubicBezTo>
                    <a:cubicBezTo>
                      <a:pt x="85196" y="801522"/>
                      <a:pt x="69492" y="808831"/>
                      <a:pt x="52709" y="808831"/>
                    </a:cubicBezTo>
                    <a:close/>
                    <a:moveTo>
                      <a:pt x="707559" y="2073497"/>
                    </a:moveTo>
                    <a:cubicBezTo>
                      <a:pt x="693938" y="2073497"/>
                      <a:pt x="680337" y="2068284"/>
                      <a:pt x="670875" y="2057845"/>
                    </a:cubicBezTo>
                    <a:cubicBezTo>
                      <a:pt x="579765" y="1966576"/>
                      <a:pt x="530496" y="1907946"/>
                      <a:pt x="460309" y="1781169"/>
                    </a:cubicBezTo>
                    <a:cubicBezTo>
                      <a:pt x="388014" y="1652245"/>
                      <a:pt x="350251" y="1495082"/>
                      <a:pt x="350251" y="1326464"/>
                    </a:cubicBezTo>
                    <a:cubicBezTo>
                      <a:pt x="350251" y="1015212"/>
                      <a:pt x="616386" y="761714"/>
                      <a:pt x="943309" y="761714"/>
                    </a:cubicBezTo>
                    <a:cubicBezTo>
                      <a:pt x="1270213" y="761714"/>
                      <a:pt x="1536348" y="1015212"/>
                      <a:pt x="1536348" y="1326464"/>
                    </a:cubicBezTo>
                    <a:cubicBezTo>
                      <a:pt x="1536348" y="1355731"/>
                      <a:pt x="1513221" y="1378852"/>
                      <a:pt x="1483955" y="1378852"/>
                    </a:cubicBezTo>
                    <a:cubicBezTo>
                      <a:pt x="1454592" y="1378852"/>
                      <a:pt x="1431573" y="1355731"/>
                      <a:pt x="1431573" y="1326464"/>
                    </a:cubicBezTo>
                    <a:cubicBezTo>
                      <a:pt x="1431573" y="1072915"/>
                      <a:pt x="1212613" y="866489"/>
                      <a:pt x="943309" y="866489"/>
                    </a:cubicBezTo>
                    <a:cubicBezTo>
                      <a:pt x="674050" y="866489"/>
                      <a:pt x="455026" y="1072915"/>
                      <a:pt x="455026" y="1326464"/>
                    </a:cubicBezTo>
                    <a:cubicBezTo>
                      <a:pt x="455026" y="1477289"/>
                      <a:pt x="488592" y="1616647"/>
                      <a:pt x="552492" y="1729816"/>
                    </a:cubicBezTo>
                    <a:cubicBezTo>
                      <a:pt x="619567" y="1850346"/>
                      <a:pt x="665662" y="1901705"/>
                      <a:pt x="746338" y="1983365"/>
                    </a:cubicBezTo>
                    <a:cubicBezTo>
                      <a:pt x="766240" y="2004339"/>
                      <a:pt x="766240" y="2036775"/>
                      <a:pt x="746338" y="2057851"/>
                    </a:cubicBezTo>
                    <a:cubicBezTo>
                      <a:pt x="734769" y="2068284"/>
                      <a:pt x="721161" y="2073497"/>
                      <a:pt x="707559" y="2073497"/>
                    </a:cubicBezTo>
                    <a:close/>
                    <a:moveTo>
                      <a:pt x="1458783" y="1879606"/>
                    </a:moveTo>
                    <a:cubicBezTo>
                      <a:pt x="1334158" y="1879606"/>
                      <a:pt x="1224068" y="1848295"/>
                      <a:pt x="1134019" y="1786388"/>
                    </a:cubicBezTo>
                    <a:cubicBezTo>
                      <a:pt x="977885" y="1680591"/>
                      <a:pt x="884629" y="1508798"/>
                      <a:pt x="884629" y="1326458"/>
                    </a:cubicBezTo>
                    <a:cubicBezTo>
                      <a:pt x="884629" y="1297096"/>
                      <a:pt x="907692" y="1274070"/>
                      <a:pt x="937003" y="1274070"/>
                    </a:cubicBezTo>
                    <a:cubicBezTo>
                      <a:pt x="966321" y="1274070"/>
                      <a:pt x="989391" y="1297096"/>
                      <a:pt x="989391" y="1326458"/>
                    </a:cubicBezTo>
                    <a:cubicBezTo>
                      <a:pt x="989391" y="1474216"/>
                      <a:pt x="1064861" y="1613573"/>
                      <a:pt x="1192655" y="1699413"/>
                    </a:cubicBezTo>
                    <a:cubicBezTo>
                      <a:pt x="1267038" y="1749761"/>
                      <a:pt x="1354008" y="1773803"/>
                      <a:pt x="1458783" y="1773803"/>
                    </a:cubicBezTo>
                    <a:cubicBezTo>
                      <a:pt x="1483948" y="1773803"/>
                      <a:pt x="1525909" y="1770736"/>
                      <a:pt x="1567755" y="1763363"/>
                    </a:cubicBezTo>
                    <a:cubicBezTo>
                      <a:pt x="1596102" y="1758150"/>
                      <a:pt x="1623318" y="1776971"/>
                      <a:pt x="1628531" y="1806340"/>
                    </a:cubicBezTo>
                    <a:cubicBezTo>
                      <a:pt x="1633751" y="1834578"/>
                      <a:pt x="1614917" y="1861795"/>
                      <a:pt x="1585555" y="1867116"/>
                    </a:cubicBezTo>
                    <a:cubicBezTo>
                      <a:pt x="1525909" y="1878584"/>
                      <a:pt x="1473515" y="1879606"/>
                      <a:pt x="1458783" y="1879606"/>
                    </a:cubicBezTo>
                    <a:close/>
                    <a:moveTo>
                      <a:pt x="1248217" y="2095500"/>
                    </a:moveTo>
                    <a:cubicBezTo>
                      <a:pt x="1244020" y="2095500"/>
                      <a:pt x="1238800" y="2094471"/>
                      <a:pt x="1234596" y="2093455"/>
                    </a:cubicBezTo>
                    <a:cubicBezTo>
                      <a:pt x="1067928" y="2047310"/>
                      <a:pt x="959006" y="1985505"/>
                      <a:pt x="844814" y="1873364"/>
                    </a:cubicBezTo>
                    <a:cubicBezTo>
                      <a:pt x="698136" y="1727765"/>
                      <a:pt x="617459" y="1533976"/>
                      <a:pt x="617459" y="1326464"/>
                    </a:cubicBezTo>
                    <a:cubicBezTo>
                      <a:pt x="617459" y="1156722"/>
                      <a:pt x="762036" y="1018381"/>
                      <a:pt x="940122" y="1018381"/>
                    </a:cubicBezTo>
                    <a:cubicBezTo>
                      <a:pt x="1118252" y="1018381"/>
                      <a:pt x="1262841" y="1156716"/>
                      <a:pt x="1262841" y="1326464"/>
                    </a:cubicBezTo>
                    <a:cubicBezTo>
                      <a:pt x="1262841" y="1438605"/>
                      <a:pt x="1360346" y="1529677"/>
                      <a:pt x="1480773" y="1529677"/>
                    </a:cubicBezTo>
                    <a:cubicBezTo>
                      <a:pt x="1601309" y="1529677"/>
                      <a:pt x="1698705" y="1438605"/>
                      <a:pt x="1698705" y="1326464"/>
                    </a:cubicBezTo>
                    <a:cubicBezTo>
                      <a:pt x="1698705" y="931463"/>
                      <a:pt x="1358193" y="610845"/>
                      <a:pt x="939093" y="610845"/>
                    </a:cubicBezTo>
                    <a:cubicBezTo>
                      <a:pt x="641551" y="610845"/>
                      <a:pt x="369123" y="776395"/>
                      <a:pt x="246549" y="1033012"/>
                    </a:cubicBezTo>
                    <a:cubicBezTo>
                      <a:pt x="205668" y="1117936"/>
                      <a:pt x="184694" y="1217492"/>
                      <a:pt x="184694" y="1326458"/>
                    </a:cubicBezTo>
                    <a:cubicBezTo>
                      <a:pt x="184694" y="1408113"/>
                      <a:pt x="192053" y="1537036"/>
                      <a:pt x="254937" y="1704632"/>
                    </a:cubicBezTo>
                    <a:cubicBezTo>
                      <a:pt x="265434" y="1731956"/>
                      <a:pt x="251769" y="1762347"/>
                      <a:pt x="224559" y="1771758"/>
                    </a:cubicBezTo>
                    <a:cubicBezTo>
                      <a:pt x="197286" y="1782197"/>
                      <a:pt x="166895" y="1767561"/>
                      <a:pt x="157484" y="1741367"/>
                    </a:cubicBezTo>
                    <a:cubicBezTo>
                      <a:pt x="106119" y="1604156"/>
                      <a:pt x="81005" y="1467866"/>
                      <a:pt x="81005" y="1326458"/>
                    </a:cubicBezTo>
                    <a:cubicBezTo>
                      <a:pt x="81005" y="1200709"/>
                      <a:pt x="105103" y="1086523"/>
                      <a:pt x="152271" y="986968"/>
                    </a:cubicBezTo>
                    <a:cubicBezTo>
                      <a:pt x="291621" y="694639"/>
                      <a:pt x="600682" y="504990"/>
                      <a:pt x="939105" y="504990"/>
                    </a:cubicBezTo>
                    <a:cubicBezTo>
                      <a:pt x="1415806" y="504990"/>
                      <a:pt x="1803493" y="872776"/>
                      <a:pt x="1803493" y="1325442"/>
                    </a:cubicBezTo>
                    <a:cubicBezTo>
                      <a:pt x="1803493" y="1495082"/>
                      <a:pt x="1658916" y="1633423"/>
                      <a:pt x="1480786" y="1633423"/>
                    </a:cubicBezTo>
                    <a:cubicBezTo>
                      <a:pt x="1302643" y="1633423"/>
                      <a:pt x="1158079" y="1495082"/>
                      <a:pt x="1158079" y="1325442"/>
                    </a:cubicBezTo>
                    <a:cubicBezTo>
                      <a:pt x="1158079" y="1213295"/>
                      <a:pt x="1060663" y="1122128"/>
                      <a:pt x="940134" y="1122128"/>
                    </a:cubicBezTo>
                    <a:cubicBezTo>
                      <a:pt x="819656" y="1122128"/>
                      <a:pt x="722247" y="1213288"/>
                      <a:pt x="722247" y="1325442"/>
                    </a:cubicBezTo>
                    <a:cubicBezTo>
                      <a:pt x="722247" y="1504499"/>
                      <a:pt x="791360" y="1672196"/>
                      <a:pt x="918138" y="1797952"/>
                    </a:cubicBezTo>
                    <a:cubicBezTo>
                      <a:pt x="1017699" y="1896383"/>
                      <a:pt x="1113051" y="1950923"/>
                      <a:pt x="1260809" y="1991747"/>
                    </a:cubicBezTo>
                    <a:cubicBezTo>
                      <a:pt x="1289041" y="1999107"/>
                      <a:pt x="1304808" y="2028381"/>
                      <a:pt x="1297442" y="2055698"/>
                    </a:cubicBezTo>
                    <a:cubicBezTo>
                      <a:pt x="1292210" y="2079746"/>
                      <a:pt x="1270207" y="2095500"/>
                      <a:pt x="1248217" y="2095500"/>
                    </a:cubicBezTo>
                    <a:close/>
                  </a:path>
                </a:pathLst>
              </a:custGeom>
              <a:solidFill>
                <a:srgbClr val="FFFFFF"/>
              </a:solidFill>
              <a:ln w="6350" cap="flat">
                <a:noFill/>
                <a:prstDash val="solid"/>
                <a:miter/>
              </a:ln>
            </p:spPr>
            <p:txBody>
              <a:bodyPr rtlCol="0" anchor="ctr"/>
              <a:lstStyle/>
              <a:p>
                <a:endParaRPr lang="en-US" sz="1400" b="1" dirty="0">
                  <a:solidFill>
                    <a:schemeClr val="bg1"/>
                  </a:solidFill>
                </a:endParaRPr>
              </a:p>
            </p:txBody>
          </p:sp>
        </p:grpSp>
        <p:sp>
          <p:nvSpPr>
            <p:cNvPr id="107" name="TextBox 106">
              <a:extLst>
                <a:ext uri="{FF2B5EF4-FFF2-40B4-BE49-F238E27FC236}">
                  <a16:creationId xmlns:a16="http://schemas.microsoft.com/office/drawing/2014/main" id="{A9CE2742-BA89-D94D-BEAE-974170248838}"/>
                </a:ext>
              </a:extLst>
            </p:cNvPr>
            <p:cNvSpPr txBox="1"/>
            <p:nvPr/>
          </p:nvSpPr>
          <p:spPr>
            <a:xfrm>
              <a:off x="6905187" y="2834873"/>
              <a:ext cx="1683474" cy="523220"/>
            </a:xfrm>
            <a:prstGeom prst="rect">
              <a:avLst/>
            </a:prstGeom>
            <a:noFill/>
          </p:spPr>
          <p:txBody>
            <a:bodyPr wrap="none" rtlCol="0">
              <a:spAutoFit/>
            </a:bodyPr>
            <a:lstStyle/>
            <a:p>
              <a:pPr algn="ctr"/>
              <a:r>
                <a:rPr lang="en-US" sz="1400" b="1" dirty="0">
                  <a:solidFill>
                    <a:schemeClr val="bg1"/>
                  </a:solidFill>
                </a:rPr>
                <a:t>Collaborative </a:t>
              </a:r>
              <a:br>
                <a:rPr lang="en-US" sz="1400" b="1" dirty="0">
                  <a:solidFill>
                    <a:schemeClr val="bg1"/>
                  </a:solidFill>
                </a:rPr>
              </a:br>
              <a:r>
                <a:rPr lang="en-US" sz="1400" b="1" dirty="0">
                  <a:solidFill>
                    <a:schemeClr val="bg1"/>
                  </a:solidFill>
                </a:rPr>
                <a:t>Strategy Process</a:t>
              </a:r>
            </a:p>
          </p:txBody>
        </p:sp>
      </p:grpSp>
      <p:grpSp>
        <p:nvGrpSpPr>
          <p:cNvPr id="110" name="Group 109">
            <a:extLst>
              <a:ext uri="{FF2B5EF4-FFF2-40B4-BE49-F238E27FC236}">
                <a16:creationId xmlns:a16="http://schemas.microsoft.com/office/drawing/2014/main" id="{6D4BB94E-E674-C547-AF80-37E79C608402}"/>
              </a:ext>
            </a:extLst>
          </p:cNvPr>
          <p:cNvGrpSpPr>
            <a:grpSpLocks noChangeAspect="1"/>
          </p:cNvGrpSpPr>
          <p:nvPr/>
        </p:nvGrpSpPr>
        <p:grpSpPr>
          <a:xfrm>
            <a:off x="8442473" y="4437344"/>
            <a:ext cx="2088000" cy="2088000"/>
            <a:chOff x="5131514" y="4412654"/>
            <a:chExt cx="1980000" cy="1980000"/>
          </a:xfrm>
        </p:grpSpPr>
        <p:grpSp>
          <p:nvGrpSpPr>
            <p:cNvPr id="36" name="Graphic 34">
              <a:extLst>
                <a:ext uri="{FF2B5EF4-FFF2-40B4-BE49-F238E27FC236}">
                  <a16:creationId xmlns:a16="http://schemas.microsoft.com/office/drawing/2014/main" id="{51C3066F-BAF9-6E4C-8DF9-62845DED0E0F}"/>
                </a:ext>
              </a:extLst>
            </p:cNvPr>
            <p:cNvGrpSpPr>
              <a:grpSpLocks noChangeAspect="1"/>
            </p:cNvGrpSpPr>
            <p:nvPr/>
          </p:nvGrpSpPr>
          <p:grpSpPr>
            <a:xfrm>
              <a:off x="5131514" y="4412654"/>
              <a:ext cx="1980000" cy="1980000"/>
              <a:chOff x="5091000" y="2424000"/>
              <a:chExt cx="5238750" cy="5238750"/>
            </a:xfrm>
          </p:grpSpPr>
          <p:sp>
            <p:nvSpPr>
              <p:cNvPr id="39" name="Freeform 38">
                <a:extLst>
                  <a:ext uri="{FF2B5EF4-FFF2-40B4-BE49-F238E27FC236}">
                    <a16:creationId xmlns:a16="http://schemas.microsoft.com/office/drawing/2014/main" id="{2C5531DF-9FEB-9341-82AD-1F795DBD6581}"/>
                  </a:ext>
                </a:extLst>
              </p:cNvPr>
              <p:cNvSpPr>
                <a:spLocks noChangeAspect="1"/>
              </p:cNvSpPr>
              <p:nvPr/>
            </p:nvSpPr>
            <p:spPr>
              <a:xfrm>
                <a:off x="5091000" y="2424000"/>
                <a:ext cx="5238750" cy="5238750"/>
              </a:xfrm>
              <a:custGeom>
                <a:avLst/>
                <a:gdLst>
                  <a:gd name="connsiteX0" fmla="*/ 3810000 w 3810000"/>
                  <a:gd name="connsiteY0" fmla="*/ 1905000 h 3810000"/>
                  <a:gd name="connsiteX1" fmla="*/ 1905000 w 3810000"/>
                  <a:gd name="connsiteY1" fmla="*/ 3810000 h 3810000"/>
                  <a:gd name="connsiteX2" fmla="*/ 0 w 3810000"/>
                  <a:gd name="connsiteY2" fmla="*/ 1905000 h 3810000"/>
                  <a:gd name="connsiteX3" fmla="*/ 1905000 w 3810000"/>
                  <a:gd name="connsiteY3" fmla="*/ 0 h 3810000"/>
                  <a:gd name="connsiteX4" fmla="*/ 3810000 w 3810000"/>
                  <a:gd name="connsiteY4" fmla="*/ 190500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3810000">
                    <a:moveTo>
                      <a:pt x="3810000" y="1905000"/>
                    </a:moveTo>
                    <a:cubicBezTo>
                      <a:pt x="3810000" y="2957103"/>
                      <a:pt x="2957103" y="3810000"/>
                      <a:pt x="1905000" y="3810000"/>
                    </a:cubicBezTo>
                    <a:cubicBezTo>
                      <a:pt x="852898" y="3810000"/>
                      <a:pt x="0" y="2957103"/>
                      <a:pt x="0" y="1905000"/>
                    </a:cubicBezTo>
                    <a:cubicBezTo>
                      <a:pt x="0" y="852898"/>
                      <a:pt x="852898" y="0"/>
                      <a:pt x="1905000" y="0"/>
                    </a:cubicBezTo>
                    <a:cubicBezTo>
                      <a:pt x="2957103" y="0"/>
                      <a:pt x="3810000" y="852898"/>
                      <a:pt x="3810000" y="1905000"/>
                    </a:cubicBezTo>
                    <a:close/>
                  </a:path>
                </a:pathLst>
              </a:custGeom>
              <a:solidFill>
                <a:schemeClr val="accent1"/>
              </a:solidFill>
              <a:ln w="6350" cap="flat">
                <a:noFill/>
                <a:prstDash val="solid"/>
                <a:miter/>
              </a:ln>
            </p:spPr>
            <p:txBody>
              <a:bodyPr rtlCol="0" anchor="ctr"/>
              <a:lstStyle/>
              <a:p>
                <a:endParaRPr lang="en-US" sz="1400" b="1" dirty="0">
                  <a:solidFill>
                    <a:schemeClr val="bg1"/>
                  </a:solidFill>
                </a:endParaRPr>
              </a:p>
            </p:txBody>
          </p:sp>
          <p:sp>
            <p:nvSpPr>
              <p:cNvPr id="40" name="Freeform 39">
                <a:extLst>
                  <a:ext uri="{FF2B5EF4-FFF2-40B4-BE49-F238E27FC236}">
                    <a16:creationId xmlns:a16="http://schemas.microsoft.com/office/drawing/2014/main" id="{0318C9D6-6B8C-0541-A080-25E378924640}"/>
                  </a:ext>
                </a:extLst>
              </p:cNvPr>
              <p:cNvSpPr/>
              <p:nvPr/>
            </p:nvSpPr>
            <p:spPr>
              <a:xfrm>
                <a:off x="5878400" y="3217750"/>
                <a:ext cx="2222500" cy="2222500"/>
              </a:xfrm>
              <a:custGeom>
                <a:avLst/>
                <a:gdLst>
                  <a:gd name="connsiteX0" fmla="*/ 0 w 2222500"/>
                  <a:gd name="connsiteY0" fmla="*/ 0 h 2222500"/>
                  <a:gd name="connsiteX1" fmla="*/ 2222500 w 2222500"/>
                  <a:gd name="connsiteY1" fmla="*/ 0 h 2222500"/>
                  <a:gd name="connsiteX2" fmla="*/ 2222500 w 2222500"/>
                  <a:gd name="connsiteY2" fmla="*/ 2222500 h 2222500"/>
                  <a:gd name="connsiteX3" fmla="*/ 0 w 2222500"/>
                  <a:gd name="connsiteY3" fmla="*/ 2222500 h 2222500"/>
                  <a:gd name="connsiteX4" fmla="*/ 0 w 2222500"/>
                  <a:gd name="connsiteY4" fmla="*/ 0 h 2222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2500" h="2222500">
                    <a:moveTo>
                      <a:pt x="0" y="0"/>
                    </a:moveTo>
                    <a:lnTo>
                      <a:pt x="2222500" y="0"/>
                    </a:lnTo>
                    <a:lnTo>
                      <a:pt x="2222500" y="2222500"/>
                    </a:lnTo>
                    <a:lnTo>
                      <a:pt x="0" y="2222500"/>
                    </a:lnTo>
                    <a:lnTo>
                      <a:pt x="0" y="0"/>
                    </a:lnTo>
                    <a:close/>
                  </a:path>
                </a:pathLst>
              </a:custGeom>
              <a:noFill/>
              <a:ln w="6350" cap="flat">
                <a:noFill/>
                <a:prstDash val="solid"/>
                <a:miter/>
              </a:ln>
            </p:spPr>
            <p:txBody>
              <a:bodyPr rtlCol="0" anchor="ctr"/>
              <a:lstStyle/>
              <a:p>
                <a:endParaRPr lang="en-US" sz="1400" b="1">
                  <a:solidFill>
                    <a:schemeClr val="bg1"/>
                  </a:solidFill>
                </a:endParaRPr>
              </a:p>
            </p:txBody>
          </p:sp>
          <p:sp>
            <p:nvSpPr>
              <p:cNvPr id="41" name="Freeform 40">
                <a:extLst>
                  <a:ext uri="{FF2B5EF4-FFF2-40B4-BE49-F238E27FC236}">
                    <a16:creationId xmlns:a16="http://schemas.microsoft.com/office/drawing/2014/main" id="{12DDAA7D-4F8B-A542-AE77-F535592A3D4E}"/>
                  </a:ext>
                </a:extLst>
              </p:cNvPr>
              <p:cNvSpPr/>
              <p:nvPr/>
            </p:nvSpPr>
            <p:spPr>
              <a:xfrm>
                <a:off x="6662625" y="3210609"/>
                <a:ext cx="2095500" cy="2095500"/>
              </a:xfrm>
              <a:custGeom>
                <a:avLst/>
                <a:gdLst>
                  <a:gd name="connsiteX0" fmla="*/ 1111250 w 2222500"/>
                  <a:gd name="connsiteY0" fmla="*/ 0 h 2222500"/>
                  <a:gd name="connsiteX1" fmla="*/ 0 w 2222500"/>
                  <a:gd name="connsiteY1" fmla="*/ 1111250 h 2222500"/>
                  <a:gd name="connsiteX2" fmla="*/ 1111250 w 2222500"/>
                  <a:gd name="connsiteY2" fmla="*/ 2222500 h 2222500"/>
                  <a:gd name="connsiteX3" fmla="*/ 2222500 w 2222500"/>
                  <a:gd name="connsiteY3" fmla="*/ 1111250 h 2222500"/>
                  <a:gd name="connsiteX4" fmla="*/ 1111250 w 2222500"/>
                  <a:gd name="connsiteY4" fmla="*/ 0 h 2222500"/>
                  <a:gd name="connsiteX5" fmla="*/ 1000125 w 2222500"/>
                  <a:gd name="connsiteY5" fmla="*/ 1992440 h 2222500"/>
                  <a:gd name="connsiteX6" fmla="*/ 222250 w 2222500"/>
                  <a:gd name="connsiteY6" fmla="*/ 1111250 h 2222500"/>
                  <a:gd name="connsiteX7" fmla="*/ 245586 w 2222500"/>
                  <a:gd name="connsiteY7" fmla="*/ 912336 h 2222500"/>
                  <a:gd name="connsiteX8" fmla="*/ 777875 w 2222500"/>
                  <a:gd name="connsiteY8" fmla="*/ 1444625 h 2222500"/>
                  <a:gd name="connsiteX9" fmla="*/ 777875 w 2222500"/>
                  <a:gd name="connsiteY9" fmla="*/ 1555750 h 2222500"/>
                  <a:gd name="connsiteX10" fmla="*/ 1000125 w 2222500"/>
                  <a:gd name="connsiteY10" fmla="*/ 1778000 h 2222500"/>
                  <a:gd name="connsiteX11" fmla="*/ 1000125 w 2222500"/>
                  <a:gd name="connsiteY11" fmla="*/ 1992440 h 2222500"/>
                  <a:gd name="connsiteX12" fmla="*/ 1766932 w 2222500"/>
                  <a:gd name="connsiteY12" fmla="*/ 1710284 h 2222500"/>
                  <a:gd name="connsiteX13" fmla="*/ 1555750 w 2222500"/>
                  <a:gd name="connsiteY13" fmla="*/ 1555750 h 2222500"/>
                  <a:gd name="connsiteX14" fmla="*/ 1444625 w 2222500"/>
                  <a:gd name="connsiteY14" fmla="*/ 1555750 h 2222500"/>
                  <a:gd name="connsiteX15" fmla="*/ 1444625 w 2222500"/>
                  <a:gd name="connsiteY15" fmla="*/ 1222375 h 2222500"/>
                  <a:gd name="connsiteX16" fmla="*/ 1333500 w 2222500"/>
                  <a:gd name="connsiteY16" fmla="*/ 1111250 h 2222500"/>
                  <a:gd name="connsiteX17" fmla="*/ 666750 w 2222500"/>
                  <a:gd name="connsiteY17" fmla="*/ 1111250 h 2222500"/>
                  <a:gd name="connsiteX18" fmla="*/ 666750 w 2222500"/>
                  <a:gd name="connsiteY18" fmla="*/ 889000 h 2222500"/>
                  <a:gd name="connsiteX19" fmla="*/ 889000 w 2222500"/>
                  <a:gd name="connsiteY19" fmla="*/ 889000 h 2222500"/>
                  <a:gd name="connsiteX20" fmla="*/ 1000125 w 2222500"/>
                  <a:gd name="connsiteY20" fmla="*/ 777875 h 2222500"/>
                  <a:gd name="connsiteX21" fmla="*/ 1000125 w 2222500"/>
                  <a:gd name="connsiteY21" fmla="*/ 555625 h 2222500"/>
                  <a:gd name="connsiteX22" fmla="*/ 1222375 w 2222500"/>
                  <a:gd name="connsiteY22" fmla="*/ 555625 h 2222500"/>
                  <a:gd name="connsiteX23" fmla="*/ 1444625 w 2222500"/>
                  <a:gd name="connsiteY23" fmla="*/ 333375 h 2222500"/>
                  <a:gd name="connsiteX24" fmla="*/ 1444625 w 2222500"/>
                  <a:gd name="connsiteY24" fmla="*/ 287795 h 2222500"/>
                  <a:gd name="connsiteX25" fmla="*/ 2000250 w 2222500"/>
                  <a:gd name="connsiteY25" fmla="*/ 1111250 h 2222500"/>
                  <a:gd name="connsiteX26" fmla="*/ 1766932 w 2222500"/>
                  <a:gd name="connsiteY26" fmla="*/ 1710284 h 222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222500" h="2222500">
                    <a:moveTo>
                      <a:pt x="1111250" y="0"/>
                    </a:moveTo>
                    <a:cubicBezTo>
                      <a:pt x="497840" y="0"/>
                      <a:pt x="0" y="497891"/>
                      <a:pt x="0" y="1111250"/>
                    </a:cubicBezTo>
                    <a:cubicBezTo>
                      <a:pt x="0" y="1724609"/>
                      <a:pt x="497840" y="2222500"/>
                      <a:pt x="1111250" y="2222500"/>
                    </a:cubicBezTo>
                    <a:cubicBezTo>
                      <a:pt x="1724609" y="2222500"/>
                      <a:pt x="2222500" y="1724609"/>
                      <a:pt x="2222500" y="1111250"/>
                    </a:cubicBezTo>
                    <a:cubicBezTo>
                      <a:pt x="2222500" y="497891"/>
                      <a:pt x="1724609" y="0"/>
                      <a:pt x="1111250" y="0"/>
                    </a:cubicBezTo>
                    <a:close/>
                    <a:moveTo>
                      <a:pt x="1000125" y="1992440"/>
                    </a:moveTo>
                    <a:cubicBezTo>
                      <a:pt x="561162" y="1937957"/>
                      <a:pt x="222250" y="1564646"/>
                      <a:pt x="222250" y="1111250"/>
                    </a:cubicBezTo>
                    <a:cubicBezTo>
                      <a:pt x="222250" y="1042333"/>
                      <a:pt x="231146" y="976789"/>
                      <a:pt x="245586" y="912336"/>
                    </a:cubicBezTo>
                    <a:lnTo>
                      <a:pt x="777875" y="1444625"/>
                    </a:lnTo>
                    <a:lnTo>
                      <a:pt x="777875" y="1555750"/>
                    </a:lnTo>
                    <a:cubicBezTo>
                      <a:pt x="777875" y="1677943"/>
                      <a:pt x="877881" y="1778000"/>
                      <a:pt x="1000125" y="1778000"/>
                    </a:cubicBezTo>
                    <a:lnTo>
                      <a:pt x="1000125" y="1992440"/>
                    </a:lnTo>
                    <a:close/>
                    <a:moveTo>
                      <a:pt x="1766932" y="1710284"/>
                    </a:moveTo>
                    <a:cubicBezTo>
                      <a:pt x="1738065" y="1620209"/>
                      <a:pt x="1655807" y="1555750"/>
                      <a:pt x="1555750" y="1555750"/>
                    </a:cubicBezTo>
                    <a:lnTo>
                      <a:pt x="1444625" y="1555750"/>
                    </a:lnTo>
                    <a:lnTo>
                      <a:pt x="1444625" y="1222375"/>
                    </a:lnTo>
                    <a:cubicBezTo>
                      <a:pt x="1444625" y="1161275"/>
                      <a:pt x="1394600" y="1111250"/>
                      <a:pt x="1333500" y="1111250"/>
                    </a:cubicBezTo>
                    <a:lnTo>
                      <a:pt x="666750" y="1111250"/>
                    </a:lnTo>
                    <a:lnTo>
                      <a:pt x="666750" y="889000"/>
                    </a:lnTo>
                    <a:lnTo>
                      <a:pt x="889000" y="889000"/>
                    </a:lnTo>
                    <a:cubicBezTo>
                      <a:pt x="950100" y="889000"/>
                      <a:pt x="1000125" y="838975"/>
                      <a:pt x="1000125" y="777875"/>
                    </a:cubicBezTo>
                    <a:lnTo>
                      <a:pt x="1000125" y="555625"/>
                    </a:lnTo>
                    <a:lnTo>
                      <a:pt x="1222375" y="555625"/>
                    </a:lnTo>
                    <a:cubicBezTo>
                      <a:pt x="1344568" y="555625"/>
                      <a:pt x="1444625" y="455568"/>
                      <a:pt x="1444625" y="333375"/>
                    </a:cubicBezTo>
                    <a:lnTo>
                      <a:pt x="1444625" y="287795"/>
                    </a:lnTo>
                    <a:cubicBezTo>
                      <a:pt x="1770190" y="420084"/>
                      <a:pt x="2000250" y="739026"/>
                      <a:pt x="2000250" y="1111250"/>
                    </a:cubicBezTo>
                    <a:cubicBezTo>
                      <a:pt x="2000250" y="1342396"/>
                      <a:pt x="1911369" y="1552384"/>
                      <a:pt x="1766932" y="1710284"/>
                    </a:cubicBezTo>
                    <a:close/>
                  </a:path>
                </a:pathLst>
              </a:custGeom>
              <a:solidFill>
                <a:srgbClr val="FFFFFF"/>
              </a:solidFill>
              <a:ln w="6350" cap="flat">
                <a:noFill/>
                <a:prstDash val="solid"/>
                <a:miter/>
              </a:ln>
            </p:spPr>
            <p:txBody>
              <a:bodyPr rtlCol="0" anchor="ctr"/>
              <a:lstStyle/>
              <a:p>
                <a:endParaRPr lang="en-US" sz="1400" b="1">
                  <a:solidFill>
                    <a:schemeClr val="bg1"/>
                  </a:solidFill>
                </a:endParaRPr>
              </a:p>
            </p:txBody>
          </p:sp>
        </p:grpSp>
        <p:sp>
          <p:nvSpPr>
            <p:cNvPr id="109" name="TextBox 108">
              <a:extLst>
                <a:ext uri="{FF2B5EF4-FFF2-40B4-BE49-F238E27FC236}">
                  <a16:creationId xmlns:a16="http://schemas.microsoft.com/office/drawing/2014/main" id="{85324F42-F81F-CB47-B476-A5B9AC61B14F}"/>
                </a:ext>
              </a:extLst>
            </p:cNvPr>
            <p:cNvSpPr txBox="1"/>
            <p:nvPr/>
          </p:nvSpPr>
          <p:spPr>
            <a:xfrm>
              <a:off x="5500992" y="5588366"/>
              <a:ext cx="1241044" cy="523220"/>
            </a:xfrm>
            <a:prstGeom prst="rect">
              <a:avLst/>
            </a:prstGeom>
            <a:noFill/>
          </p:spPr>
          <p:txBody>
            <a:bodyPr wrap="none" rtlCol="0">
              <a:spAutoFit/>
            </a:bodyPr>
            <a:lstStyle/>
            <a:p>
              <a:pPr algn="ctr"/>
              <a:r>
                <a:rPr lang="en-US" sz="1400" b="1" dirty="0">
                  <a:solidFill>
                    <a:schemeClr val="bg1"/>
                  </a:solidFill>
                </a:rPr>
                <a:t>Voice of the</a:t>
              </a:r>
              <a:br>
                <a:rPr lang="en-US" sz="1400" b="1" dirty="0">
                  <a:solidFill>
                    <a:schemeClr val="bg1"/>
                  </a:solidFill>
                </a:rPr>
              </a:br>
              <a:r>
                <a:rPr lang="en-US" sz="1400" b="1" dirty="0">
                  <a:solidFill>
                    <a:schemeClr val="bg1"/>
                  </a:solidFill>
                </a:rPr>
                <a:t>Customer</a:t>
              </a:r>
            </a:p>
          </p:txBody>
        </p:sp>
      </p:grpSp>
      <p:grpSp>
        <p:nvGrpSpPr>
          <p:cNvPr id="112" name="Group 111">
            <a:extLst>
              <a:ext uri="{FF2B5EF4-FFF2-40B4-BE49-F238E27FC236}">
                <a16:creationId xmlns:a16="http://schemas.microsoft.com/office/drawing/2014/main" id="{3D7E657C-C63B-0748-A43C-1BBD6A5C312E}"/>
              </a:ext>
            </a:extLst>
          </p:cNvPr>
          <p:cNvGrpSpPr>
            <a:grpSpLocks noChangeAspect="1"/>
          </p:cNvGrpSpPr>
          <p:nvPr/>
        </p:nvGrpSpPr>
        <p:grpSpPr>
          <a:xfrm>
            <a:off x="5051998" y="4414523"/>
            <a:ext cx="2088000" cy="2088000"/>
            <a:chOff x="2859661" y="4250474"/>
            <a:chExt cx="1980000" cy="1980000"/>
          </a:xfrm>
        </p:grpSpPr>
        <p:grpSp>
          <p:nvGrpSpPr>
            <p:cNvPr id="42" name="Graphic 32">
              <a:extLst>
                <a:ext uri="{FF2B5EF4-FFF2-40B4-BE49-F238E27FC236}">
                  <a16:creationId xmlns:a16="http://schemas.microsoft.com/office/drawing/2014/main" id="{3B40A0E3-A9DE-414B-85CE-2AFADD3EF9CF}"/>
                </a:ext>
              </a:extLst>
            </p:cNvPr>
            <p:cNvGrpSpPr>
              <a:grpSpLocks noChangeAspect="1"/>
            </p:cNvGrpSpPr>
            <p:nvPr/>
          </p:nvGrpSpPr>
          <p:grpSpPr>
            <a:xfrm>
              <a:off x="2859661" y="4250474"/>
              <a:ext cx="1980000" cy="1980000"/>
              <a:chOff x="4941000" y="2274000"/>
              <a:chExt cx="5238750" cy="5238750"/>
            </a:xfrm>
          </p:grpSpPr>
          <p:sp>
            <p:nvSpPr>
              <p:cNvPr id="45" name="Freeform 44">
                <a:extLst>
                  <a:ext uri="{FF2B5EF4-FFF2-40B4-BE49-F238E27FC236}">
                    <a16:creationId xmlns:a16="http://schemas.microsoft.com/office/drawing/2014/main" id="{F1F25974-CCCD-0245-9999-C36405BD6949}"/>
                  </a:ext>
                </a:extLst>
              </p:cNvPr>
              <p:cNvSpPr>
                <a:spLocks noChangeAspect="1"/>
              </p:cNvSpPr>
              <p:nvPr/>
            </p:nvSpPr>
            <p:spPr>
              <a:xfrm>
                <a:off x="4941000" y="2274000"/>
                <a:ext cx="5238750" cy="5238750"/>
              </a:xfrm>
              <a:custGeom>
                <a:avLst/>
                <a:gdLst>
                  <a:gd name="connsiteX0" fmla="*/ 3810000 w 3810000"/>
                  <a:gd name="connsiteY0" fmla="*/ 1905000 h 3810000"/>
                  <a:gd name="connsiteX1" fmla="*/ 1905000 w 3810000"/>
                  <a:gd name="connsiteY1" fmla="*/ 3810000 h 3810000"/>
                  <a:gd name="connsiteX2" fmla="*/ 0 w 3810000"/>
                  <a:gd name="connsiteY2" fmla="*/ 1905000 h 3810000"/>
                  <a:gd name="connsiteX3" fmla="*/ 1905000 w 3810000"/>
                  <a:gd name="connsiteY3" fmla="*/ 0 h 3810000"/>
                  <a:gd name="connsiteX4" fmla="*/ 3810000 w 3810000"/>
                  <a:gd name="connsiteY4" fmla="*/ 190500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3810000">
                    <a:moveTo>
                      <a:pt x="3810000" y="1905000"/>
                    </a:moveTo>
                    <a:cubicBezTo>
                      <a:pt x="3810000" y="2957103"/>
                      <a:pt x="2957103" y="3810000"/>
                      <a:pt x="1905000" y="3810000"/>
                    </a:cubicBezTo>
                    <a:cubicBezTo>
                      <a:pt x="852898" y="3810000"/>
                      <a:pt x="0" y="2957103"/>
                      <a:pt x="0" y="1905000"/>
                    </a:cubicBezTo>
                    <a:cubicBezTo>
                      <a:pt x="0" y="852898"/>
                      <a:pt x="852898" y="0"/>
                      <a:pt x="1905000" y="0"/>
                    </a:cubicBezTo>
                    <a:cubicBezTo>
                      <a:pt x="2957103" y="0"/>
                      <a:pt x="3810000" y="852898"/>
                      <a:pt x="3810000" y="1905000"/>
                    </a:cubicBezTo>
                    <a:close/>
                  </a:path>
                </a:pathLst>
              </a:custGeom>
              <a:solidFill>
                <a:schemeClr val="accent1"/>
              </a:solidFill>
              <a:ln w="6350" cap="flat">
                <a:noFill/>
                <a:prstDash val="solid"/>
                <a:miter/>
              </a:ln>
            </p:spPr>
            <p:txBody>
              <a:bodyPr rtlCol="0" anchor="ctr"/>
              <a:lstStyle/>
              <a:p>
                <a:endParaRPr lang="en-US" sz="1400" b="1" dirty="0">
                  <a:solidFill>
                    <a:schemeClr val="bg1"/>
                  </a:solidFill>
                </a:endParaRPr>
              </a:p>
            </p:txBody>
          </p:sp>
          <p:sp>
            <p:nvSpPr>
              <p:cNvPr id="46" name="Freeform 45">
                <a:extLst>
                  <a:ext uri="{FF2B5EF4-FFF2-40B4-BE49-F238E27FC236}">
                    <a16:creationId xmlns:a16="http://schemas.microsoft.com/office/drawing/2014/main" id="{B34B813B-88C5-D346-9FC9-0C250E5AA9C6}"/>
                  </a:ext>
                </a:extLst>
              </p:cNvPr>
              <p:cNvSpPr/>
              <p:nvPr/>
            </p:nvSpPr>
            <p:spPr>
              <a:xfrm>
                <a:off x="5728400" y="3067750"/>
                <a:ext cx="2222500" cy="2222500"/>
              </a:xfrm>
              <a:custGeom>
                <a:avLst/>
                <a:gdLst>
                  <a:gd name="connsiteX0" fmla="*/ 0 w 2222500"/>
                  <a:gd name="connsiteY0" fmla="*/ 0 h 2222500"/>
                  <a:gd name="connsiteX1" fmla="*/ 2222500 w 2222500"/>
                  <a:gd name="connsiteY1" fmla="*/ 0 h 2222500"/>
                  <a:gd name="connsiteX2" fmla="*/ 2222500 w 2222500"/>
                  <a:gd name="connsiteY2" fmla="*/ 2222500 h 2222500"/>
                  <a:gd name="connsiteX3" fmla="*/ 0 w 2222500"/>
                  <a:gd name="connsiteY3" fmla="*/ 2222500 h 2222500"/>
                  <a:gd name="connsiteX4" fmla="*/ 0 w 2222500"/>
                  <a:gd name="connsiteY4" fmla="*/ 0 h 2222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2500" h="2222500">
                    <a:moveTo>
                      <a:pt x="0" y="0"/>
                    </a:moveTo>
                    <a:lnTo>
                      <a:pt x="2222500" y="0"/>
                    </a:lnTo>
                    <a:lnTo>
                      <a:pt x="2222500" y="2222500"/>
                    </a:lnTo>
                    <a:lnTo>
                      <a:pt x="0" y="2222500"/>
                    </a:lnTo>
                    <a:lnTo>
                      <a:pt x="0" y="0"/>
                    </a:lnTo>
                    <a:close/>
                  </a:path>
                </a:pathLst>
              </a:custGeom>
              <a:noFill/>
              <a:ln w="6350" cap="flat">
                <a:noFill/>
                <a:prstDash val="solid"/>
                <a:miter/>
              </a:ln>
            </p:spPr>
            <p:txBody>
              <a:bodyPr rtlCol="0" anchor="ctr"/>
              <a:lstStyle/>
              <a:p>
                <a:endParaRPr lang="en-US" sz="1400" b="1">
                  <a:solidFill>
                    <a:schemeClr val="bg1"/>
                  </a:solidFill>
                </a:endParaRPr>
              </a:p>
            </p:txBody>
          </p:sp>
          <p:sp>
            <p:nvSpPr>
              <p:cNvPr id="47" name="Freeform 46">
                <a:extLst>
                  <a:ext uri="{FF2B5EF4-FFF2-40B4-BE49-F238E27FC236}">
                    <a16:creationId xmlns:a16="http://schemas.microsoft.com/office/drawing/2014/main" id="{01628DD4-A2BD-8A42-BB87-FE095D3D26BE}"/>
                  </a:ext>
                </a:extLst>
              </p:cNvPr>
              <p:cNvSpPr>
                <a:spLocks noChangeAspect="1"/>
              </p:cNvSpPr>
              <p:nvPr/>
            </p:nvSpPr>
            <p:spPr>
              <a:xfrm>
                <a:off x="6679312" y="2712150"/>
                <a:ext cx="1762125" cy="2308384"/>
              </a:xfrm>
              <a:custGeom>
                <a:avLst/>
                <a:gdLst>
                  <a:gd name="connsiteX0" fmla="*/ 952500 w 1905000"/>
                  <a:gd name="connsiteY0" fmla="*/ 1905000 h 2495550"/>
                  <a:gd name="connsiteX1" fmla="*/ 1190625 w 1905000"/>
                  <a:gd name="connsiteY1" fmla="*/ 1666875 h 2495550"/>
                  <a:gd name="connsiteX2" fmla="*/ 952500 w 1905000"/>
                  <a:gd name="connsiteY2" fmla="*/ 1428750 h 2495550"/>
                  <a:gd name="connsiteX3" fmla="*/ 714375 w 1905000"/>
                  <a:gd name="connsiteY3" fmla="*/ 1666875 h 2495550"/>
                  <a:gd name="connsiteX4" fmla="*/ 952500 w 1905000"/>
                  <a:gd name="connsiteY4" fmla="*/ 1905000 h 2495550"/>
                  <a:gd name="connsiteX5" fmla="*/ 1666875 w 1905000"/>
                  <a:gd name="connsiteY5" fmla="*/ 833438 h 2495550"/>
                  <a:gd name="connsiteX6" fmla="*/ 1547813 w 1905000"/>
                  <a:gd name="connsiteY6" fmla="*/ 833438 h 2495550"/>
                  <a:gd name="connsiteX7" fmla="*/ 1547813 w 1905000"/>
                  <a:gd name="connsiteY7" fmla="*/ 595313 h 2495550"/>
                  <a:gd name="connsiteX8" fmla="*/ 952500 w 1905000"/>
                  <a:gd name="connsiteY8" fmla="*/ 0 h 2495550"/>
                  <a:gd name="connsiteX9" fmla="*/ 357188 w 1905000"/>
                  <a:gd name="connsiteY9" fmla="*/ 595313 h 2495550"/>
                  <a:gd name="connsiteX10" fmla="*/ 583393 w 1905000"/>
                  <a:gd name="connsiteY10" fmla="*/ 595313 h 2495550"/>
                  <a:gd name="connsiteX11" fmla="*/ 952500 w 1905000"/>
                  <a:gd name="connsiteY11" fmla="*/ 226270 h 2495550"/>
                  <a:gd name="connsiteX12" fmla="*/ 1321543 w 1905000"/>
                  <a:gd name="connsiteY12" fmla="*/ 595313 h 2495550"/>
                  <a:gd name="connsiteX13" fmla="*/ 1321543 w 1905000"/>
                  <a:gd name="connsiteY13" fmla="*/ 833438 h 2495550"/>
                  <a:gd name="connsiteX14" fmla="*/ 238125 w 1905000"/>
                  <a:gd name="connsiteY14" fmla="*/ 833438 h 2495550"/>
                  <a:gd name="connsiteX15" fmla="*/ 0 w 1905000"/>
                  <a:gd name="connsiteY15" fmla="*/ 1071563 h 2495550"/>
                  <a:gd name="connsiteX16" fmla="*/ 0 w 1905000"/>
                  <a:gd name="connsiteY16" fmla="*/ 2262188 h 2495550"/>
                  <a:gd name="connsiteX17" fmla="*/ 238125 w 1905000"/>
                  <a:gd name="connsiteY17" fmla="*/ 2500313 h 2495550"/>
                  <a:gd name="connsiteX18" fmla="*/ 1666875 w 1905000"/>
                  <a:gd name="connsiteY18" fmla="*/ 2500313 h 2495550"/>
                  <a:gd name="connsiteX19" fmla="*/ 1905000 w 1905000"/>
                  <a:gd name="connsiteY19" fmla="*/ 2262188 h 2495550"/>
                  <a:gd name="connsiteX20" fmla="*/ 1905000 w 1905000"/>
                  <a:gd name="connsiteY20" fmla="*/ 1071563 h 2495550"/>
                  <a:gd name="connsiteX21" fmla="*/ 1666875 w 1905000"/>
                  <a:gd name="connsiteY21" fmla="*/ 833438 h 2495550"/>
                  <a:gd name="connsiteX22" fmla="*/ 1666875 w 1905000"/>
                  <a:gd name="connsiteY22" fmla="*/ 2262188 h 2495550"/>
                  <a:gd name="connsiteX23" fmla="*/ 238125 w 1905000"/>
                  <a:gd name="connsiteY23" fmla="*/ 2262188 h 2495550"/>
                  <a:gd name="connsiteX24" fmla="*/ 238125 w 1905000"/>
                  <a:gd name="connsiteY24" fmla="*/ 1071563 h 2495550"/>
                  <a:gd name="connsiteX25" fmla="*/ 1666875 w 1905000"/>
                  <a:gd name="connsiteY25" fmla="*/ 1071563 h 2495550"/>
                  <a:gd name="connsiteX26" fmla="*/ 1666875 w 1905000"/>
                  <a:gd name="connsiteY26" fmla="*/ 2262188 h 2495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905000" h="2495550">
                    <a:moveTo>
                      <a:pt x="952500" y="1905000"/>
                    </a:moveTo>
                    <a:cubicBezTo>
                      <a:pt x="1083418" y="1905000"/>
                      <a:pt x="1190625" y="1797793"/>
                      <a:pt x="1190625" y="1666875"/>
                    </a:cubicBezTo>
                    <a:cubicBezTo>
                      <a:pt x="1190625" y="1535957"/>
                      <a:pt x="1083418" y="1428750"/>
                      <a:pt x="952500" y="1428750"/>
                    </a:cubicBezTo>
                    <a:cubicBezTo>
                      <a:pt x="821518" y="1428750"/>
                      <a:pt x="714375" y="1535957"/>
                      <a:pt x="714375" y="1666875"/>
                    </a:cubicBezTo>
                    <a:cubicBezTo>
                      <a:pt x="714375" y="1797793"/>
                      <a:pt x="821518" y="1905000"/>
                      <a:pt x="952500" y="1905000"/>
                    </a:cubicBezTo>
                    <a:close/>
                    <a:moveTo>
                      <a:pt x="1666875" y="833438"/>
                    </a:moveTo>
                    <a:lnTo>
                      <a:pt x="1547813" y="833438"/>
                    </a:lnTo>
                    <a:lnTo>
                      <a:pt x="1547813" y="595313"/>
                    </a:lnTo>
                    <a:cubicBezTo>
                      <a:pt x="1547813" y="266725"/>
                      <a:pt x="1281087" y="0"/>
                      <a:pt x="952500" y="0"/>
                    </a:cubicBezTo>
                    <a:cubicBezTo>
                      <a:pt x="623913" y="0"/>
                      <a:pt x="357188" y="266725"/>
                      <a:pt x="357188" y="595313"/>
                    </a:cubicBezTo>
                    <a:lnTo>
                      <a:pt x="583393" y="595313"/>
                    </a:lnTo>
                    <a:cubicBezTo>
                      <a:pt x="583393" y="391719"/>
                      <a:pt x="748906" y="226270"/>
                      <a:pt x="952500" y="226270"/>
                    </a:cubicBezTo>
                    <a:cubicBezTo>
                      <a:pt x="1156094" y="226270"/>
                      <a:pt x="1321543" y="391725"/>
                      <a:pt x="1321543" y="595313"/>
                    </a:cubicBezTo>
                    <a:lnTo>
                      <a:pt x="1321543" y="833438"/>
                    </a:lnTo>
                    <a:lnTo>
                      <a:pt x="238125" y="833438"/>
                    </a:lnTo>
                    <a:cubicBezTo>
                      <a:pt x="107143" y="833438"/>
                      <a:pt x="0" y="940645"/>
                      <a:pt x="0" y="1071563"/>
                    </a:cubicBezTo>
                    <a:lnTo>
                      <a:pt x="0" y="2262188"/>
                    </a:lnTo>
                    <a:cubicBezTo>
                      <a:pt x="0" y="2393106"/>
                      <a:pt x="107143" y="2500313"/>
                      <a:pt x="238125" y="2500313"/>
                    </a:cubicBezTo>
                    <a:lnTo>
                      <a:pt x="1666875" y="2500313"/>
                    </a:lnTo>
                    <a:cubicBezTo>
                      <a:pt x="1797793" y="2500313"/>
                      <a:pt x="1905000" y="2393106"/>
                      <a:pt x="1905000" y="2262188"/>
                    </a:cubicBezTo>
                    <a:lnTo>
                      <a:pt x="1905000" y="1071563"/>
                    </a:lnTo>
                    <a:cubicBezTo>
                      <a:pt x="1905000" y="940645"/>
                      <a:pt x="1797793" y="833438"/>
                      <a:pt x="1666875" y="833438"/>
                    </a:cubicBezTo>
                    <a:close/>
                    <a:moveTo>
                      <a:pt x="1666875" y="2262188"/>
                    </a:moveTo>
                    <a:lnTo>
                      <a:pt x="238125" y="2262188"/>
                    </a:lnTo>
                    <a:lnTo>
                      <a:pt x="238125" y="1071563"/>
                    </a:lnTo>
                    <a:lnTo>
                      <a:pt x="1666875" y="1071563"/>
                    </a:lnTo>
                    <a:lnTo>
                      <a:pt x="1666875" y="2262188"/>
                    </a:lnTo>
                    <a:close/>
                  </a:path>
                </a:pathLst>
              </a:custGeom>
              <a:solidFill>
                <a:srgbClr val="FFFFFF"/>
              </a:solidFill>
              <a:ln w="6350" cap="flat">
                <a:noFill/>
                <a:prstDash val="solid"/>
                <a:miter/>
              </a:ln>
            </p:spPr>
            <p:txBody>
              <a:bodyPr rtlCol="0" anchor="ctr"/>
              <a:lstStyle/>
              <a:p>
                <a:endParaRPr lang="en-US" sz="1400" b="1">
                  <a:solidFill>
                    <a:schemeClr val="bg1"/>
                  </a:solidFill>
                </a:endParaRPr>
              </a:p>
            </p:txBody>
          </p:sp>
        </p:grpSp>
        <p:sp>
          <p:nvSpPr>
            <p:cNvPr id="111" name="TextBox 110">
              <a:extLst>
                <a:ext uri="{FF2B5EF4-FFF2-40B4-BE49-F238E27FC236}">
                  <a16:creationId xmlns:a16="http://schemas.microsoft.com/office/drawing/2014/main" id="{2B53E398-8ACD-F641-8052-1B76E017B988}"/>
                </a:ext>
              </a:extLst>
            </p:cNvPr>
            <p:cNvSpPr txBox="1"/>
            <p:nvPr/>
          </p:nvSpPr>
          <p:spPr>
            <a:xfrm>
              <a:off x="3267762" y="5405976"/>
              <a:ext cx="1176924" cy="523220"/>
            </a:xfrm>
            <a:prstGeom prst="rect">
              <a:avLst/>
            </a:prstGeom>
            <a:noFill/>
          </p:spPr>
          <p:txBody>
            <a:bodyPr wrap="none" rtlCol="0">
              <a:spAutoFit/>
            </a:bodyPr>
            <a:lstStyle/>
            <a:p>
              <a:pPr algn="ctr"/>
              <a:r>
                <a:rPr lang="en-US" sz="1400" b="1" dirty="0">
                  <a:solidFill>
                    <a:schemeClr val="bg1"/>
                  </a:solidFill>
                </a:rPr>
                <a:t>Open </a:t>
              </a:r>
              <a:br>
                <a:rPr lang="en-US" sz="1400" b="1" dirty="0">
                  <a:solidFill>
                    <a:schemeClr val="bg1"/>
                  </a:solidFill>
                </a:rPr>
              </a:br>
              <a:r>
                <a:rPr lang="en-US" sz="1400" b="1" dirty="0">
                  <a:solidFill>
                    <a:schemeClr val="bg1"/>
                  </a:solidFill>
                </a:rPr>
                <a:t>Innovation</a:t>
              </a:r>
            </a:p>
          </p:txBody>
        </p:sp>
      </p:grpSp>
      <p:grpSp>
        <p:nvGrpSpPr>
          <p:cNvPr id="114" name="Group 113">
            <a:extLst>
              <a:ext uri="{FF2B5EF4-FFF2-40B4-BE49-F238E27FC236}">
                <a16:creationId xmlns:a16="http://schemas.microsoft.com/office/drawing/2014/main" id="{7E2F403F-EF70-1345-8D65-6DE9CF836FB3}"/>
              </a:ext>
            </a:extLst>
          </p:cNvPr>
          <p:cNvGrpSpPr>
            <a:grpSpLocks noChangeAspect="1"/>
          </p:cNvGrpSpPr>
          <p:nvPr/>
        </p:nvGrpSpPr>
        <p:grpSpPr>
          <a:xfrm>
            <a:off x="5050372" y="1840976"/>
            <a:ext cx="2088000" cy="2088000"/>
            <a:chOff x="2926447" y="2002258"/>
            <a:chExt cx="1980000" cy="1980000"/>
          </a:xfrm>
        </p:grpSpPr>
        <p:grpSp>
          <p:nvGrpSpPr>
            <p:cNvPr id="91" name="Graphic 82">
              <a:extLst>
                <a:ext uri="{FF2B5EF4-FFF2-40B4-BE49-F238E27FC236}">
                  <a16:creationId xmlns:a16="http://schemas.microsoft.com/office/drawing/2014/main" id="{B9311E66-388C-D34F-9658-C4D58F3D7022}"/>
                </a:ext>
              </a:extLst>
            </p:cNvPr>
            <p:cNvGrpSpPr>
              <a:grpSpLocks noChangeAspect="1"/>
            </p:cNvGrpSpPr>
            <p:nvPr/>
          </p:nvGrpSpPr>
          <p:grpSpPr>
            <a:xfrm>
              <a:off x="2926447" y="2002258"/>
              <a:ext cx="1980000" cy="1980000"/>
              <a:chOff x="4341000" y="1674000"/>
              <a:chExt cx="5238750" cy="5238750"/>
            </a:xfrm>
          </p:grpSpPr>
          <p:sp>
            <p:nvSpPr>
              <p:cNvPr id="94" name="Freeform 93">
                <a:extLst>
                  <a:ext uri="{FF2B5EF4-FFF2-40B4-BE49-F238E27FC236}">
                    <a16:creationId xmlns:a16="http://schemas.microsoft.com/office/drawing/2014/main" id="{DFEF3707-279C-5C4B-9386-D4784C78C15B}"/>
                  </a:ext>
                </a:extLst>
              </p:cNvPr>
              <p:cNvSpPr>
                <a:spLocks noChangeAspect="1"/>
              </p:cNvSpPr>
              <p:nvPr/>
            </p:nvSpPr>
            <p:spPr>
              <a:xfrm>
                <a:off x="4341000" y="1674000"/>
                <a:ext cx="5238750" cy="5238750"/>
              </a:xfrm>
              <a:custGeom>
                <a:avLst/>
                <a:gdLst>
                  <a:gd name="connsiteX0" fmla="*/ 3810000 w 3810000"/>
                  <a:gd name="connsiteY0" fmla="*/ 1905000 h 3810000"/>
                  <a:gd name="connsiteX1" fmla="*/ 1905000 w 3810000"/>
                  <a:gd name="connsiteY1" fmla="*/ 3810000 h 3810000"/>
                  <a:gd name="connsiteX2" fmla="*/ 0 w 3810000"/>
                  <a:gd name="connsiteY2" fmla="*/ 1905000 h 3810000"/>
                  <a:gd name="connsiteX3" fmla="*/ 1905000 w 3810000"/>
                  <a:gd name="connsiteY3" fmla="*/ 0 h 3810000"/>
                  <a:gd name="connsiteX4" fmla="*/ 3810000 w 3810000"/>
                  <a:gd name="connsiteY4" fmla="*/ 190500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3810000">
                    <a:moveTo>
                      <a:pt x="3810000" y="1905000"/>
                    </a:moveTo>
                    <a:cubicBezTo>
                      <a:pt x="3810000" y="2957103"/>
                      <a:pt x="2957103" y="3810000"/>
                      <a:pt x="1905000" y="3810000"/>
                    </a:cubicBezTo>
                    <a:cubicBezTo>
                      <a:pt x="852898" y="3810000"/>
                      <a:pt x="0" y="2957103"/>
                      <a:pt x="0" y="1905000"/>
                    </a:cubicBezTo>
                    <a:cubicBezTo>
                      <a:pt x="0" y="852898"/>
                      <a:pt x="852898" y="0"/>
                      <a:pt x="1905000" y="0"/>
                    </a:cubicBezTo>
                    <a:cubicBezTo>
                      <a:pt x="2957103" y="0"/>
                      <a:pt x="3810000" y="852898"/>
                      <a:pt x="3810000" y="1905000"/>
                    </a:cubicBezTo>
                    <a:close/>
                  </a:path>
                </a:pathLst>
              </a:custGeom>
              <a:solidFill>
                <a:schemeClr val="accent1"/>
              </a:solidFill>
              <a:ln w="6350" cap="flat">
                <a:noFill/>
                <a:prstDash val="solid"/>
                <a:miter/>
              </a:ln>
            </p:spPr>
            <p:txBody>
              <a:bodyPr rtlCol="0" anchor="ctr"/>
              <a:lstStyle/>
              <a:p>
                <a:endParaRPr lang="en-US" sz="1600" dirty="0"/>
              </a:p>
            </p:txBody>
          </p:sp>
          <p:sp>
            <p:nvSpPr>
              <p:cNvPr id="95" name="Freeform 94">
                <a:extLst>
                  <a:ext uri="{FF2B5EF4-FFF2-40B4-BE49-F238E27FC236}">
                    <a16:creationId xmlns:a16="http://schemas.microsoft.com/office/drawing/2014/main" id="{D45307F2-A622-FB4F-8DE2-70A5CFA8DC66}"/>
                  </a:ext>
                </a:extLst>
              </p:cNvPr>
              <p:cNvSpPr/>
              <p:nvPr/>
            </p:nvSpPr>
            <p:spPr>
              <a:xfrm>
                <a:off x="5128400" y="2467750"/>
                <a:ext cx="2222500" cy="2222500"/>
              </a:xfrm>
              <a:custGeom>
                <a:avLst/>
                <a:gdLst>
                  <a:gd name="connsiteX0" fmla="*/ 0 w 2222500"/>
                  <a:gd name="connsiteY0" fmla="*/ 0 h 2222500"/>
                  <a:gd name="connsiteX1" fmla="*/ 2222500 w 2222500"/>
                  <a:gd name="connsiteY1" fmla="*/ 0 h 2222500"/>
                  <a:gd name="connsiteX2" fmla="*/ 2222500 w 2222500"/>
                  <a:gd name="connsiteY2" fmla="*/ 2222500 h 2222500"/>
                  <a:gd name="connsiteX3" fmla="*/ 0 w 2222500"/>
                  <a:gd name="connsiteY3" fmla="*/ 2222500 h 2222500"/>
                  <a:gd name="connsiteX4" fmla="*/ 0 w 2222500"/>
                  <a:gd name="connsiteY4" fmla="*/ 0 h 2222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2500" h="2222500">
                    <a:moveTo>
                      <a:pt x="0" y="0"/>
                    </a:moveTo>
                    <a:lnTo>
                      <a:pt x="2222500" y="0"/>
                    </a:lnTo>
                    <a:lnTo>
                      <a:pt x="2222500" y="2222500"/>
                    </a:lnTo>
                    <a:lnTo>
                      <a:pt x="0" y="2222500"/>
                    </a:lnTo>
                    <a:lnTo>
                      <a:pt x="0" y="0"/>
                    </a:lnTo>
                    <a:close/>
                  </a:path>
                </a:pathLst>
              </a:custGeom>
              <a:noFill/>
              <a:ln w="6350" cap="flat">
                <a:noFill/>
                <a:prstDash val="solid"/>
                <a:miter/>
              </a:ln>
            </p:spPr>
            <p:txBody>
              <a:bodyPr rtlCol="0" anchor="ctr"/>
              <a:lstStyle/>
              <a:p>
                <a:endParaRPr lang="en-US" sz="1600"/>
              </a:p>
            </p:txBody>
          </p:sp>
          <p:sp>
            <p:nvSpPr>
              <p:cNvPr id="96" name="Freeform 95">
                <a:extLst>
                  <a:ext uri="{FF2B5EF4-FFF2-40B4-BE49-F238E27FC236}">
                    <a16:creationId xmlns:a16="http://schemas.microsoft.com/office/drawing/2014/main" id="{11855195-CF7E-734C-B168-A96230FE2EDC}"/>
                  </a:ext>
                </a:extLst>
              </p:cNvPr>
              <p:cNvSpPr>
                <a:spLocks noChangeAspect="1"/>
              </p:cNvSpPr>
              <p:nvPr/>
            </p:nvSpPr>
            <p:spPr>
              <a:xfrm>
                <a:off x="5929990" y="2784316"/>
                <a:ext cx="2095500" cy="1257300"/>
              </a:xfrm>
              <a:custGeom>
                <a:avLst/>
                <a:gdLst>
                  <a:gd name="connsiteX0" fmla="*/ 1466850 w 2095500"/>
                  <a:gd name="connsiteY0" fmla="*/ 0 h 1257300"/>
                  <a:gd name="connsiteX1" fmla="*/ 1706785 w 2095500"/>
                  <a:gd name="connsiteY1" fmla="*/ 239941 h 1257300"/>
                  <a:gd name="connsiteX2" fmla="*/ 1195496 w 2095500"/>
                  <a:gd name="connsiteY2" fmla="*/ 751231 h 1257300"/>
                  <a:gd name="connsiteX3" fmla="*/ 776395 w 2095500"/>
                  <a:gd name="connsiteY3" fmla="*/ 332130 h 1257300"/>
                  <a:gd name="connsiteX4" fmla="*/ 0 w 2095500"/>
                  <a:gd name="connsiteY4" fmla="*/ 1109548 h 1257300"/>
                  <a:gd name="connsiteX5" fmla="*/ 147752 w 2095500"/>
                  <a:gd name="connsiteY5" fmla="*/ 1257300 h 1257300"/>
                  <a:gd name="connsiteX6" fmla="*/ 776402 w 2095500"/>
                  <a:gd name="connsiteY6" fmla="*/ 628650 h 1257300"/>
                  <a:gd name="connsiteX7" fmla="*/ 1195502 w 2095500"/>
                  <a:gd name="connsiteY7" fmla="*/ 1047750 h 1257300"/>
                  <a:gd name="connsiteX8" fmla="*/ 1855565 w 2095500"/>
                  <a:gd name="connsiteY8" fmla="*/ 388709 h 1257300"/>
                  <a:gd name="connsiteX9" fmla="*/ 2095500 w 2095500"/>
                  <a:gd name="connsiteY9" fmla="*/ 628650 h 1257300"/>
                  <a:gd name="connsiteX10" fmla="*/ 2095500 w 2095500"/>
                  <a:gd name="connsiteY10" fmla="*/ 0 h 1257300"/>
                  <a:gd name="connsiteX11" fmla="*/ 1466850 w 2095500"/>
                  <a:gd name="connsiteY11" fmla="*/ 0 h 1257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95500" h="1257300">
                    <a:moveTo>
                      <a:pt x="1466850" y="0"/>
                    </a:moveTo>
                    <a:lnTo>
                      <a:pt x="1706785" y="239941"/>
                    </a:lnTo>
                    <a:lnTo>
                      <a:pt x="1195496" y="751231"/>
                    </a:lnTo>
                    <a:lnTo>
                      <a:pt x="776395" y="332130"/>
                    </a:lnTo>
                    <a:lnTo>
                      <a:pt x="0" y="1109548"/>
                    </a:lnTo>
                    <a:lnTo>
                      <a:pt x="147752" y="1257300"/>
                    </a:lnTo>
                    <a:lnTo>
                      <a:pt x="776402" y="628650"/>
                    </a:lnTo>
                    <a:lnTo>
                      <a:pt x="1195502" y="1047750"/>
                    </a:lnTo>
                    <a:lnTo>
                      <a:pt x="1855565" y="388709"/>
                    </a:lnTo>
                    <a:lnTo>
                      <a:pt x="2095500" y="628650"/>
                    </a:lnTo>
                    <a:lnTo>
                      <a:pt x="2095500" y="0"/>
                    </a:lnTo>
                    <a:lnTo>
                      <a:pt x="1466850" y="0"/>
                    </a:lnTo>
                    <a:close/>
                  </a:path>
                </a:pathLst>
              </a:custGeom>
              <a:solidFill>
                <a:srgbClr val="FFFFFF"/>
              </a:solidFill>
              <a:ln w="6350" cap="flat">
                <a:noFill/>
                <a:prstDash val="solid"/>
                <a:miter/>
              </a:ln>
            </p:spPr>
            <p:txBody>
              <a:bodyPr rtlCol="0" anchor="ctr"/>
              <a:lstStyle/>
              <a:p>
                <a:endParaRPr lang="en-US" sz="1600" dirty="0"/>
              </a:p>
            </p:txBody>
          </p:sp>
        </p:grpSp>
        <p:sp>
          <p:nvSpPr>
            <p:cNvPr id="113" name="TextBox 112">
              <a:extLst>
                <a:ext uri="{FF2B5EF4-FFF2-40B4-BE49-F238E27FC236}">
                  <a16:creationId xmlns:a16="http://schemas.microsoft.com/office/drawing/2014/main" id="{5597E1D4-E40E-0E4F-85EB-992C301993EC}"/>
                </a:ext>
              </a:extLst>
            </p:cNvPr>
            <p:cNvSpPr txBox="1"/>
            <p:nvPr/>
          </p:nvSpPr>
          <p:spPr>
            <a:xfrm>
              <a:off x="3028223" y="3152480"/>
              <a:ext cx="1776448" cy="523220"/>
            </a:xfrm>
            <a:prstGeom prst="rect">
              <a:avLst/>
            </a:prstGeom>
            <a:noFill/>
          </p:spPr>
          <p:txBody>
            <a:bodyPr wrap="square" rtlCol="0">
              <a:spAutoFit/>
            </a:bodyPr>
            <a:lstStyle/>
            <a:p>
              <a:pPr algn="ctr"/>
              <a:r>
                <a:rPr lang="en-US" sz="1400" b="1" dirty="0">
                  <a:solidFill>
                    <a:schemeClr val="bg1"/>
                  </a:solidFill>
                </a:rPr>
                <a:t>Continuous</a:t>
              </a:r>
              <a:br>
                <a:rPr lang="en-US" sz="1400" b="1" dirty="0">
                  <a:solidFill>
                    <a:schemeClr val="bg1"/>
                  </a:solidFill>
                </a:rPr>
              </a:br>
              <a:r>
                <a:rPr lang="en-US" sz="1400" b="1" dirty="0">
                  <a:solidFill>
                    <a:schemeClr val="bg1"/>
                  </a:solidFill>
                </a:rPr>
                <a:t>Improvement</a:t>
              </a:r>
            </a:p>
          </p:txBody>
        </p:sp>
      </p:grpSp>
      <p:sp>
        <p:nvSpPr>
          <p:cNvPr id="116" name="Content Placeholder 115">
            <a:extLst>
              <a:ext uri="{FF2B5EF4-FFF2-40B4-BE49-F238E27FC236}">
                <a16:creationId xmlns:a16="http://schemas.microsoft.com/office/drawing/2014/main" id="{588C6F7C-47B7-984B-A5A5-1F7B6CCCB659}"/>
              </a:ext>
            </a:extLst>
          </p:cNvPr>
          <p:cNvSpPr>
            <a:spLocks noGrp="1"/>
          </p:cNvSpPr>
          <p:nvPr>
            <p:ph sz="quarter" idx="11" hasCustomPrompt="1"/>
          </p:nvPr>
        </p:nvSpPr>
        <p:spPr>
          <a:xfrm>
            <a:off x="3076783" y="947077"/>
            <a:ext cx="6049019" cy="249675"/>
          </a:xfrm>
          <a:prstGeom prst="rect">
            <a:avLst/>
          </a:prstGeom>
        </p:spPr>
        <p:txBody>
          <a:bodyPr anchor="ctr">
            <a:noAutofit/>
          </a:bodyPr>
          <a:lstStyle>
            <a:lvl1pPr marL="0" indent="0" algn="ctr">
              <a:lnSpc>
                <a:spcPct val="100000"/>
              </a:lnSpc>
              <a:buNone/>
              <a:defRPr sz="1600" b="0">
                <a:solidFill>
                  <a:schemeClr val="tx2"/>
                </a:solidFill>
              </a:defRPr>
            </a:lvl1pPr>
          </a:lstStyle>
          <a:p>
            <a:pPr lvl="0"/>
            <a:r>
              <a:rPr lang="en-US" dirty="0"/>
              <a:t>Viima can help drive innovation for you in many ways:</a:t>
            </a:r>
          </a:p>
        </p:txBody>
      </p:sp>
      <p:grpSp>
        <p:nvGrpSpPr>
          <p:cNvPr id="43" name="Group 42">
            <a:extLst>
              <a:ext uri="{FF2B5EF4-FFF2-40B4-BE49-F238E27FC236}">
                <a16:creationId xmlns:a16="http://schemas.microsoft.com/office/drawing/2014/main" id="{CA15E587-A6E8-0D4B-BD63-769970E9A0AE}"/>
              </a:ext>
            </a:extLst>
          </p:cNvPr>
          <p:cNvGrpSpPr>
            <a:grpSpLocks noChangeAspect="1"/>
          </p:cNvGrpSpPr>
          <p:nvPr userDrawn="1"/>
        </p:nvGrpSpPr>
        <p:grpSpPr>
          <a:xfrm>
            <a:off x="1768325" y="1840976"/>
            <a:ext cx="2088000" cy="2088000"/>
            <a:chOff x="7431634" y="4558804"/>
            <a:chExt cx="1980000" cy="1980000"/>
          </a:xfrm>
        </p:grpSpPr>
        <p:grpSp>
          <p:nvGrpSpPr>
            <p:cNvPr id="44" name="Group 43">
              <a:extLst>
                <a:ext uri="{FF2B5EF4-FFF2-40B4-BE49-F238E27FC236}">
                  <a16:creationId xmlns:a16="http://schemas.microsoft.com/office/drawing/2014/main" id="{2ECAB965-DF77-1141-AC76-95C4255F3421}"/>
                </a:ext>
              </a:extLst>
            </p:cNvPr>
            <p:cNvGrpSpPr>
              <a:grpSpLocks noChangeAspect="1"/>
            </p:cNvGrpSpPr>
            <p:nvPr userDrawn="1"/>
          </p:nvGrpSpPr>
          <p:grpSpPr>
            <a:xfrm>
              <a:off x="7431634" y="4558804"/>
              <a:ext cx="1980000" cy="1980000"/>
              <a:chOff x="4476311" y="947220"/>
              <a:chExt cx="5238750" cy="5238750"/>
            </a:xfrm>
          </p:grpSpPr>
          <p:sp>
            <p:nvSpPr>
              <p:cNvPr id="49" name="Freeform 48">
                <a:extLst>
                  <a:ext uri="{FF2B5EF4-FFF2-40B4-BE49-F238E27FC236}">
                    <a16:creationId xmlns:a16="http://schemas.microsoft.com/office/drawing/2014/main" id="{847EF7A3-BCA0-CA43-9AB9-5BB8499379FA}"/>
                  </a:ext>
                </a:extLst>
              </p:cNvPr>
              <p:cNvSpPr/>
              <p:nvPr/>
            </p:nvSpPr>
            <p:spPr>
              <a:xfrm>
                <a:off x="4476311" y="947220"/>
                <a:ext cx="5238750" cy="5238750"/>
              </a:xfrm>
              <a:custGeom>
                <a:avLst/>
                <a:gdLst>
                  <a:gd name="connsiteX0" fmla="*/ 3810000 w 3810000"/>
                  <a:gd name="connsiteY0" fmla="*/ 1905000 h 3810000"/>
                  <a:gd name="connsiteX1" fmla="*/ 1905000 w 3810000"/>
                  <a:gd name="connsiteY1" fmla="*/ 3810000 h 3810000"/>
                  <a:gd name="connsiteX2" fmla="*/ 0 w 3810000"/>
                  <a:gd name="connsiteY2" fmla="*/ 1905000 h 3810000"/>
                  <a:gd name="connsiteX3" fmla="*/ 1905000 w 3810000"/>
                  <a:gd name="connsiteY3" fmla="*/ 0 h 3810000"/>
                  <a:gd name="connsiteX4" fmla="*/ 3810000 w 3810000"/>
                  <a:gd name="connsiteY4" fmla="*/ 190500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3810000">
                    <a:moveTo>
                      <a:pt x="3810000" y="1905000"/>
                    </a:moveTo>
                    <a:cubicBezTo>
                      <a:pt x="3810000" y="2957103"/>
                      <a:pt x="2957103" y="3810000"/>
                      <a:pt x="1905000" y="3810000"/>
                    </a:cubicBezTo>
                    <a:cubicBezTo>
                      <a:pt x="852898" y="3810000"/>
                      <a:pt x="0" y="2957103"/>
                      <a:pt x="0" y="1905000"/>
                    </a:cubicBezTo>
                    <a:cubicBezTo>
                      <a:pt x="0" y="852898"/>
                      <a:pt x="852898" y="0"/>
                      <a:pt x="1905000" y="0"/>
                    </a:cubicBezTo>
                    <a:cubicBezTo>
                      <a:pt x="2957103" y="0"/>
                      <a:pt x="3810000" y="852898"/>
                      <a:pt x="3810000" y="1905000"/>
                    </a:cubicBezTo>
                    <a:close/>
                  </a:path>
                </a:pathLst>
              </a:custGeom>
              <a:solidFill>
                <a:schemeClr val="accent1"/>
              </a:solidFill>
              <a:ln w="6350" cap="flat">
                <a:noFill/>
                <a:prstDash val="solid"/>
                <a:miter/>
              </a:ln>
            </p:spPr>
            <p:txBody>
              <a:bodyPr rtlCol="0" anchor="ctr"/>
              <a:lstStyle/>
              <a:p>
                <a:endParaRPr lang="en-US" sz="1600" dirty="0"/>
              </a:p>
            </p:txBody>
          </p:sp>
          <p:sp>
            <p:nvSpPr>
              <p:cNvPr id="50" name="Freeform 49">
                <a:extLst>
                  <a:ext uri="{FF2B5EF4-FFF2-40B4-BE49-F238E27FC236}">
                    <a16:creationId xmlns:a16="http://schemas.microsoft.com/office/drawing/2014/main" id="{A3C084CA-7EEA-2546-8F4B-C0E8F202E8E1}"/>
                  </a:ext>
                </a:extLst>
              </p:cNvPr>
              <p:cNvSpPr/>
              <p:nvPr/>
            </p:nvSpPr>
            <p:spPr>
              <a:xfrm>
                <a:off x="6283950" y="2578413"/>
                <a:ext cx="590550" cy="590550"/>
              </a:xfrm>
              <a:custGeom>
                <a:avLst/>
                <a:gdLst>
                  <a:gd name="connsiteX0" fmla="*/ 296354 w 590550"/>
                  <a:gd name="connsiteY0" fmla="*/ 0 h 590550"/>
                  <a:gd name="connsiteX1" fmla="*/ 592665 w 590550"/>
                  <a:gd name="connsiteY1" fmla="*/ 296348 h 590550"/>
                  <a:gd name="connsiteX2" fmla="*/ 296354 w 590550"/>
                  <a:gd name="connsiteY2" fmla="*/ 592601 h 590550"/>
                  <a:gd name="connsiteX3" fmla="*/ 0 w 590550"/>
                  <a:gd name="connsiteY3" fmla="*/ 296348 h 590550"/>
                  <a:gd name="connsiteX4" fmla="*/ 296354 w 590550"/>
                  <a:gd name="connsiteY4" fmla="*/ 0 h 590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0" h="590550">
                    <a:moveTo>
                      <a:pt x="296354" y="0"/>
                    </a:moveTo>
                    <a:cubicBezTo>
                      <a:pt x="459994" y="0"/>
                      <a:pt x="592665" y="132664"/>
                      <a:pt x="592665" y="296348"/>
                    </a:cubicBezTo>
                    <a:cubicBezTo>
                      <a:pt x="592665" y="460026"/>
                      <a:pt x="459988" y="592601"/>
                      <a:pt x="296354" y="592601"/>
                    </a:cubicBezTo>
                    <a:cubicBezTo>
                      <a:pt x="132671" y="592601"/>
                      <a:pt x="0" y="460026"/>
                      <a:pt x="0" y="296348"/>
                    </a:cubicBezTo>
                    <a:cubicBezTo>
                      <a:pt x="0" y="132664"/>
                      <a:pt x="132671" y="0"/>
                      <a:pt x="296354" y="0"/>
                    </a:cubicBezTo>
                    <a:close/>
                  </a:path>
                </a:pathLst>
              </a:custGeom>
              <a:solidFill>
                <a:srgbClr val="FFFFFF"/>
              </a:solidFill>
              <a:ln w="6350" cap="flat">
                <a:noFill/>
                <a:prstDash val="solid"/>
                <a:miter/>
              </a:ln>
            </p:spPr>
            <p:txBody>
              <a:bodyPr rtlCol="0" anchor="ctr"/>
              <a:lstStyle/>
              <a:p>
                <a:endParaRPr lang="en-US" sz="1600"/>
              </a:p>
            </p:txBody>
          </p:sp>
          <p:sp>
            <p:nvSpPr>
              <p:cNvPr id="51" name="Freeform 50">
                <a:extLst>
                  <a:ext uri="{FF2B5EF4-FFF2-40B4-BE49-F238E27FC236}">
                    <a16:creationId xmlns:a16="http://schemas.microsoft.com/office/drawing/2014/main" id="{5968171A-C59E-1C49-8560-1A6FD1D6C06E}"/>
                  </a:ext>
                </a:extLst>
              </p:cNvPr>
              <p:cNvSpPr/>
              <p:nvPr/>
            </p:nvSpPr>
            <p:spPr>
              <a:xfrm>
                <a:off x="7098864" y="3022895"/>
                <a:ext cx="368300" cy="368300"/>
              </a:xfrm>
              <a:custGeom>
                <a:avLst/>
                <a:gdLst>
                  <a:gd name="connsiteX0" fmla="*/ 370408 w 368300"/>
                  <a:gd name="connsiteY0" fmla="*/ 185204 h 368300"/>
                  <a:gd name="connsiteX1" fmla="*/ 185204 w 368300"/>
                  <a:gd name="connsiteY1" fmla="*/ 370408 h 368300"/>
                  <a:gd name="connsiteX2" fmla="*/ 0 w 368300"/>
                  <a:gd name="connsiteY2" fmla="*/ 185204 h 368300"/>
                  <a:gd name="connsiteX3" fmla="*/ 185204 w 368300"/>
                  <a:gd name="connsiteY3" fmla="*/ 0 h 368300"/>
                  <a:gd name="connsiteX4" fmla="*/ 370408 w 368300"/>
                  <a:gd name="connsiteY4" fmla="*/ 185204 h 368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8300" h="368300">
                    <a:moveTo>
                      <a:pt x="370408" y="185204"/>
                    </a:moveTo>
                    <a:cubicBezTo>
                      <a:pt x="370408" y="287489"/>
                      <a:pt x="287490" y="370408"/>
                      <a:pt x="185204" y="370408"/>
                    </a:cubicBezTo>
                    <a:cubicBezTo>
                      <a:pt x="82919" y="370408"/>
                      <a:pt x="0" y="287490"/>
                      <a:pt x="0" y="185204"/>
                    </a:cubicBezTo>
                    <a:cubicBezTo>
                      <a:pt x="0" y="82919"/>
                      <a:pt x="82918" y="0"/>
                      <a:pt x="185204" y="0"/>
                    </a:cubicBezTo>
                    <a:cubicBezTo>
                      <a:pt x="287489" y="0"/>
                      <a:pt x="370408" y="82918"/>
                      <a:pt x="370408" y="185204"/>
                    </a:cubicBezTo>
                    <a:close/>
                  </a:path>
                </a:pathLst>
              </a:custGeom>
              <a:solidFill>
                <a:srgbClr val="FFFFFF"/>
              </a:solidFill>
              <a:ln w="6350" cap="flat">
                <a:noFill/>
                <a:prstDash val="solid"/>
                <a:miter/>
              </a:ln>
            </p:spPr>
            <p:txBody>
              <a:bodyPr rtlCol="0" anchor="ctr"/>
              <a:lstStyle/>
              <a:p>
                <a:endParaRPr lang="en-US" sz="1600"/>
              </a:p>
            </p:txBody>
          </p:sp>
          <p:sp>
            <p:nvSpPr>
              <p:cNvPr id="52" name="Freeform 51">
                <a:extLst>
                  <a:ext uri="{FF2B5EF4-FFF2-40B4-BE49-F238E27FC236}">
                    <a16:creationId xmlns:a16="http://schemas.microsoft.com/office/drawing/2014/main" id="{6642D661-4243-294A-B6EA-D27691C053EF}"/>
                  </a:ext>
                </a:extLst>
              </p:cNvPr>
              <p:cNvSpPr/>
              <p:nvPr/>
            </p:nvSpPr>
            <p:spPr>
              <a:xfrm>
                <a:off x="6876614" y="1911637"/>
                <a:ext cx="889000" cy="882650"/>
              </a:xfrm>
              <a:custGeom>
                <a:avLst/>
                <a:gdLst>
                  <a:gd name="connsiteX0" fmla="*/ 444513 w 889000"/>
                  <a:gd name="connsiteY0" fmla="*/ 0 h 882650"/>
                  <a:gd name="connsiteX1" fmla="*/ 889000 w 889000"/>
                  <a:gd name="connsiteY1" fmla="*/ 444481 h 882650"/>
                  <a:gd name="connsiteX2" fmla="*/ 444513 w 889000"/>
                  <a:gd name="connsiteY2" fmla="*/ 888955 h 882650"/>
                  <a:gd name="connsiteX3" fmla="*/ 0 w 889000"/>
                  <a:gd name="connsiteY3" fmla="*/ 444481 h 882650"/>
                  <a:gd name="connsiteX4" fmla="*/ 444513 w 889000"/>
                  <a:gd name="connsiteY4" fmla="*/ 0 h 882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9000" h="882650">
                    <a:moveTo>
                      <a:pt x="444513" y="0"/>
                    </a:moveTo>
                    <a:cubicBezTo>
                      <a:pt x="690054" y="0"/>
                      <a:pt x="889000" y="198996"/>
                      <a:pt x="889000" y="444481"/>
                    </a:cubicBezTo>
                    <a:cubicBezTo>
                      <a:pt x="889000" y="690016"/>
                      <a:pt x="690054" y="888955"/>
                      <a:pt x="444513" y="888955"/>
                    </a:cubicBezTo>
                    <a:cubicBezTo>
                      <a:pt x="198996" y="888955"/>
                      <a:pt x="0" y="690010"/>
                      <a:pt x="0" y="444481"/>
                    </a:cubicBezTo>
                    <a:cubicBezTo>
                      <a:pt x="0" y="198996"/>
                      <a:pt x="198996" y="0"/>
                      <a:pt x="444513" y="0"/>
                    </a:cubicBezTo>
                    <a:close/>
                  </a:path>
                </a:pathLst>
              </a:custGeom>
              <a:solidFill>
                <a:srgbClr val="FFFFFF"/>
              </a:solidFill>
              <a:ln w="6350" cap="flat">
                <a:noFill/>
                <a:prstDash val="solid"/>
                <a:miter/>
              </a:ln>
            </p:spPr>
            <p:txBody>
              <a:bodyPr rtlCol="0" anchor="ctr"/>
              <a:lstStyle/>
              <a:p>
                <a:endParaRPr lang="en-US" sz="1600"/>
              </a:p>
            </p:txBody>
          </p:sp>
        </p:grpSp>
        <p:sp>
          <p:nvSpPr>
            <p:cNvPr id="48" name="TextBox 47">
              <a:extLst>
                <a:ext uri="{FF2B5EF4-FFF2-40B4-BE49-F238E27FC236}">
                  <a16:creationId xmlns:a16="http://schemas.microsoft.com/office/drawing/2014/main" id="{224A942F-579E-C042-AAD6-0FC565B73A07}"/>
                </a:ext>
              </a:extLst>
            </p:cNvPr>
            <p:cNvSpPr txBox="1"/>
            <p:nvPr userDrawn="1"/>
          </p:nvSpPr>
          <p:spPr>
            <a:xfrm>
              <a:off x="7712620" y="5657148"/>
              <a:ext cx="1436611" cy="523220"/>
            </a:xfrm>
            <a:prstGeom prst="rect">
              <a:avLst/>
            </a:prstGeom>
            <a:noFill/>
          </p:spPr>
          <p:txBody>
            <a:bodyPr wrap="none" rtlCol="0">
              <a:spAutoFit/>
            </a:bodyPr>
            <a:lstStyle/>
            <a:p>
              <a:pPr algn="ctr"/>
              <a:r>
                <a:rPr lang="en-US" sz="1400" b="1" dirty="0">
                  <a:solidFill>
                    <a:schemeClr val="bg1"/>
                  </a:solidFill>
                </a:rPr>
                <a:t>Idea</a:t>
              </a:r>
              <a:br>
                <a:rPr lang="en-US" sz="1400" b="1" dirty="0">
                  <a:solidFill>
                    <a:schemeClr val="bg1"/>
                  </a:solidFill>
                </a:rPr>
              </a:br>
              <a:r>
                <a:rPr lang="en-US" sz="1400" b="1" dirty="0">
                  <a:solidFill>
                    <a:schemeClr val="bg1"/>
                  </a:solidFill>
                </a:rPr>
                <a:t> Management</a:t>
              </a:r>
            </a:p>
          </p:txBody>
        </p:sp>
      </p:grpSp>
      <p:grpSp>
        <p:nvGrpSpPr>
          <p:cNvPr id="53" name="Group 52">
            <a:extLst>
              <a:ext uri="{FF2B5EF4-FFF2-40B4-BE49-F238E27FC236}">
                <a16:creationId xmlns:a16="http://schemas.microsoft.com/office/drawing/2014/main" id="{D03FF94E-8B12-6F4A-90C0-A7ABE7EC5CC5}"/>
              </a:ext>
            </a:extLst>
          </p:cNvPr>
          <p:cNvGrpSpPr>
            <a:grpSpLocks noChangeAspect="1"/>
          </p:cNvGrpSpPr>
          <p:nvPr userDrawn="1"/>
        </p:nvGrpSpPr>
        <p:grpSpPr>
          <a:xfrm>
            <a:off x="8442473" y="1845056"/>
            <a:ext cx="2088000" cy="2088000"/>
            <a:chOff x="7165234" y="2178326"/>
            <a:chExt cx="1980000" cy="1980000"/>
          </a:xfrm>
        </p:grpSpPr>
        <p:grpSp>
          <p:nvGrpSpPr>
            <p:cNvPr id="54" name="Graphic 84">
              <a:extLst>
                <a:ext uri="{FF2B5EF4-FFF2-40B4-BE49-F238E27FC236}">
                  <a16:creationId xmlns:a16="http://schemas.microsoft.com/office/drawing/2014/main" id="{9DF0069D-9FAA-B441-9775-D967448DEBBF}"/>
                </a:ext>
              </a:extLst>
            </p:cNvPr>
            <p:cNvGrpSpPr>
              <a:grpSpLocks noChangeAspect="1"/>
            </p:cNvGrpSpPr>
            <p:nvPr/>
          </p:nvGrpSpPr>
          <p:grpSpPr>
            <a:xfrm>
              <a:off x="7165234" y="2178326"/>
              <a:ext cx="1980000" cy="1980000"/>
              <a:chOff x="4491000" y="1824000"/>
              <a:chExt cx="5238750" cy="5238750"/>
            </a:xfrm>
          </p:grpSpPr>
          <p:sp>
            <p:nvSpPr>
              <p:cNvPr id="56" name="Freeform 55">
                <a:extLst>
                  <a:ext uri="{FF2B5EF4-FFF2-40B4-BE49-F238E27FC236}">
                    <a16:creationId xmlns:a16="http://schemas.microsoft.com/office/drawing/2014/main" id="{F33ED1B4-D377-8444-ADD2-37AEF6DB4D56}"/>
                  </a:ext>
                </a:extLst>
              </p:cNvPr>
              <p:cNvSpPr>
                <a:spLocks noChangeAspect="1"/>
              </p:cNvSpPr>
              <p:nvPr/>
            </p:nvSpPr>
            <p:spPr>
              <a:xfrm>
                <a:off x="4491000" y="1824000"/>
                <a:ext cx="5238750" cy="5238750"/>
              </a:xfrm>
              <a:custGeom>
                <a:avLst/>
                <a:gdLst>
                  <a:gd name="connsiteX0" fmla="*/ 3810000 w 3810000"/>
                  <a:gd name="connsiteY0" fmla="*/ 1905000 h 3810000"/>
                  <a:gd name="connsiteX1" fmla="*/ 1905000 w 3810000"/>
                  <a:gd name="connsiteY1" fmla="*/ 3810000 h 3810000"/>
                  <a:gd name="connsiteX2" fmla="*/ 0 w 3810000"/>
                  <a:gd name="connsiteY2" fmla="*/ 1905000 h 3810000"/>
                  <a:gd name="connsiteX3" fmla="*/ 1905000 w 3810000"/>
                  <a:gd name="connsiteY3" fmla="*/ 0 h 3810000"/>
                  <a:gd name="connsiteX4" fmla="*/ 3810000 w 3810000"/>
                  <a:gd name="connsiteY4" fmla="*/ 190500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3810000">
                    <a:moveTo>
                      <a:pt x="3810000" y="1905000"/>
                    </a:moveTo>
                    <a:cubicBezTo>
                      <a:pt x="3810000" y="2957103"/>
                      <a:pt x="2957103" y="3810000"/>
                      <a:pt x="1905000" y="3810000"/>
                    </a:cubicBezTo>
                    <a:cubicBezTo>
                      <a:pt x="852898" y="3810000"/>
                      <a:pt x="0" y="2957103"/>
                      <a:pt x="0" y="1905000"/>
                    </a:cubicBezTo>
                    <a:cubicBezTo>
                      <a:pt x="0" y="852898"/>
                      <a:pt x="852898" y="0"/>
                      <a:pt x="1905000" y="0"/>
                    </a:cubicBezTo>
                    <a:cubicBezTo>
                      <a:pt x="2957103" y="0"/>
                      <a:pt x="3810000" y="852898"/>
                      <a:pt x="3810000" y="1905000"/>
                    </a:cubicBezTo>
                    <a:close/>
                  </a:path>
                </a:pathLst>
              </a:custGeom>
              <a:solidFill>
                <a:schemeClr val="accent1"/>
              </a:solidFill>
              <a:ln w="6350" cap="flat">
                <a:noFill/>
                <a:prstDash val="solid"/>
                <a:miter/>
              </a:ln>
            </p:spPr>
            <p:txBody>
              <a:bodyPr rtlCol="0" anchor="ctr"/>
              <a:lstStyle/>
              <a:p>
                <a:endParaRPr lang="en-US" sz="1600" dirty="0"/>
              </a:p>
            </p:txBody>
          </p:sp>
          <p:sp>
            <p:nvSpPr>
              <p:cNvPr id="57" name="Freeform 56">
                <a:extLst>
                  <a:ext uri="{FF2B5EF4-FFF2-40B4-BE49-F238E27FC236}">
                    <a16:creationId xmlns:a16="http://schemas.microsoft.com/office/drawing/2014/main" id="{F4C461CF-1552-744E-B254-8A4C374BAA09}"/>
                  </a:ext>
                </a:extLst>
              </p:cNvPr>
              <p:cNvSpPr/>
              <p:nvPr/>
            </p:nvSpPr>
            <p:spPr>
              <a:xfrm>
                <a:off x="6280427" y="2550942"/>
                <a:ext cx="1898650" cy="1905001"/>
              </a:xfrm>
              <a:custGeom>
                <a:avLst/>
                <a:gdLst>
                  <a:gd name="connsiteX0" fmla="*/ 1678210 w 1898650"/>
                  <a:gd name="connsiteY0" fmla="*/ 907142 h 1905000"/>
                  <a:gd name="connsiteX1" fmla="*/ 1542136 w 1898650"/>
                  <a:gd name="connsiteY1" fmla="*/ 907142 h 1905000"/>
                  <a:gd name="connsiteX2" fmla="*/ 1542136 w 1898650"/>
                  <a:gd name="connsiteY2" fmla="*/ 544284 h 1905000"/>
                  <a:gd name="connsiteX3" fmla="*/ 1360710 w 1898650"/>
                  <a:gd name="connsiteY3" fmla="*/ 362858 h 1905000"/>
                  <a:gd name="connsiteX4" fmla="*/ 997852 w 1898650"/>
                  <a:gd name="connsiteY4" fmla="*/ 362858 h 1905000"/>
                  <a:gd name="connsiteX5" fmla="*/ 997852 w 1898650"/>
                  <a:gd name="connsiteY5" fmla="*/ 226790 h 1905000"/>
                  <a:gd name="connsiteX6" fmla="*/ 771068 w 1898650"/>
                  <a:gd name="connsiteY6" fmla="*/ 0 h 1905000"/>
                  <a:gd name="connsiteX7" fmla="*/ 544284 w 1898650"/>
                  <a:gd name="connsiteY7" fmla="*/ 226790 h 1905000"/>
                  <a:gd name="connsiteX8" fmla="*/ 544284 w 1898650"/>
                  <a:gd name="connsiteY8" fmla="*/ 362858 h 1905000"/>
                  <a:gd name="connsiteX9" fmla="*/ 181426 w 1898650"/>
                  <a:gd name="connsiteY9" fmla="*/ 362858 h 1905000"/>
                  <a:gd name="connsiteX10" fmla="*/ 883 w 1898650"/>
                  <a:gd name="connsiteY10" fmla="*/ 544284 h 1905000"/>
                  <a:gd name="connsiteX11" fmla="*/ 883 w 1898650"/>
                  <a:gd name="connsiteY11" fmla="*/ 888981 h 1905000"/>
                  <a:gd name="connsiteX12" fmla="*/ 136068 w 1898650"/>
                  <a:gd name="connsiteY12" fmla="*/ 888981 h 1905000"/>
                  <a:gd name="connsiteX13" fmla="*/ 381019 w 1898650"/>
                  <a:gd name="connsiteY13" fmla="*/ 1133926 h 1905000"/>
                  <a:gd name="connsiteX14" fmla="*/ 136068 w 1898650"/>
                  <a:gd name="connsiteY14" fmla="*/ 1378871 h 1905000"/>
                  <a:gd name="connsiteX15" fmla="*/ 0 w 1898650"/>
                  <a:gd name="connsiteY15" fmla="*/ 1378871 h 1905000"/>
                  <a:gd name="connsiteX16" fmla="*/ 0 w 1898650"/>
                  <a:gd name="connsiteY16" fmla="*/ 1723568 h 1905000"/>
                  <a:gd name="connsiteX17" fmla="*/ 181426 w 1898650"/>
                  <a:gd name="connsiteY17" fmla="*/ 1904987 h 1905000"/>
                  <a:gd name="connsiteX18" fmla="*/ 526123 w 1898650"/>
                  <a:gd name="connsiteY18" fmla="*/ 1904987 h 1905000"/>
                  <a:gd name="connsiteX19" fmla="*/ 526123 w 1898650"/>
                  <a:gd name="connsiteY19" fmla="*/ 1768920 h 1905000"/>
                  <a:gd name="connsiteX20" fmla="*/ 771068 w 1898650"/>
                  <a:gd name="connsiteY20" fmla="*/ 1523974 h 1905000"/>
                  <a:gd name="connsiteX21" fmla="*/ 1016013 w 1898650"/>
                  <a:gd name="connsiteY21" fmla="*/ 1768920 h 1905000"/>
                  <a:gd name="connsiteX22" fmla="*/ 1016013 w 1898650"/>
                  <a:gd name="connsiteY22" fmla="*/ 1905000 h 1905000"/>
                  <a:gd name="connsiteX23" fmla="*/ 1360703 w 1898650"/>
                  <a:gd name="connsiteY23" fmla="*/ 1905000 h 1905000"/>
                  <a:gd name="connsiteX24" fmla="*/ 1542129 w 1898650"/>
                  <a:gd name="connsiteY24" fmla="*/ 1723581 h 1905000"/>
                  <a:gd name="connsiteX25" fmla="*/ 1542129 w 1898650"/>
                  <a:gd name="connsiteY25" fmla="*/ 1360710 h 1905000"/>
                  <a:gd name="connsiteX26" fmla="*/ 1678203 w 1898650"/>
                  <a:gd name="connsiteY26" fmla="*/ 1360710 h 1905000"/>
                  <a:gd name="connsiteX27" fmla="*/ 1904994 w 1898650"/>
                  <a:gd name="connsiteY27" fmla="*/ 1133932 h 1905000"/>
                  <a:gd name="connsiteX28" fmla="*/ 1678210 w 1898650"/>
                  <a:gd name="connsiteY28" fmla="*/ 907142 h 190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898650" h="1905000">
                    <a:moveTo>
                      <a:pt x="1678210" y="907142"/>
                    </a:moveTo>
                    <a:lnTo>
                      <a:pt x="1542136" y="907142"/>
                    </a:lnTo>
                    <a:lnTo>
                      <a:pt x="1542136" y="544284"/>
                    </a:lnTo>
                    <a:cubicBezTo>
                      <a:pt x="1542136" y="444538"/>
                      <a:pt x="1460462" y="362858"/>
                      <a:pt x="1360710" y="362858"/>
                    </a:cubicBezTo>
                    <a:lnTo>
                      <a:pt x="997852" y="362858"/>
                    </a:lnTo>
                    <a:lnTo>
                      <a:pt x="997852" y="226790"/>
                    </a:lnTo>
                    <a:cubicBezTo>
                      <a:pt x="997852" y="101613"/>
                      <a:pt x="896239" y="0"/>
                      <a:pt x="771068" y="0"/>
                    </a:cubicBezTo>
                    <a:cubicBezTo>
                      <a:pt x="645890" y="0"/>
                      <a:pt x="544284" y="101613"/>
                      <a:pt x="544284" y="226790"/>
                    </a:cubicBezTo>
                    <a:lnTo>
                      <a:pt x="544284" y="362858"/>
                    </a:lnTo>
                    <a:lnTo>
                      <a:pt x="181426" y="362858"/>
                    </a:lnTo>
                    <a:cubicBezTo>
                      <a:pt x="81629" y="362858"/>
                      <a:pt x="883" y="444538"/>
                      <a:pt x="883" y="544284"/>
                    </a:cubicBezTo>
                    <a:lnTo>
                      <a:pt x="883" y="888981"/>
                    </a:lnTo>
                    <a:lnTo>
                      <a:pt x="136068" y="888981"/>
                    </a:lnTo>
                    <a:cubicBezTo>
                      <a:pt x="271259" y="888981"/>
                      <a:pt x="381019" y="998741"/>
                      <a:pt x="381019" y="1133926"/>
                    </a:cubicBezTo>
                    <a:cubicBezTo>
                      <a:pt x="381019" y="1269111"/>
                      <a:pt x="271259" y="1378871"/>
                      <a:pt x="136068" y="1378871"/>
                    </a:cubicBezTo>
                    <a:lnTo>
                      <a:pt x="0" y="1378871"/>
                    </a:lnTo>
                    <a:lnTo>
                      <a:pt x="0" y="1723568"/>
                    </a:lnTo>
                    <a:cubicBezTo>
                      <a:pt x="0" y="1823320"/>
                      <a:pt x="81629" y="1904987"/>
                      <a:pt x="181426" y="1904987"/>
                    </a:cubicBezTo>
                    <a:lnTo>
                      <a:pt x="526123" y="1904987"/>
                    </a:lnTo>
                    <a:lnTo>
                      <a:pt x="526123" y="1768920"/>
                    </a:lnTo>
                    <a:cubicBezTo>
                      <a:pt x="526123" y="1633734"/>
                      <a:pt x="635883" y="1523974"/>
                      <a:pt x="771068" y="1523974"/>
                    </a:cubicBezTo>
                    <a:cubicBezTo>
                      <a:pt x="906253" y="1523974"/>
                      <a:pt x="1016013" y="1633734"/>
                      <a:pt x="1016013" y="1768920"/>
                    </a:cubicBezTo>
                    <a:lnTo>
                      <a:pt x="1016013" y="1905000"/>
                    </a:lnTo>
                    <a:lnTo>
                      <a:pt x="1360703" y="1905000"/>
                    </a:lnTo>
                    <a:cubicBezTo>
                      <a:pt x="1460456" y="1905000"/>
                      <a:pt x="1542129" y="1823333"/>
                      <a:pt x="1542129" y="1723581"/>
                    </a:cubicBezTo>
                    <a:lnTo>
                      <a:pt x="1542129" y="1360710"/>
                    </a:lnTo>
                    <a:lnTo>
                      <a:pt x="1678203" y="1360710"/>
                    </a:lnTo>
                    <a:cubicBezTo>
                      <a:pt x="1803381" y="1360710"/>
                      <a:pt x="1904994" y="1259110"/>
                      <a:pt x="1904994" y="1133932"/>
                    </a:cubicBezTo>
                    <a:cubicBezTo>
                      <a:pt x="1904994" y="1008755"/>
                      <a:pt x="1803387" y="907142"/>
                      <a:pt x="1678210" y="907142"/>
                    </a:cubicBezTo>
                    <a:close/>
                  </a:path>
                </a:pathLst>
              </a:custGeom>
              <a:solidFill>
                <a:srgbClr val="FFFFFF"/>
              </a:solidFill>
              <a:ln w="6350" cap="flat">
                <a:noFill/>
                <a:prstDash val="solid"/>
                <a:miter/>
              </a:ln>
            </p:spPr>
            <p:txBody>
              <a:bodyPr rtlCol="0" anchor="ctr"/>
              <a:lstStyle/>
              <a:p>
                <a:endParaRPr lang="en-US" sz="1600"/>
              </a:p>
            </p:txBody>
          </p:sp>
          <p:sp>
            <p:nvSpPr>
              <p:cNvPr id="58" name="Freeform 57">
                <a:extLst>
                  <a:ext uri="{FF2B5EF4-FFF2-40B4-BE49-F238E27FC236}">
                    <a16:creationId xmlns:a16="http://schemas.microsoft.com/office/drawing/2014/main" id="{38AE3E2B-C924-9745-8DAD-63A9BEFD7A46}"/>
                  </a:ext>
                </a:extLst>
              </p:cNvPr>
              <p:cNvSpPr/>
              <p:nvPr/>
            </p:nvSpPr>
            <p:spPr>
              <a:xfrm>
                <a:off x="5278400" y="2617750"/>
                <a:ext cx="2222500" cy="2222500"/>
              </a:xfrm>
              <a:custGeom>
                <a:avLst/>
                <a:gdLst>
                  <a:gd name="connsiteX0" fmla="*/ 0 w 2222500"/>
                  <a:gd name="connsiteY0" fmla="*/ 0 h 2222500"/>
                  <a:gd name="connsiteX1" fmla="*/ 2222500 w 2222500"/>
                  <a:gd name="connsiteY1" fmla="*/ 0 h 2222500"/>
                  <a:gd name="connsiteX2" fmla="*/ 2222500 w 2222500"/>
                  <a:gd name="connsiteY2" fmla="*/ 2222500 h 2222500"/>
                  <a:gd name="connsiteX3" fmla="*/ 0 w 2222500"/>
                  <a:gd name="connsiteY3" fmla="*/ 2222500 h 2222500"/>
                  <a:gd name="connsiteX4" fmla="*/ 0 w 2222500"/>
                  <a:gd name="connsiteY4" fmla="*/ 0 h 2222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2500" h="2222500">
                    <a:moveTo>
                      <a:pt x="0" y="0"/>
                    </a:moveTo>
                    <a:lnTo>
                      <a:pt x="2222500" y="0"/>
                    </a:lnTo>
                    <a:lnTo>
                      <a:pt x="2222500" y="2222500"/>
                    </a:lnTo>
                    <a:lnTo>
                      <a:pt x="0" y="2222500"/>
                    </a:lnTo>
                    <a:lnTo>
                      <a:pt x="0" y="0"/>
                    </a:lnTo>
                    <a:close/>
                  </a:path>
                </a:pathLst>
              </a:custGeom>
              <a:noFill/>
              <a:ln w="6350" cap="flat">
                <a:noFill/>
                <a:prstDash val="solid"/>
                <a:miter/>
              </a:ln>
            </p:spPr>
            <p:txBody>
              <a:bodyPr rtlCol="0" anchor="ctr"/>
              <a:lstStyle/>
              <a:p>
                <a:endParaRPr lang="en-US" sz="1600"/>
              </a:p>
            </p:txBody>
          </p:sp>
        </p:grpSp>
        <p:sp>
          <p:nvSpPr>
            <p:cNvPr id="55" name="TextBox 54">
              <a:extLst>
                <a:ext uri="{FF2B5EF4-FFF2-40B4-BE49-F238E27FC236}">
                  <a16:creationId xmlns:a16="http://schemas.microsoft.com/office/drawing/2014/main" id="{9D2FD65A-64B7-074A-9F08-FFA9D28589D4}"/>
                </a:ext>
              </a:extLst>
            </p:cNvPr>
            <p:cNvSpPr txBox="1"/>
            <p:nvPr userDrawn="1"/>
          </p:nvSpPr>
          <p:spPr>
            <a:xfrm>
              <a:off x="7435234" y="3295129"/>
              <a:ext cx="1440000" cy="523220"/>
            </a:xfrm>
            <a:prstGeom prst="rect">
              <a:avLst/>
            </a:prstGeom>
            <a:noFill/>
          </p:spPr>
          <p:txBody>
            <a:bodyPr wrap="square" rtlCol="0">
              <a:spAutoFit/>
            </a:bodyPr>
            <a:lstStyle/>
            <a:p>
              <a:pPr algn="ctr"/>
              <a:r>
                <a:rPr lang="en-US" sz="1400" b="1" dirty="0">
                  <a:solidFill>
                    <a:schemeClr val="bg1"/>
                  </a:solidFill>
                </a:rPr>
                <a:t>Idea </a:t>
              </a:r>
              <a:br>
                <a:rPr lang="en-US" sz="1400" b="1" dirty="0">
                  <a:solidFill>
                    <a:schemeClr val="bg1"/>
                  </a:solidFill>
                </a:rPr>
              </a:br>
              <a:r>
                <a:rPr lang="en-US" sz="1400" b="1" dirty="0">
                  <a:solidFill>
                    <a:schemeClr val="bg1"/>
                  </a:solidFill>
                </a:rPr>
                <a:t>Challenges</a:t>
              </a:r>
            </a:p>
          </p:txBody>
        </p:sp>
      </p:grpSp>
      <p:grpSp>
        <p:nvGrpSpPr>
          <p:cNvPr id="59" name="Group 58">
            <a:extLst>
              <a:ext uri="{FF2B5EF4-FFF2-40B4-BE49-F238E27FC236}">
                <a16:creationId xmlns:a16="http://schemas.microsoft.com/office/drawing/2014/main" id="{ACCCE633-C7EB-D44E-8EBC-4DBFE2CD11EA}"/>
              </a:ext>
            </a:extLst>
          </p:cNvPr>
          <p:cNvGrpSpPr>
            <a:grpSpLocks noChangeAspect="1"/>
          </p:cNvGrpSpPr>
          <p:nvPr userDrawn="1"/>
        </p:nvGrpSpPr>
        <p:grpSpPr>
          <a:xfrm>
            <a:off x="1768325" y="4437344"/>
            <a:ext cx="2088000" cy="2088000"/>
            <a:chOff x="6771561" y="1694377"/>
            <a:chExt cx="1980000" cy="1980000"/>
          </a:xfrm>
        </p:grpSpPr>
        <p:grpSp>
          <p:nvGrpSpPr>
            <p:cNvPr id="60" name="Graphic 80">
              <a:extLst>
                <a:ext uri="{FF2B5EF4-FFF2-40B4-BE49-F238E27FC236}">
                  <a16:creationId xmlns:a16="http://schemas.microsoft.com/office/drawing/2014/main" id="{6BA85319-4B50-094F-9A57-C0EB573E8ED0}"/>
                </a:ext>
              </a:extLst>
            </p:cNvPr>
            <p:cNvGrpSpPr>
              <a:grpSpLocks noChangeAspect="1"/>
            </p:cNvGrpSpPr>
            <p:nvPr/>
          </p:nvGrpSpPr>
          <p:grpSpPr>
            <a:xfrm>
              <a:off x="6771561" y="1694377"/>
              <a:ext cx="1980000" cy="1980000"/>
              <a:chOff x="3591949" y="1360945"/>
              <a:chExt cx="5238750" cy="5238750"/>
            </a:xfrm>
          </p:grpSpPr>
          <p:sp>
            <p:nvSpPr>
              <p:cNvPr id="62" name="Freeform 61">
                <a:extLst>
                  <a:ext uri="{FF2B5EF4-FFF2-40B4-BE49-F238E27FC236}">
                    <a16:creationId xmlns:a16="http://schemas.microsoft.com/office/drawing/2014/main" id="{D4A441C6-D9F5-CF43-AAF0-72ABCD090EB7}"/>
                  </a:ext>
                </a:extLst>
              </p:cNvPr>
              <p:cNvSpPr>
                <a:spLocks noChangeAspect="1"/>
              </p:cNvSpPr>
              <p:nvPr/>
            </p:nvSpPr>
            <p:spPr>
              <a:xfrm>
                <a:off x="3591949" y="1360945"/>
                <a:ext cx="5238750" cy="5238750"/>
              </a:xfrm>
              <a:custGeom>
                <a:avLst/>
                <a:gdLst>
                  <a:gd name="connsiteX0" fmla="*/ 3810000 w 3810000"/>
                  <a:gd name="connsiteY0" fmla="*/ 1905000 h 3810000"/>
                  <a:gd name="connsiteX1" fmla="*/ 1905000 w 3810000"/>
                  <a:gd name="connsiteY1" fmla="*/ 3810000 h 3810000"/>
                  <a:gd name="connsiteX2" fmla="*/ 0 w 3810000"/>
                  <a:gd name="connsiteY2" fmla="*/ 1905000 h 3810000"/>
                  <a:gd name="connsiteX3" fmla="*/ 1905000 w 3810000"/>
                  <a:gd name="connsiteY3" fmla="*/ 0 h 3810000"/>
                  <a:gd name="connsiteX4" fmla="*/ 3810000 w 3810000"/>
                  <a:gd name="connsiteY4" fmla="*/ 190500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3810000">
                    <a:moveTo>
                      <a:pt x="3810000" y="1905000"/>
                    </a:moveTo>
                    <a:cubicBezTo>
                      <a:pt x="3810000" y="2957103"/>
                      <a:pt x="2957103" y="3810000"/>
                      <a:pt x="1905000" y="3810000"/>
                    </a:cubicBezTo>
                    <a:cubicBezTo>
                      <a:pt x="852898" y="3810000"/>
                      <a:pt x="0" y="2957103"/>
                      <a:pt x="0" y="1905000"/>
                    </a:cubicBezTo>
                    <a:cubicBezTo>
                      <a:pt x="0" y="852898"/>
                      <a:pt x="852898" y="0"/>
                      <a:pt x="1905000" y="0"/>
                    </a:cubicBezTo>
                    <a:cubicBezTo>
                      <a:pt x="2957103" y="0"/>
                      <a:pt x="3810000" y="852898"/>
                      <a:pt x="3810000" y="1905000"/>
                    </a:cubicBezTo>
                    <a:close/>
                  </a:path>
                </a:pathLst>
              </a:custGeom>
              <a:solidFill>
                <a:schemeClr val="accent1"/>
              </a:solidFill>
              <a:ln w="6350" cap="flat">
                <a:noFill/>
                <a:prstDash val="solid"/>
                <a:miter/>
              </a:ln>
            </p:spPr>
            <p:txBody>
              <a:bodyPr rtlCol="0" anchor="ctr"/>
              <a:lstStyle/>
              <a:p>
                <a:endParaRPr lang="en-US" sz="1400" b="1" dirty="0">
                  <a:solidFill>
                    <a:schemeClr val="bg1"/>
                  </a:solidFill>
                </a:endParaRPr>
              </a:p>
            </p:txBody>
          </p:sp>
          <p:sp>
            <p:nvSpPr>
              <p:cNvPr id="63" name="Freeform 62">
                <a:extLst>
                  <a:ext uri="{FF2B5EF4-FFF2-40B4-BE49-F238E27FC236}">
                    <a16:creationId xmlns:a16="http://schemas.microsoft.com/office/drawing/2014/main" id="{5101E38F-6515-B641-A934-279A294EB045}"/>
                  </a:ext>
                </a:extLst>
              </p:cNvPr>
              <p:cNvSpPr/>
              <p:nvPr/>
            </p:nvSpPr>
            <p:spPr>
              <a:xfrm>
                <a:off x="5232797" y="2053981"/>
                <a:ext cx="1879600" cy="2095500"/>
              </a:xfrm>
              <a:custGeom>
                <a:avLst/>
                <a:gdLst>
                  <a:gd name="connsiteX0" fmla="*/ 1552090 w 1879600"/>
                  <a:gd name="connsiteY0" fmla="*/ 258763 h 2095500"/>
                  <a:gd name="connsiteX1" fmla="*/ 1527941 w 1879600"/>
                  <a:gd name="connsiteY1" fmla="*/ 252520 h 2095500"/>
                  <a:gd name="connsiteX2" fmla="*/ 944319 w 1879600"/>
                  <a:gd name="connsiteY2" fmla="*/ 104775 h 2095500"/>
                  <a:gd name="connsiteX3" fmla="*/ 360754 w 1879600"/>
                  <a:gd name="connsiteY3" fmla="*/ 252520 h 2095500"/>
                  <a:gd name="connsiteX4" fmla="*/ 289475 w 1879600"/>
                  <a:gd name="connsiteY4" fmla="*/ 231546 h 2095500"/>
                  <a:gd name="connsiteX5" fmla="*/ 310455 w 1879600"/>
                  <a:gd name="connsiteY5" fmla="*/ 160338 h 2095500"/>
                  <a:gd name="connsiteX6" fmla="*/ 944319 w 1879600"/>
                  <a:gd name="connsiteY6" fmla="*/ 0 h 2095500"/>
                  <a:gd name="connsiteX7" fmla="*/ 1576137 w 1879600"/>
                  <a:gd name="connsiteY7" fmla="*/ 159258 h 2095500"/>
                  <a:gd name="connsiteX8" fmla="*/ 1598140 w 1879600"/>
                  <a:gd name="connsiteY8" fmla="*/ 229445 h 2095500"/>
                  <a:gd name="connsiteX9" fmla="*/ 1552090 w 1879600"/>
                  <a:gd name="connsiteY9" fmla="*/ 258763 h 2095500"/>
                  <a:gd name="connsiteX10" fmla="*/ 52709 w 1879600"/>
                  <a:gd name="connsiteY10" fmla="*/ 808831 h 2095500"/>
                  <a:gd name="connsiteX11" fmla="*/ 22324 w 1879600"/>
                  <a:gd name="connsiteY11" fmla="*/ 799427 h 2095500"/>
                  <a:gd name="connsiteX12" fmla="*/ 9745 w 1879600"/>
                  <a:gd name="connsiteY12" fmla="*/ 726116 h 2095500"/>
                  <a:gd name="connsiteX13" fmla="*/ 402651 w 1879600"/>
                  <a:gd name="connsiteY13" fmla="*/ 383502 h 2095500"/>
                  <a:gd name="connsiteX14" fmla="*/ 1482932 w 1879600"/>
                  <a:gd name="connsiteY14" fmla="*/ 382429 h 2095500"/>
                  <a:gd name="connsiteX15" fmla="*/ 1875838 w 1879600"/>
                  <a:gd name="connsiteY15" fmla="*/ 722948 h 2095500"/>
                  <a:gd name="connsiteX16" fmla="*/ 1863259 w 1879600"/>
                  <a:gd name="connsiteY16" fmla="*/ 796309 h 2095500"/>
                  <a:gd name="connsiteX17" fmla="*/ 1789898 w 1879600"/>
                  <a:gd name="connsiteY17" fmla="*/ 783730 h 2095500"/>
                  <a:gd name="connsiteX18" fmla="*/ 1434640 w 1879600"/>
                  <a:gd name="connsiteY18" fmla="*/ 475698 h 2095500"/>
                  <a:gd name="connsiteX19" fmla="*/ 449819 w 1879600"/>
                  <a:gd name="connsiteY19" fmla="*/ 476720 h 2095500"/>
                  <a:gd name="connsiteX20" fmla="*/ 93590 w 1879600"/>
                  <a:gd name="connsiteY20" fmla="*/ 786848 h 2095500"/>
                  <a:gd name="connsiteX21" fmla="*/ 52709 w 1879600"/>
                  <a:gd name="connsiteY21" fmla="*/ 808831 h 2095500"/>
                  <a:gd name="connsiteX22" fmla="*/ 707559 w 1879600"/>
                  <a:gd name="connsiteY22" fmla="*/ 2073497 h 2095500"/>
                  <a:gd name="connsiteX23" fmla="*/ 670875 w 1879600"/>
                  <a:gd name="connsiteY23" fmla="*/ 2057845 h 2095500"/>
                  <a:gd name="connsiteX24" fmla="*/ 460309 w 1879600"/>
                  <a:gd name="connsiteY24" fmla="*/ 1781169 h 2095500"/>
                  <a:gd name="connsiteX25" fmla="*/ 350251 w 1879600"/>
                  <a:gd name="connsiteY25" fmla="*/ 1326464 h 2095500"/>
                  <a:gd name="connsiteX26" fmla="*/ 943309 w 1879600"/>
                  <a:gd name="connsiteY26" fmla="*/ 761714 h 2095500"/>
                  <a:gd name="connsiteX27" fmla="*/ 1536348 w 1879600"/>
                  <a:gd name="connsiteY27" fmla="*/ 1326464 h 2095500"/>
                  <a:gd name="connsiteX28" fmla="*/ 1483955 w 1879600"/>
                  <a:gd name="connsiteY28" fmla="*/ 1378852 h 2095500"/>
                  <a:gd name="connsiteX29" fmla="*/ 1431573 w 1879600"/>
                  <a:gd name="connsiteY29" fmla="*/ 1326464 h 2095500"/>
                  <a:gd name="connsiteX30" fmla="*/ 943309 w 1879600"/>
                  <a:gd name="connsiteY30" fmla="*/ 866489 h 2095500"/>
                  <a:gd name="connsiteX31" fmla="*/ 455026 w 1879600"/>
                  <a:gd name="connsiteY31" fmla="*/ 1326464 h 2095500"/>
                  <a:gd name="connsiteX32" fmla="*/ 552492 w 1879600"/>
                  <a:gd name="connsiteY32" fmla="*/ 1729816 h 2095500"/>
                  <a:gd name="connsiteX33" fmla="*/ 746338 w 1879600"/>
                  <a:gd name="connsiteY33" fmla="*/ 1983365 h 2095500"/>
                  <a:gd name="connsiteX34" fmla="*/ 746338 w 1879600"/>
                  <a:gd name="connsiteY34" fmla="*/ 2057851 h 2095500"/>
                  <a:gd name="connsiteX35" fmla="*/ 707559 w 1879600"/>
                  <a:gd name="connsiteY35" fmla="*/ 2073497 h 2095500"/>
                  <a:gd name="connsiteX36" fmla="*/ 1458783 w 1879600"/>
                  <a:gd name="connsiteY36" fmla="*/ 1879606 h 2095500"/>
                  <a:gd name="connsiteX37" fmla="*/ 1134019 w 1879600"/>
                  <a:gd name="connsiteY37" fmla="*/ 1786388 h 2095500"/>
                  <a:gd name="connsiteX38" fmla="*/ 884629 w 1879600"/>
                  <a:gd name="connsiteY38" fmla="*/ 1326458 h 2095500"/>
                  <a:gd name="connsiteX39" fmla="*/ 937003 w 1879600"/>
                  <a:gd name="connsiteY39" fmla="*/ 1274070 h 2095500"/>
                  <a:gd name="connsiteX40" fmla="*/ 989391 w 1879600"/>
                  <a:gd name="connsiteY40" fmla="*/ 1326458 h 2095500"/>
                  <a:gd name="connsiteX41" fmla="*/ 1192655 w 1879600"/>
                  <a:gd name="connsiteY41" fmla="*/ 1699413 h 2095500"/>
                  <a:gd name="connsiteX42" fmla="*/ 1458783 w 1879600"/>
                  <a:gd name="connsiteY42" fmla="*/ 1773803 h 2095500"/>
                  <a:gd name="connsiteX43" fmla="*/ 1567755 w 1879600"/>
                  <a:gd name="connsiteY43" fmla="*/ 1763363 h 2095500"/>
                  <a:gd name="connsiteX44" fmla="*/ 1628531 w 1879600"/>
                  <a:gd name="connsiteY44" fmla="*/ 1806340 h 2095500"/>
                  <a:gd name="connsiteX45" fmla="*/ 1585555 w 1879600"/>
                  <a:gd name="connsiteY45" fmla="*/ 1867116 h 2095500"/>
                  <a:gd name="connsiteX46" fmla="*/ 1458783 w 1879600"/>
                  <a:gd name="connsiteY46" fmla="*/ 1879606 h 2095500"/>
                  <a:gd name="connsiteX47" fmla="*/ 1248217 w 1879600"/>
                  <a:gd name="connsiteY47" fmla="*/ 2095500 h 2095500"/>
                  <a:gd name="connsiteX48" fmla="*/ 1234596 w 1879600"/>
                  <a:gd name="connsiteY48" fmla="*/ 2093455 h 2095500"/>
                  <a:gd name="connsiteX49" fmla="*/ 844814 w 1879600"/>
                  <a:gd name="connsiteY49" fmla="*/ 1873364 h 2095500"/>
                  <a:gd name="connsiteX50" fmla="*/ 617459 w 1879600"/>
                  <a:gd name="connsiteY50" fmla="*/ 1326464 h 2095500"/>
                  <a:gd name="connsiteX51" fmla="*/ 940122 w 1879600"/>
                  <a:gd name="connsiteY51" fmla="*/ 1018381 h 2095500"/>
                  <a:gd name="connsiteX52" fmla="*/ 1262841 w 1879600"/>
                  <a:gd name="connsiteY52" fmla="*/ 1326464 h 2095500"/>
                  <a:gd name="connsiteX53" fmla="*/ 1480773 w 1879600"/>
                  <a:gd name="connsiteY53" fmla="*/ 1529677 h 2095500"/>
                  <a:gd name="connsiteX54" fmla="*/ 1698705 w 1879600"/>
                  <a:gd name="connsiteY54" fmla="*/ 1326464 h 2095500"/>
                  <a:gd name="connsiteX55" fmla="*/ 939093 w 1879600"/>
                  <a:gd name="connsiteY55" fmla="*/ 610845 h 2095500"/>
                  <a:gd name="connsiteX56" fmla="*/ 246549 w 1879600"/>
                  <a:gd name="connsiteY56" fmla="*/ 1033012 h 2095500"/>
                  <a:gd name="connsiteX57" fmla="*/ 184694 w 1879600"/>
                  <a:gd name="connsiteY57" fmla="*/ 1326458 h 2095500"/>
                  <a:gd name="connsiteX58" fmla="*/ 254937 w 1879600"/>
                  <a:gd name="connsiteY58" fmla="*/ 1704632 h 2095500"/>
                  <a:gd name="connsiteX59" fmla="*/ 224559 w 1879600"/>
                  <a:gd name="connsiteY59" fmla="*/ 1771758 h 2095500"/>
                  <a:gd name="connsiteX60" fmla="*/ 157484 w 1879600"/>
                  <a:gd name="connsiteY60" fmla="*/ 1741367 h 2095500"/>
                  <a:gd name="connsiteX61" fmla="*/ 81005 w 1879600"/>
                  <a:gd name="connsiteY61" fmla="*/ 1326458 h 2095500"/>
                  <a:gd name="connsiteX62" fmla="*/ 152271 w 1879600"/>
                  <a:gd name="connsiteY62" fmla="*/ 986968 h 2095500"/>
                  <a:gd name="connsiteX63" fmla="*/ 939105 w 1879600"/>
                  <a:gd name="connsiteY63" fmla="*/ 504990 h 2095500"/>
                  <a:gd name="connsiteX64" fmla="*/ 1803493 w 1879600"/>
                  <a:gd name="connsiteY64" fmla="*/ 1325442 h 2095500"/>
                  <a:gd name="connsiteX65" fmla="*/ 1480786 w 1879600"/>
                  <a:gd name="connsiteY65" fmla="*/ 1633423 h 2095500"/>
                  <a:gd name="connsiteX66" fmla="*/ 1158079 w 1879600"/>
                  <a:gd name="connsiteY66" fmla="*/ 1325442 h 2095500"/>
                  <a:gd name="connsiteX67" fmla="*/ 940134 w 1879600"/>
                  <a:gd name="connsiteY67" fmla="*/ 1122128 h 2095500"/>
                  <a:gd name="connsiteX68" fmla="*/ 722247 w 1879600"/>
                  <a:gd name="connsiteY68" fmla="*/ 1325442 h 2095500"/>
                  <a:gd name="connsiteX69" fmla="*/ 918138 w 1879600"/>
                  <a:gd name="connsiteY69" fmla="*/ 1797952 h 2095500"/>
                  <a:gd name="connsiteX70" fmla="*/ 1260809 w 1879600"/>
                  <a:gd name="connsiteY70" fmla="*/ 1991747 h 2095500"/>
                  <a:gd name="connsiteX71" fmla="*/ 1297442 w 1879600"/>
                  <a:gd name="connsiteY71" fmla="*/ 2055698 h 2095500"/>
                  <a:gd name="connsiteX72" fmla="*/ 1248217 w 1879600"/>
                  <a:gd name="connsiteY72" fmla="*/ 2095500 h 2095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1879600" h="2095500">
                    <a:moveTo>
                      <a:pt x="1552090" y="258763"/>
                    </a:moveTo>
                    <a:cubicBezTo>
                      <a:pt x="1543708" y="258763"/>
                      <a:pt x="1535320" y="256718"/>
                      <a:pt x="1527941" y="252520"/>
                    </a:cubicBezTo>
                    <a:cubicBezTo>
                      <a:pt x="1326786" y="148774"/>
                      <a:pt x="1152853" y="104775"/>
                      <a:pt x="944319" y="104775"/>
                    </a:cubicBezTo>
                    <a:cubicBezTo>
                      <a:pt x="736915" y="104775"/>
                      <a:pt x="539900" y="153988"/>
                      <a:pt x="360754" y="252520"/>
                    </a:cubicBezTo>
                    <a:cubicBezTo>
                      <a:pt x="335620" y="266129"/>
                      <a:pt x="304156" y="256724"/>
                      <a:pt x="289475" y="231546"/>
                    </a:cubicBezTo>
                    <a:cubicBezTo>
                      <a:pt x="275867" y="206375"/>
                      <a:pt x="285284" y="173939"/>
                      <a:pt x="310455" y="160338"/>
                    </a:cubicBezTo>
                    <a:cubicBezTo>
                      <a:pt x="505324" y="54483"/>
                      <a:pt x="719072" y="0"/>
                      <a:pt x="944319" y="0"/>
                    </a:cubicBezTo>
                    <a:cubicBezTo>
                      <a:pt x="1167585" y="0"/>
                      <a:pt x="1362403" y="49213"/>
                      <a:pt x="1576137" y="159258"/>
                    </a:cubicBezTo>
                    <a:cubicBezTo>
                      <a:pt x="1602338" y="172866"/>
                      <a:pt x="1611748" y="204330"/>
                      <a:pt x="1598140" y="229445"/>
                    </a:cubicBezTo>
                    <a:cubicBezTo>
                      <a:pt x="1588730" y="248323"/>
                      <a:pt x="1570924" y="258763"/>
                      <a:pt x="1552090" y="258763"/>
                    </a:cubicBezTo>
                    <a:close/>
                    <a:moveTo>
                      <a:pt x="52709" y="808831"/>
                    </a:moveTo>
                    <a:cubicBezTo>
                      <a:pt x="42225" y="808831"/>
                      <a:pt x="31741" y="805713"/>
                      <a:pt x="22324" y="799427"/>
                    </a:cubicBezTo>
                    <a:cubicBezTo>
                      <a:pt x="-1774" y="782644"/>
                      <a:pt x="-6988" y="750215"/>
                      <a:pt x="9745" y="726116"/>
                    </a:cubicBezTo>
                    <a:cubicBezTo>
                      <a:pt x="113491" y="579444"/>
                      <a:pt x="245476" y="464179"/>
                      <a:pt x="402651" y="383502"/>
                    </a:cubicBezTo>
                    <a:cubicBezTo>
                      <a:pt x="731657" y="213754"/>
                      <a:pt x="1152859" y="212731"/>
                      <a:pt x="1482932" y="382429"/>
                    </a:cubicBezTo>
                    <a:cubicBezTo>
                      <a:pt x="1640101" y="463105"/>
                      <a:pt x="1772092" y="577291"/>
                      <a:pt x="1875838" y="722948"/>
                    </a:cubicBezTo>
                    <a:cubicBezTo>
                      <a:pt x="1892622" y="746017"/>
                      <a:pt x="1887306" y="779526"/>
                      <a:pt x="1863259" y="796309"/>
                    </a:cubicBezTo>
                    <a:cubicBezTo>
                      <a:pt x="1839110" y="813041"/>
                      <a:pt x="1806681" y="807822"/>
                      <a:pt x="1789898" y="783730"/>
                    </a:cubicBezTo>
                    <a:cubicBezTo>
                      <a:pt x="1695556" y="651682"/>
                      <a:pt x="1576144" y="547986"/>
                      <a:pt x="1434640" y="475698"/>
                    </a:cubicBezTo>
                    <a:cubicBezTo>
                      <a:pt x="1134025" y="321659"/>
                      <a:pt x="749463" y="321659"/>
                      <a:pt x="449819" y="476720"/>
                    </a:cubicBezTo>
                    <a:cubicBezTo>
                      <a:pt x="307337" y="550082"/>
                      <a:pt x="187881" y="654857"/>
                      <a:pt x="93590" y="786848"/>
                    </a:cubicBezTo>
                    <a:cubicBezTo>
                      <a:pt x="85196" y="801522"/>
                      <a:pt x="69492" y="808831"/>
                      <a:pt x="52709" y="808831"/>
                    </a:cubicBezTo>
                    <a:close/>
                    <a:moveTo>
                      <a:pt x="707559" y="2073497"/>
                    </a:moveTo>
                    <a:cubicBezTo>
                      <a:pt x="693938" y="2073497"/>
                      <a:pt x="680337" y="2068284"/>
                      <a:pt x="670875" y="2057845"/>
                    </a:cubicBezTo>
                    <a:cubicBezTo>
                      <a:pt x="579765" y="1966576"/>
                      <a:pt x="530496" y="1907946"/>
                      <a:pt x="460309" y="1781169"/>
                    </a:cubicBezTo>
                    <a:cubicBezTo>
                      <a:pt x="388014" y="1652245"/>
                      <a:pt x="350251" y="1495082"/>
                      <a:pt x="350251" y="1326464"/>
                    </a:cubicBezTo>
                    <a:cubicBezTo>
                      <a:pt x="350251" y="1015212"/>
                      <a:pt x="616386" y="761714"/>
                      <a:pt x="943309" y="761714"/>
                    </a:cubicBezTo>
                    <a:cubicBezTo>
                      <a:pt x="1270213" y="761714"/>
                      <a:pt x="1536348" y="1015212"/>
                      <a:pt x="1536348" y="1326464"/>
                    </a:cubicBezTo>
                    <a:cubicBezTo>
                      <a:pt x="1536348" y="1355731"/>
                      <a:pt x="1513221" y="1378852"/>
                      <a:pt x="1483955" y="1378852"/>
                    </a:cubicBezTo>
                    <a:cubicBezTo>
                      <a:pt x="1454592" y="1378852"/>
                      <a:pt x="1431573" y="1355731"/>
                      <a:pt x="1431573" y="1326464"/>
                    </a:cubicBezTo>
                    <a:cubicBezTo>
                      <a:pt x="1431573" y="1072915"/>
                      <a:pt x="1212613" y="866489"/>
                      <a:pt x="943309" y="866489"/>
                    </a:cubicBezTo>
                    <a:cubicBezTo>
                      <a:pt x="674050" y="866489"/>
                      <a:pt x="455026" y="1072915"/>
                      <a:pt x="455026" y="1326464"/>
                    </a:cubicBezTo>
                    <a:cubicBezTo>
                      <a:pt x="455026" y="1477289"/>
                      <a:pt x="488592" y="1616647"/>
                      <a:pt x="552492" y="1729816"/>
                    </a:cubicBezTo>
                    <a:cubicBezTo>
                      <a:pt x="619567" y="1850346"/>
                      <a:pt x="665662" y="1901705"/>
                      <a:pt x="746338" y="1983365"/>
                    </a:cubicBezTo>
                    <a:cubicBezTo>
                      <a:pt x="766240" y="2004339"/>
                      <a:pt x="766240" y="2036775"/>
                      <a:pt x="746338" y="2057851"/>
                    </a:cubicBezTo>
                    <a:cubicBezTo>
                      <a:pt x="734769" y="2068284"/>
                      <a:pt x="721161" y="2073497"/>
                      <a:pt x="707559" y="2073497"/>
                    </a:cubicBezTo>
                    <a:close/>
                    <a:moveTo>
                      <a:pt x="1458783" y="1879606"/>
                    </a:moveTo>
                    <a:cubicBezTo>
                      <a:pt x="1334158" y="1879606"/>
                      <a:pt x="1224068" y="1848295"/>
                      <a:pt x="1134019" y="1786388"/>
                    </a:cubicBezTo>
                    <a:cubicBezTo>
                      <a:pt x="977885" y="1680591"/>
                      <a:pt x="884629" y="1508798"/>
                      <a:pt x="884629" y="1326458"/>
                    </a:cubicBezTo>
                    <a:cubicBezTo>
                      <a:pt x="884629" y="1297096"/>
                      <a:pt x="907692" y="1274070"/>
                      <a:pt x="937003" y="1274070"/>
                    </a:cubicBezTo>
                    <a:cubicBezTo>
                      <a:pt x="966321" y="1274070"/>
                      <a:pt x="989391" y="1297096"/>
                      <a:pt x="989391" y="1326458"/>
                    </a:cubicBezTo>
                    <a:cubicBezTo>
                      <a:pt x="989391" y="1474216"/>
                      <a:pt x="1064861" y="1613573"/>
                      <a:pt x="1192655" y="1699413"/>
                    </a:cubicBezTo>
                    <a:cubicBezTo>
                      <a:pt x="1267038" y="1749761"/>
                      <a:pt x="1354008" y="1773803"/>
                      <a:pt x="1458783" y="1773803"/>
                    </a:cubicBezTo>
                    <a:cubicBezTo>
                      <a:pt x="1483948" y="1773803"/>
                      <a:pt x="1525909" y="1770736"/>
                      <a:pt x="1567755" y="1763363"/>
                    </a:cubicBezTo>
                    <a:cubicBezTo>
                      <a:pt x="1596102" y="1758150"/>
                      <a:pt x="1623318" y="1776971"/>
                      <a:pt x="1628531" y="1806340"/>
                    </a:cubicBezTo>
                    <a:cubicBezTo>
                      <a:pt x="1633751" y="1834578"/>
                      <a:pt x="1614917" y="1861795"/>
                      <a:pt x="1585555" y="1867116"/>
                    </a:cubicBezTo>
                    <a:cubicBezTo>
                      <a:pt x="1525909" y="1878584"/>
                      <a:pt x="1473515" y="1879606"/>
                      <a:pt x="1458783" y="1879606"/>
                    </a:cubicBezTo>
                    <a:close/>
                    <a:moveTo>
                      <a:pt x="1248217" y="2095500"/>
                    </a:moveTo>
                    <a:cubicBezTo>
                      <a:pt x="1244020" y="2095500"/>
                      <a:pt x="1238800" y="2094471"/>
                      <a:pt x="1234596" y="2093455"/>
                    </a:cubicBezTo>
                    <a:cubicBezTo>
                      <a:pt x="1067928" y="2047310"/>
                      <a:pt x="959006" y="1985505"/>
                      <a:pt x="844814" y="1873364"/>
                    </a:cubicBezTo>
                    <a:cubicBezTo>
                      <a:pt x="698136" y="1727765"/>
                      <a:pt x="617459" y="1533976"/>
                      <a:pt x="617459" y="1326464"/>
                    </a:cubicBezTo>
                    <a:cubicBezTo>
                      <a:pt x="617459" y="1156722"/>
                      <a:pt x="762036" y="1018381"/>
                      <a:pt x="940122" y="1018381"/>
                    </a:cubicBezTo>
                    <a:cubicBezTo>
                      <a:pt x="1118252" y="1018381"/>
                      <a:pt x="1262841" y="1156716"/>
                      <a:pt x="1262841" y="1326464"/>
                    </a:cubicBezTo>
                    <a:cubicBezTo>
                      <a:pt x="1262841" y="1438605"/>
                      <a:pt x="1360346" y="1529677"/>
                      <a:pt x="1480773" y="1529677"/>
                    </a:cubicBezTo>
                    <a:cubicBezTo>
                      <a:pt x="1601309" y="1529677"/>
                      <a:pt x="1698705" y="1438605"/>
                      <a:pt x="1698705" y="1326464"/>
                    </a:cubicBezTo>
                    <a:cubicBezTo>
                      <a:pt x="1698705" y="931463"/>
                      <a:pt x="1358193" y="610845"/>
                      <a:pt x="939093" y="610845"/>
                    </a:cubicBezTo>
                    <a:cubicBezTo>
                      <a:pt x="641551" y="610845"/>
                      <a:pt x="369123" y="776395"/>
                      <a:pt x="246549" y="1033012"/>
                    </a:cubicBezTo>
                    <a:cubicBezTo>
                      <a:pt x="205668" y="1117936"/>
                      <a:pt x="184694" y="1217492"/>
                      <a:pt x="184694" y="1326458"/>
                    </a:cubicBezTo>
                    <a:cubicBezTo>
                      <a:pt x="184694" y="1408113"/>
                      <a:pt x="192053" y="1537036"/>
                      <a:pt x="254937" y="1704632"/>
                    </a:cubicBezTo>
                    <a:cubicBezTo>
                      <a:pt x="265434" y="1731956"/>
                      <a:pt x="251769" y="1762347"/>
                      <a:pt x="224559" y="1771758"/>
                    </a:cubicBezTo>
                    <a:cubicBezTo>
                      <a:pt x="197286" y="1782197"/>
                      <a:pt x="166895" y="1767561"/>
                      <a:pt x="157484" y="1741367"/>
                    </a:cubicBezTo>
                    <a:cubicBezTo>
                      <a:pt x="106119" y="1604156"/>
                      <a:pt x="81005" y="1467866"/>
                      <a:pt x="81005" y="1326458"/>
                    </a:cubicBezTo>
                    <a:cubicBezTo>
                      <a:pt x="81005" y="1200709"/>
                      <a:pt x="105103" y="1086523"/>
                      <a:pt x="152271" y="986968"/>
                    </a:cubicBezTo>
                    <a:cubicBezTo>
                      <a:pt x="291621" y="694639"/>
                      <a:pt x="600682" y="504990"/>
                      <a:pt x="939105" y="504990"/>
                    </a:cubicBezTo>
                    <a:cubicBezTo>
                      <a:pt x="1415806" y="504990"/>
                      <a:pt x="1803493" y="872776"/>
                      <a:pt x="1803493" y="1325442"/>
                    </a:cubicBezTo>
                    <a:cubicBezTo>
                      <a:pt x="1803493" y="1495082"/>
                      <a:pt x="1658916" y="1633423"/>
                      <a:pt x="1480786" y="1633423"/>
                    </a:cubicBezTo>
                    <a:cubicBezTo>
                      <a:pt x="1302643" y="1633423"/>
                      <a:pt x="1158079" y="1495082"/>
                      <a:pt x="1158079" y="1325442"/>
                    </a:cubicBezTo>
                    <a:cubicBezTo>
                      <a:pt x="1158079" y="1213295"/>
                      <a:pt x="1060663" y="1122128"/>
                      <a:pt x="940134" y="1122128"/>
                    </a:cubicBezTo>
                    <a:cubicBezTo>
                      <a:pt x="819656" y="1122128"/>
                      <a:pt x="722247" y="1213288"/>
                      <a:pt x="722247" y="1325442"/>
                    </a:cubicBezTo>
                    <a:cubicBezTo>
                      <a:pt x="722247" y="1504499"/>
                      <a:pt x="791360" y="1672196"/>
                      <a:pt x="918138" y="1797952"/>
                    </a:cubicBezTo>
                    <a:cubicBezTo>
                      <a:pt x="1017699" y="1896383"/>
                      <a:pt x="1113051" y="1950923"/>
                      <a:pt x="1260809" y="1991747"/>
                    </a:cubicBezTo>
                    <a:cubicBezTo>
                      <a:pt x="1289041" y="1999107"/>
                      <a:pt x="1304808" y="2028381"/>
                      <a:pt x="1297442" y="2055698"/>
                    </a:cubicBezTo>
                    <a:cubicBezTo>
                      <a:pt x="1292210" y="2079746"/>
                      <a:pt x="1270207" y="2095500"/>
                      <a:pt x="1248217" y="2095500"/>
                    </a:cubicBezTo>
                    <a:close/>
                  </a:path>
                </a:pathLst>
              </a:custGeom>
              <a:solidFill>
                <a:srgbClr val="FFFFFF"/>
              </a:solidFill>
              <a:ln w="6350" cap="flat">
                <a:noFill/>
                <a:prstDash val="solid"/>
                <a:miter/>
              </a:ln>
            </p:spPr>
            <p:txBody>
              <a:bodyPr rtlCol="0" anchor="ctr"/>
              <a:lstStyle/>
              <a:p>
                <a:endParaRPr lang="en-US" sz="1400" b="1" dirty="0">
                  <a:solidFill>
                    <a:schemeClr val="bg1"/>
                  </a:solidFill>
                </a:endParaRPr>
              </a:p>
            </p:txBody>
          </p:sp>
        </p:grpSp>
        <p:sp>
          <p:nvSpPr>
            <p:cNvPr id="61" name="TextBox 60">
              <a:extLst>
                <a:ext uri="{FF2B5EF4-FFF2-40B4-BE49-F238E27FC236}">
                  <a16:creationId xmlns:a16="http://schemas.microsoft.com/office/drawing/2014/main" id="{61DE7189-A962-5A4E-A2A9-A5EF5CEAE2DD}"/>
                </a:ext>
              </a:extLst>
            </p:cNvPr>
            <p:cNvSpPr txBox="1"/>
            <p:nvPr userDrawn="1"/>
          </p:nvSpPr>
          <p:spPr>
            <a:xfrm>
              <a:off x="6905187" y="2834873"/>
              <a:ext cx="1683474" cy="523220"/>
            </a:xfrm>
            <a:prstGeom prst="rect">
              <a:avLst/>
            </a:prstGeom>
            <a:noFill/>
          </p:spPr>
          <p:txBody>
            <a:bodyPr wrap="none" rtlCol="0">
              <a:spAutoFit/>
            </a:bodyPr>
            <a:lstStyle/>
            <a:p>
              <a:pPr algn="ctr"/>
              <a:r>
                <a:rPr lang="en-US" sz="1400" b="1" dirty="0">
                  <a:solidFill>
                    <a:schemeClr val="bg1"/>
                  </a:solidFill>
                </a:rPr>
                <a:t>Collaborative </a:t>
              </a:r>
              <a:br>
                <a:rPr lang="en-US" sz="1400" b="1" dirty="0">
                  <a:solidFill>
                    <a:schemeClr val="bg1"/>
                  </a:solidFill>
                </a:rPr>
              </a:br>
              <a:r>
                <a:rPr lang="en-US" sz="1400" b="1" dirty="0">
                  <a:solidFill>
                    <a:schemeClr val="bg1"/>
                  </a:solidFill>
                </a:rPr>
                <a:t>Strategy Process</a:t>
              </a:r>
            </a:p>
          </p:txBody>
        </p:sp>
      </p:grpSp>
      <p:grpSp>
        <p:nvGrpSpPr>
          <p:cNvPr id="64" name="Group 63">
            <a:extLst>
              <a:ext uri="{FF2B5EF4-FFF2-40B4-BE49-F238E27FC236}">
                <a16:creationId xmlns:a16="http://schemas.microsoft.com/office/drawing/2014/main" id="{B1640546-6FED-0C44-8D3F-7AFB0454451D}"/>
              </a:ext>
            </a:extLst>
          </p:cNvPr>
          <p:cNvGrpSpPr>
            <a:grpSpLocks noChangeAspect="1"/>
          </p:cNvGrpSpPr>
          <p:nvPr userDrawn="1"/>
        </p:nvGrpSpPr>
        <p:grpSpPr>
          <a:xfrm>
            <a:off x="8442473" y="4437344"/>
            <a:ext cx="2088000" cy="2088000"/>
            <a:chOff x="5131514" y="4412654"/>
            <a:chExt cx="1980000" cy="1980000"/>
          </a:xfrm>
        </p:grpSpPr>
        <p:grpSp>
          <p:nvGrpSpPr>
            <p:cNvPr id="65" name="Graphic 34">
              <a:extLst>
                <a:ext uri="{FF2B5EF4-FFF2-40B4-BE49-F238E27FC236}">
                  <a16:creationId xmlns:a16="http://schemas.microsoft.com/office/drawing/2014/main" id="{051B5CF4-4CFA-9740-A3C6-CA079995B76C}"/>
                </a:ext>
              </a:extLst>
            </p:cNvPr>
            <p:cNvGrpSpPr>
              <a:grpSpLocks noChangeAspect="1"/>
            </p:cNvGrpSpPr>
            <p:nvPr/>
          </p:nvGrpSpPr>
          <p:grpSpPr>
            <a:xfrm>
              <a:off x="5131514" y="4412654"/>
              <a:ext cx="1980000" cy="1980000"/>
              <a:chOff x="5091000" y="2424000"/>
              <a:chExt cx="5238750" cy="5238750"/>
            </a:xfrm>
          </p:grpSpPr>
          <p:sp>
            <p:nvSpPr>
              <p:cNvPr id="67" name="Freeform 66">
                <a:extLst>
                  <a:ext uri="{FF2B5EF4-FFF2-40B4-BE49-F238E27FC236}">
                    <a16:creationId xmlns:a16="http://schemas.microsoft.com/office/drawing/2014/main" id="{4B0C5A59-7514-914A-A55A-C2E52168F0A8}"/>
                  </a:ext>
                </a:extLst>
              </p:cNvPr>
              <p:cNvSpPr>
                <a:spLocks noChangeAspect="1"/>
              </p:cNvSpPr>
              <p:nvPr/>
            </p:nvSpPr>
            <p:spPr>
              <a:xfrm>
                <a:off x="5091000" y="2424000"/>
                <a:ext cx="5238750" cy="5238750"/>
              </a:xfrm>
              <a:custGeom>
                <a:avLst/>
                <a:gdLst>
                  <a:gd name="connsiteX0" fmla="*/ 3810000 w 3810000"/>
                  <a:gd name="connsiteY0" fmla="*/ 1905000 h 3810000"/>
                  <a:gd name="connsiteX1" fmla="*/ 1905000 w 3810000"/>
                  <a:gd name="connsiteY1" fmla="*/ 3810000 h 3810000"/>
                  <a:gd name="connsiteX2" fmla="*/ 0 w 3810000"/>
                  <a:gd name="connsiteY2" fmla="*/ 1905000 h 3810000"/>
                  <a:gd name="connsiteX3" fmla="*/ 1905000 w 3810000"/>
                  <a:gd name="connsiteY3" fmla="*/ 0 h 3810000"/>
                  <a:gd name="connsiteX4" fmla="*/ 3810000 w 3810000"/>
                  <a:gd name="connsiteY4" fmla="*/ 190500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3810000">
                    <a:moveTo>
                      <a:pt x="3810000" y="1905000"/>
                    </a:moveTo>
                    <a:cubicBezTo>
                      <a:pt x="3810000" y="2957103"/>
                      <a:pt x="2957103" y="3810000"/>
                      <a:pt x="1905000" y="3810000"/>
                    </a:cubicBezTo>
                    <a:cubicBezTo>
                      <a:pt x="852898" y="3810000"/>
                      <a:pt x="0" y="2957103"/>
                      <a:pt x="0" y="1905000"/>
                    </a:cubicBezTo>
                    <a:cubicBezTo>
                      <a:pt x="0" y="852898"/>
                      <a:pt x="852898" y="0"/>
                      <a:pt x="1905000" y="0"/>
                    </a:cubicBezTo>
                    <a:cubicBezTo>
                      <a:pt x="2957103" y="0"/>
                      <a:pt x="3810000" y="852898"/>
                      <a:pt x="3810000" y="1905000"/>
                    </a:cubicBezTo>
                    <a:close/>
                  </a:path>
                </a:pathLst>
              </a:custGeom>
              <a:solidFill>
                <a:schemeClr val="accent1"/>
              </a:solidFill>
              <a:ln w="6350" cap="flat">
                <a:noFill/>
                <a:prstDash val="solid"/>
                <a:miter/>
              </a:ln>
            </p:spPr>
            <p:txBody>
              <a:bodyPr rtlCol="0" anchor="ctr"/>
              <a:lstStyle/>
              <a:p>
                <a:endParaRPr lang="en-US" sz="1400" b="1" dirty="0">
                  <a:solidFill>
                    <a:schemeClr val="bg1"/>
                  </a:solidFill>
                </a:endParaRPr>
              </a:p>
            </p:txBody>
          </p:sp>
          <p:sp>
            <p:nvSpPr>
              <p:cNvPr id="68" name="Freeform 67">
                <a:extLst>
                  <a:ext uri="{FF2B5EF4-FFF2-40B4-BE49-F238E27FC236}">
                    <a16:creationId xmlns:a16="http://schemas.microsoft.com/office/drawing/2014/main" id="{B0E48575-D86E-7C42-9EDD-614B18C4D527}"/>
                  </a:ext>
                </a:extLst>
              </p:cNvPr>
              <p:cNvSpPr/>
              <p:nvPr/>
            </p:nvSpPr>
            <p:spPr>
              <a:xfrm>
                <a:off x="5878400" y="3217750"/>
                <a:ext cx="2222500" cy="2222500"/>
              </a:xfrm>
              <a:custGeom>
                <a:avLst/>
                <a:gdLst>
                  <a:gd name="connsiteX0" fmla="*/ 0 w 2222500"/>
                  <a:gd name="connsiteY0" fmla="*/ 0 h 2222500"/>
                  <a:gd name="connsiteX1" fmla="*/ 2222500 w 2222500"/>
                  <a:gd name="connsiteY1" fmla="*/ 0 h 2222500"/>
                  <a:gd name="connsiteX2" fmla="*/ 2222500 w 2222500"/>
                  <a:gd name="connsiteY2" fmla="*/ 2222500 h 2222500"/>
                  <a:gd name="connsiteX3" fmla="*/ 0 w 2222500"/>
                  <a:gd name="connsiteY3" fmla="*/ 2222500 h 2222500"/>
                  <a:gd name="connsiteX4" fmla="*/ 0 w 2222500"/>
                  <a:gd name="connsiteY4" fmla="*/ 0 h 2222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2500" h="2222500">
                    <a:moveTo>
                      <a:pt x="0" y="0"/>
                    </a:moveTo>
                    <a:lnTo>
                      <a:pt x="2222500" y="0"/>
                    </a:lnTo>
                    <a:lnTo>
                      <a:pt x="2222500" y="2222500"/>
                    </a:lnTo>
                    <a:lnTo>
                      <a:pt x="0" y="2222500"/>
                    </a:lnTo>
                    <a:lnTo>
                      <a:pt x="0" y="0"/>
                    </a:lnTo>
                    <a:close/>
                  </a:path>
                </a:pathLst>
              </a:custGeom>
              <a:noFill/>
              <a:ln w="6350" cap="flat">
                <a:noFill/>
                <a:prstDash val="solid"/>
                <a:miter/>
              </a:ln>
            </p:spPr>
            <p:txBody>
              <a:bodyPr rtlCol="0" anchor="ctr"/>
              <a:lstStyle/>
              <a:p>
                <a:endParaRPr lang="en-US" sz="1400" b="1">
                  <a:solidFill>
                    <a:schemeClr val="bg1"/>
                  </a:solidFill>
                </a:endParaRPr>
              </a:p>
            </p:txBody>
          </p:sp>
          <p:sp>
            <p:nvSpPr>
              <p:cNvPr id="69" name="Freeform 68">
                <a:extLst>
                  <a:ext uri="{FF2B5EF4-FFF2-40B4-BE49-F238E27FC236}">
                    <a16:creationId xmlns:a16="http://schemas.microsoft.com/office/drawing/2014/main" id="{FB75A8B5-88F0-2F4C-A4A8-A52C4CD59337}"/>
                  </a:ext>
                </a:extLst>
              </p:cNvPr>
              <p:cNvSpPr/>
              <p:nvPr/>
            </p:nvSpPr>
            <p:spPr>
              <a:xfrm>
                <a:off x="6662625" y="3210609"/>
                <a:ext cx="2095500" cy="2095500"/>
              </a:xfrm>
              <a:custGeom>
                <a:avLst/>
                <a:gdLst>
                  <a:gd name="connsiteX0" fmla="*/ 1111250 w 2222500"/>
                  <a:gd name="connsiteY0" fmla="*/ 0 h 2222500"/>
                  <a:gd name="connsiteX1" fmla="*/ 0 w 2222500"/>
                  <a:gd name="connsiteY1" fmla="*/ 1111250 h 2222500"/>
                  <a:gd name="connsiteX2" fmla="*/ 1111250 w 2222500"/>
                  <a:gd name="connsiteY2" fmla="*/ 2222500 h 2222500"/>
                  <a:gd name="connsiteX3" fmla="*/ 2222500 w 2222500"/>
                  <a:gd name="connsiteY3" fmla="*/ 1111250 h 2222500"/>
                  <a:gd name="connsiteX4" fmla="*/ 1111250 w 2222500"/>
                  <a:gd name="connsiteY4" fmla="*/ 0 h 2222500"/>
                  <a:gd name="connsiteX5" fmla="*/ 1000125 w 2222500"/>
                  <a:gd name="connsiteY5" fmla="*/ 1992440 h 2222500"/>
                  <a:gd name="connsiteX6" fmla="*/ 222250 w 2222500"/>
                  <a:gd name="connsiteY6" fmla="*/ 1111250 h 2222500"/>
                  <a:gd name="connsiteX7" fmla="*/ 245586 w 2222500"/>
                  <a:gd name="connsiteY7" fmla="*/ 912336 h 2222500"/>
                  <a:gd name="connsiteX8" fmla="*/ 777875 w 2222500"/>
                  <a:gd name="connsiteY8" fmla="*/ 1444625 h 2222500"/>
                  <a:gd name="connsiteX9" fmla="*/ 777875 w 2222500"/>
                  <a:gd name="connsiteY9" fmla="*/ 1555750 h 2222500"/>
                  <a:gd name="connsiteX10" fmla="*/ 1000125 w 2222500"/>
                  <a:gd name="connsiteY10" fmla="*/ 1778000 h 2222500"/>
                  <a:gd name="connsiteX11" fmla="*/ 1000125 w 2222500"/>
                  <a:gd name="connsiteY11" fmla="*/ 1992440 h 2222500"/>
                  <a:gd name="connsiteX12" fmla="*/ 1766932 w 2222500"/>
                  <a:gd name="connsiteY12" fmla="*/ 1710284 h 2222500"/>
                  <a:gd name="connsiteX13" fmla="*/ 1555750 w 2222500"/>
                  <a:gd name="connsiteY13" fmla="*/ 1555750 h 2222500"/>
                  <a:gd name="connsiteX14" fmla="*/ 1444625 w 2222500"/>
                  <a:gd name="connsiteY14" fmla="*/ 1555750 h 2222500"/>
                  <a:gd name="connsiteX15" fmla="*/ 1444625 w 2222500"/>
                  <a:gd name="connsiteY15" fmla="*/ 1222375 h 2222500"/>
                  <a:gd name="connsiteX16" fmla="*/ 1333500 w 2222500"/>
                  <a:gd name="connsiteY16" fmla="*/ 1111250 h 2222500"/>
                  <a:gd name="connsiteX17" fmla="*/ 666750 w 2222500"/>
                  <a:gd name="connsiteY17" fmla="*/ 1111250 h 2222500"/>
                  <a:gd name="connsiteX18" fmla="*/ 666750 w 2222500"/>
                  <a:gd name="connsiteY18" fmla="*/ 889000 h 2222500"/>
                  <a:gd name="connsiteX19" fmla="*/ 889000 w 2222500"/>
                  <a:gd name="connsiteY19" fmla="*/ 889000 h 2222500"/>
                  <a:gd name="connsiteX20" fmla="*/ 1000125 w 2222500"/>
                  <a:gd name="connsiteY20" fmla="*/ 777875 h 2222500"/>
                  <a:gd name="connsiteX21" fmla="*/ 1000125 w 2222500"/>
                  <a:gd name="connsiteY21" fmla="*/ 555625 h 2222500"/>
                  <a:gd name="connsiteX22" fmla="*/ 1222375 w 2222500"/>
                  <a:gd name="connsiteY22" fmla="*/ 555625 h 2222500"/>
                  <a:gd name="connsiteX23" fmla="*/ 1444625 w 2222500"/>
                  <a:gd name="connsiteY23" fmla="*/ 333375 h 2222500"/>
                  <a:gd name="connsiteX24" fmla="*/ 1444625 w 2222500"/>
                  <a:gd name="connsiteY24" fmla="*/ 287795 h 2222500"/>
                  <a:gd name="connsiteX25" fmla="*/ 2000250 w 2222500"/>
                  <a:gd name="connsiteY25" fmla="*/ 1111250 h 2222500"/>
                  <a:gd name="connsiteX26" fmla="*/ 1766932 w 2222500"/>
                  <a:gd name="connsiteY26" fmla="*/ 1710284 h 222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222500" h="2222500">
                    <a:moveTo>
                      <a:pt x="1111250" y="0"/>
                    </a:moveTo>
                    <a:cubicBezTo>
                      <a:pt x="497840" y="0"/>
                      <a:pt x="0" y="497891"/>
                      <a:pt x="0" y="1111250"/>
                    </a:cubicBezTo>
                    <a:cubicBezTo>
                      <a:pt x="0" y="1724609"/>
                      <a:pt x="497840" y="2222500"/>
                      <a:pt x="1111250" y="2222500"/>
                    </a:cubicBezTo>
                    <a:cubicBezTo>
                      <a:pt x="1724609" y="2222500"/>
                      <a:pt x="2222500" y="1724609"/>
                      <a:pt x="2222500" y="1111250"/>
                    </a:cubicBezTo>
                    <a:cubicBezTo>
                      <a:pt x="2222500" y="497891"/>
                      <a:pt x="1724609" y="0"/>
                      <a:pt x="1111250" y="0"/>
                    </a:cubicBezTo>
                    <a:close/>
                    <a:moveTo>
                      <a:pt x="1000125" y="1992440"/>
                    </a:moveTo>
                    <a:cubicBezTo>
                      <a:pt x="561162" y="1937957"/>
                      <a:pt x="222250" y="1564646"/>
                      <a:pt x="222250" y="1111250"/>
                    </a:cubicBezTo>
                    <a:cubicBezTo>
                      <a:pt x="222250" y="1042333"/>
                      <a:pt x="231146" y="976789"/>
                      <a:pt x="245586" y="912336"/>
                    </a:cubicBezTo>
                    <a:lnTo>
                      <a:pt x="777875" y="1444625"/>
                    </a:lnTo>
                    <a:lnTo>
                      <a:pt x="777875" y="1555750"/>
                    </a:lnTo>
                    <a:cubicBezTo>
                      <a:pt x="777875" y="1677943"/>
                      <a:pt x="877881" y="1778000"/>
                      <a:pt x="1000125" y="1778000"/>
                    </a:cubicBezTo>
                    <a:lnTo>
                      <a:pt x="1000125" y="1992440"/>
                    </a:lnTo>
                    <a:close/>
                    <a:moveTo>
                      <a:pt x="1766932" y="1710284"/>
                    </a:moveTo>
                    <a:cubicBezTo>
                      <a:pt x="1738065" y="1620209"/>
                      <a:pt x="1655807" y="1555750"/>
                      <a:pt x="1555750" y="1555750"/>
                    </a:cubicBezTo>
                    <a:lnTo>
                      <a:pt x="1444625" y="1555750"/>
                    </a:lnTo>
                    <a:lnTo>
                      <a:pt x="1444625" y="1222375"/>
                    </a:lnTo>
                    <a:cubicBezTo>
                      <a:pt x="1444625" y="1161275"/>
                      <a:pt x="1394600" y="1111250"/>
                      <a:pt x="1333500" y="1111250"/>
                    </a:cubicBezTo>
                    <a:lnTo>
                      <a:pt x="666750" y="1111250"/>
                    </a:lnTo>
                    <a:lnTo>
                      <a:pt x="666750" y="889000"/>
                    </a:lnTo>
                    <a:lnTo>
                      <a:pt x="889000" y="889000"/>
                    </a:lnTo>
                    <a:cubicBezTo>
                      <a:pt x="950100" y="889000"/>
                      <a:pt x="1000125" y="838975"/>
                      <a:pt x="1000125" y="777875"/>
                    </a:cubicBezTo>
                    <a:lnTo>
                      <a:pt x="1000125" y="555625"/>
                    </a:lnTo>
                    <a:lnTo>
                      <a:pt x="1222375" y="555625"/>
                    </a:lnTo>
                    <a:cubicBezTo>
                      <a:pt x="1344568" y="555625"/>
                      <a:pt x="1444625" y="455568"/>
                      <a:pt x="1444625" y="333375"/>
                    </a:cubicBezTo>
                    <a:lnTo>
                      <a:pt x="1444625" y="287795"/>
                    </a:lnTo>
                    <a:cubicBezTo>
                      <a:pt x="1770190" y="420084"/>
                      <a:pt x="2000250" y="739026"/>
                      <a:pt x="2000250" y="1111250"/>
                    </a:cubicBezTo>
                    <a:cubicBezTo>
                      <a:pt x="2000250" y="1342396"/>
                      <a:pt x="1911369" y="1552384"/>
                      <a:pt x="1766932" y="1710284"/>
                    </a:cubicBezTo>
                    <a:close/>
                  </a:path>
                </a:pathLst>
              </a:custGeom>
              <a:solidFill>
                <a:srgbClr val="FFFFFF"/>
              </a:solidFill>
              <a:ln w="6350" cap="flat">
                <a:noFill/>
                <a:prstDash val="solid"/>
                <a:miter/>
              </a:ln>
            </p:spPr>
            <p:txBody>
              <a:bodyPr rtlCol="0" anchor="ctr"/>
              <a:lstStyle/>
              <a:p>
                <a:endParaRPr lang="en-US" sz="1400" b="1">
                  <a:solidFill>
                    <a:schemeClr val="bg1"/>
                  </a:solidFill>
                </a:endParaRPr>
              </a:p>
            </p:txBody>
          </p:sp>
        </p:grpSp>
        <p:sp>
          <p:nvSpPr>
            <p:cNvPr id="66" name="TextBox 65">
              <a:extLst>
                <a:ext uri="{FF2B5EF4-FFF2-40B4-BE49-F238E27FC236}">
                  <a16:creationId xmlns:a16="http://schemas.microsoft.com/office/drawing/2014/main" id="{37CCBD59-BA58-F846-83E8-3366674F7C6D}"/>
                </a:ext>
              </a:extLst>
            </p:cNvPr>
            <p:cNvSpPr txBox="1"/>
            <p:nvPr userDrawn="1"/>
          </p:nvSpPr>
          <p:spPr>
            <a:xfrm>
              <a:off x="5500992" y="5588366"/>
              <a:ext cx="1241044" cy="523220"/>
            </a:xfrm>
            <a:prstGeom prst="rect">
              <a:avLst/>
            </a:prstGeom>
            <a:noFill/>
          </p:spPr>
          <p:txBody>
            <a:bodyPr wrap="none" rtlCol="0">
              <a:spAutoFit/>
            </a:bodyPr>
            <a:lstStyle/>
            <a:p>
              <a:pPr algn="ctr"/>
              <a:r>
                <a:rPr lang="en-US" sz="1400" b="1" dirty="0">
                  <a:solidFill>
                    <a:schemeClr val="bg1"/>
                  </a:solidFill>
                </a:rPr>
                <a:t>Voice of the</a:t>
              </a:r>
              <a:br>
                <a:rPr lang="en-US" sz="1400" b="1" dirty="0">
                  <a:solidFill>
                    <a:schemeClr val="bg1"/>
                  </a:solidFill>
                </a:rPr>
              </a:br>
              <a:r>
                <a:rPr lang="en-US" sz="1400" b="1" dirty="0">
                  <a:solidFill>
                    <a:schemeClr val="bg1"/>
                  </a:solidFill>
                </a:rPr>
                <a:t>Customer</a:t>
              </a:r>
            </a:p>
          </p:txBody>
        </p:sp>
      </p:grpSp>
      <p:grpSp>
        <p:nvGrpSpPr>
          <p:cNvPr id="70" name="Group 69">
            <a:extLst>
              <a:ext uri="{FF2B5EF4-FFF2-40B4-BE49-F238E27FC236}">
                <a16:creationId xmlns:a16="http://schemas.microsoft.com/office/drawing/2014/main" id="{49055ACD-74AA-BF42-8617-FBABCF696D92}"/>
              </a:ext>
            </a:extLst>
          </p:cNvPr>
          <p:cNvGrpSpPr>
            <a:grpSpLocks noChangeAspect="1"/>
          </p:cNvGrpSpPr>
          <p:nvPr userDrawn="1"/>
        </p:nvGrpSpPr>
        <p:grpSpPr>
          <a:xfrm>
            <a:off x="5051998" y="4414523"/>
            <a:ext cx="2088000" cy="2088000"/>
            <a:chOff x="2859661" y="4250474"/>
            <a:chExt cx="1980000" cy="1980000"/>
          </a:xfrm>
        </p:grpSpPr>
        <p:grpSp>
          <p:nvGrpSpPr>
            <p:cNvPr id="71" name="Graphic 32">
              <a:extLst>
                <a:ext uri="{FF2B5EF4-FFF2-40B4-BE49-F238E27FC236}">
                  <a16:creationId xmlns:a16="http://schemas.microsoft.com/office/drawing/2014/main" id="{5B812E0F-DBDB-D34D-9841-F86832A70614}"/>
                </a:ext>
              </a:extLst>
            </p:cNvPr>
            <p:cNvGrpSpPr>
              <a:grpSpLocks noChangeAspect="1"/>
            </p:cNvGrpSpPr>
            <p:nvPr/>
          </p:nvGrpSpPr>
          <p:grpSpPr>
            <a:xfrm>
              <a:off x="2859661" y="4250474"/>
              <a:ext cx="1980000" cy="1980000"/>
              <a:chOff x="4941000" y="2274000"/>
              <a:chExt cx="5238750" cy="5238750"/>
            </a:xfrm>
          </p:grpSpPr>
          <p:sp>
            <p:nvSpPr>
              <p:cNvPr id="74" name="Freeform 73">
                <a:extLst>
                  <a:ext uri="{FF2B5EF4-FFF2-40B4-BE49-F238E27FC236}">
                    <a16:creationId xmlns:a16="http://schemas.microsoft.com/office/drawing/2014/main" id="{1A602A73-7EE0-E542-87A0-313ABA73FCFD}"/>
                  </a:ext>
                </a:extLst>
              </p:cNvPr>
              <p:cNvSpPr>
                <a:spLocks noChangeAspect="1"/>
              </p:cNvSpPr>
              <p:nvPr/>
            </p:nvSpPr>
            <p:spPr>
              <a:xfrm>
                <a:off x="4941000" y="2274000"/>
                <a:ext cx="5238750" cy="5238750"/>
              </a:xfrm>
              <a:custGeom>
                <a:avLst/>
                <a:gdLst>
                  <a:gd name="connsiteX0" fmla="*/ 3810000 w 3810000"/>
                  <a:gd name="connsiteY0" fmla="*/ 1905000 h 3810000"/>
                  <a:gd name="connsiteX1" fmla="*/ 1905000 w 3810000"/>
                  <a:gd name="connsiteY1" fmla="*/ 3810000 h 3810000"/>
                  <a:gd name="connsiteX2" fmla="*/ 0 w 3810000"/>
                  <a:gd name="connsiteY2" fmla="*/ 1905000 h 3810000"/>
                  <a:gd name="connsiteX3" fmla="*/ 1905000 w 3810000"/>
                  <a:gd name="connsiteY3" fmla="*/ 0 h 3810000"/>
                  <a:gd name="connsiteX4" fmla="*/ 3810000 w 3810000"/>
                  <a:gd name="connsiteY4" fmla="*/ 190500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3810000">
                    <a:moveTo>
                      <a:pt x="3810000" y="1905000"/>
                    </a:moveTo>
                    <a:cubicBezTo>
                      <a:pt x="3810000" y="2957103"/>
                      <a:pt x="2957103" y="3810000"/>
                      <a:pt x="1905000" y="3810000"/>
                    </a:cubicBezTo>
                    <a:cubicBezTo>
                      <a:pt x="852898" y="3810000"/>
                      <a:pt x="0" y="2957103"/>
                      <a:pt x="0" y="1905000"/>
                    </a:cubicBezTo>
                    <a:cubicBezTo>
                      <a:pt x="0" y="852898"/>
                      <a:pt x="852898" y="0"/>
                      <a:pt x="1905000" y="0"/>
                    </a:cubicBezTo>
                    <a:cubicBezTo>
                      <a:pt x="2957103" y="0"/>
                      <a:pt x="3810000" y="852898"/>
                      <a:pt x="3810000" y="1905000"/>
                    </a:cubicBezTo>
                    <a:close/>
                  </a:path>
                </a:pathLst>
              </a:custGeom>
              <a:solidFill>
                <a:schemeClr val="accent1"/>
              </a:solidFill>
              <a:ln w="6350" cap="flat">
                <a:noFill/>
                <a:prstDash val="solid"/>
                <a:miter/>
              </a:ln>
            </p:spPr>
            <p:txBody>
              <a:bodyPr rtlCol="0" anchor="ctr"/>
              <a:lstStyle/>
              <a:p>
                <a:endParaRPr lang="en-US" sz="1400" b="1" dirty="0">
                  <a:solidFill>
                    <a:schemeClr val="bg1"/>
                  </a:solidFill>
                </a:endParaRPr>
              </a:p>
            </p:txBody>
          </p:sp>
          <p:sp>
            <p:nvSpPr>
              <p:cNvPr id="79" name="Freeform 78">
                <a:extLst>
                  <a:ext uri="{FF2B5EF4-FFF2-40B4-BE49-F238E27FC236}">
                    <a16:creationId xmlns:a16="http://schemas.microsoft.com/office/drawing/2014/main" id="{7D6344EB-3E04-DB45-905B-C8F7FFEF4C12}"/>
                  </a:ext>
                </a:extLst>
              </p:cNvPr>
              <p:cNvSpPr/>
              <p:nvPr/>
            </p:nvSpPr>
            <p:spPr>
              <a:xfrm>
                <a:off x="5728400" y="3067750"/>
                <a:ext cx="2222500" cy="2222500"/>
              </a:xfrm>
              <a:custGeom>
                <a:avLst/>
                <a:gdLst>
                  <a:gd name="connsiteX0" fmla="*/ 0 w 2222500"/>
                  <a:gd name="connsiteY0" fmla="*/ 0 h 2222500"/>
                  <a:gd name="connsiteX1" fmla="*/ 2222500 w 2222500"/>
                  <a:gd name="connsiteY1" fmla="*/ 0 h 2222500"/>
                  <a:gd name="connsiteX2" fmla="*/ 2222500 w 2222500"/>
                  <a:gd name="connsiteY2" fmla="*/ 2222500 h 2222500"/>
                  <a:gd name="connsiteX3" fmla="*/ 0 w 2222500"/>
                  <a:gd name="connsiteY3" fmla="*/ 2222500 h 2222500"/>
                  <a:gd name="connsiteX4" fmla="*/ 0 w 2222500"/>
                  <a:gd name="connsiteY4" fmla="*/ 0 h 2222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2500" h="2222500">
                    <a:moveTo>
                      <a:pt x="0" y="0"/>
                    </a:moveTo>
                    <a:lnTo>
                      <a:pt x="2222500" y="0"/>
                    </a:lnTo>
                    <a:lnTo>
                      <a:pt x="2222500" y="2222500"/>
                    </a:lnTo>
                    <a:lnTo>
                      <a:pt x="0" y="2222500"/>
                    </a:lnTo>
                    <a:lnTo>
                      <a:pt x="0" y="0"/>
                    </a:lnTo>
                    <a:close/>
                  </a:path>
                </a:pathLst>
              </a:custGeom>
              <a:noFill/>
              <a:ln w="6350" cap="flat">
                <a:noFill/>
                <a:prstDash val="solid"/>
                <a:miter/>
              </a:ln>
            </p:spPr>
            <p:txBody>
              <a:bodyPr rtlCol="0" anchor="ctr"/>
              <a:lstStyle/>
              <a:p>
                <a:endParaRPr lang="en-US" sz="1400" b="1">
                  <a:solidFill>
                    <a:schemeClr val="bg1"/>
                  </a:solidFill>
                </a:endParaRPr>
              </a:p>
            </p:txBody>
          </p:sp>
          <p:sp>
            <p:nvSpPr>
              <p:cNvPr id="80" name="Freeform 79">
                <a:extLst>
                  <a:ext uri="{FF2B5EF4-FFF2-40B4-BE49-F238E27FC236}">
                    <a16:creationId xmlns:a16="http://schemas.microsoft.com/office/drawing/2014/main" id="{FBB1784C-E820-CF4F-B383-44C6FE225519}"/>
                  </a:ext>
                </a:extLst>
              </p:cNvPr>
              <p:cNvSpPr>
                <a:spLocks noChangeAspect="1"/>
              </p:cNvSpPr>
              <p:nvPr/>
            </p:nvSpPr>
            <p:spPr>
              <a:xfrm>
                <a:off x="6679312" y="2712150"/>
                <a:ext cx="1762125" cy="2308384"/>
              </a:xfrm>
              <a:custGeom>
                <a:avLst/>
                <a:gdLst>
                  <a:gd name="connsiteX0" fmla="*/ 952500 w 1905000"/>
                  <a:gd name="connsiteY0" fmla="*/ 1905000 h 2495550"/>
                  <a:gd name="connsiteX1" fmla="*/ 1190625 w 1905000"/>
                  <a:gd name="connsiteY1" fmla="*/ 1666875 h 2495550"/>
                  <a:gd name="connsiteX2" fmla="*/ 952500 w 1905000"/>
                  <a:gd name="connsiteY2" fmla="*/ 1428750 h 2495550"/>
                  <a:gd name="connsiteX3" fmla="*/ 714375 w 1905000"/>
                  <a:gd name="connsiteY3" fmla="*/ 1666875 h 2495550"/>
                  <a:gd name="connsiteX4" fmla="*/ 952500 w 1905000"/>
                  <a:gd name="connsiteY4" fmla="*/ 1905000 h 2495550"/>
                  <a:gd name="connsiteX5" fmla="*/ 1666875 w 1905000"/>
                  <a:gd name="connsiteY5" fmla="*/ 833438 h 2495550"/>
                  <a:gd name="connsiteX6" fmla="*/ 1547813 w 1905000"/>
                  <a:gd name="connsiteY6" fmla="*/ 833438 h 2495550"/>
                  <a:gd name="connsiteX7" fmla="*/ 1547813 w 1905000"/>
                  <a:gd name="connsiteY7" fmla="*/ 595313 h 2495550"/>
                  <a:gd name="connsiteX8" fmla="*/ 952500 w 1905000"/>
                  <a:gd name="connsiteY8" fmla="*/ 0 h 2495550"/>
                  <a:gd name="connsiteX9" fmla="*/ 357188 w 1905000"/>
                  <a:gd name="connsiteY9" fmla="*/ 595313 h 2495550"/>
                  <a:gd name="connsiteX10" fmla="*/ 583393 w 1905000"/>
                  <a:gd name="connsiteY10" fmla="*/ 595313 h 2495550"/>
                  <a:gd name="connsiteX11" fmla="*/ 952500 w 1905000"/>
                  <a:gd name="connsiteY11" fmla="*/ 226270 h 2495550"/>
                  <a:gd name="connsiteX12" fmla="*/ 1321543 w 1905000"/>
                  <a:gd name="connsiteY12" fmla="*/ 595313 h 2495550"/>
                  <a:gd name="connsiteX13" fmla="*/ 1321543 w 1905000"/>
                  <a:gd name="connsiteY13" fmla="*/ 833438 h 2495550"/>
                  <a:gd name="connsiteX14" fmla="*/ 238125 w 1905000"/>
                  <a:gd name="connsiteY14" fmla="*/ 833438 h 2495550"/>
                  <a:gd name="connsiteX15" fmla="*/ 0 w 1905000"/>
                  <a:gd name="connsiteY15" fmla="*/ 1071563 h 2495550"/>
                  <a:gd name="connsiteX16" fmla="*/ 0 w 1905000"/>
                  <a:gd name="connsiteY16" fmla="*/ 2262188 h 2495550"/>
                  <a:gd name="connsiteX17" fmla="*/ 238125 w 1905000"/>
                  <a:gd name="connsiteY17" fmla="*/ 2500313 h 2495550"/>
                  <a:gd name="connsiteX18" fmla="*/ 1666875 w 1905000"/>
                  <a:gd name="connsiteY18" fmla="*/ 2500313 h 2495550"/>
                  <a:gd name="connsiteX19" fmla="*/ 1905000 w 1905000"/>
                  <a:gd name="connsiteY19" fmla="*/ 2262188 h 2495550"/>
                  <a:gd name="connsiteX20" fmla="*/ 1905000 w 1905000"/>
                  <a:gd name="connsiteY20" fmla="*/ 1071563 h 2495550"/>
                  <a:gd name="connsiteX21" fmla="*/ 1666875 w 1905000"/>
                  <a:gd name="connsiteY21" fmla="*/ 833438 h 2495550"/>
                  <a:gd name="connsiteX22" fmla="*/ 1666875 w 1905000"/>
                  <a:gd name="connsiteY22" fmla="*/ 2262188 h 2495550"/>
                  <a:gd name="connsiteX23" fmla="*/ 238125 w 1905000"/>
                  <a:gd name="connsiteY23" fmla="*/ 2262188 h 2495550"/>
                  <a:gd name="connsiteX24" fmla="*/ 238125 w 1905000"/>
                  <a:gd name="connsiteY24" fmla="*/ 1071563 h 2495550"/>
                  <a:gd name="connsiteX25" fmla="*/ 1666875 w 1905000"/>
                  <a:gd name="connsiteY25" fmla="*/ 1071563 h 2495550"/>
                  <a:gd name="connsiteX26" fmla="*/ 1666875 w 1905000"/>
                  <a:gd name="connsiteY26" fmla="*/ 2262188 h 2495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905000" h="2495550">
                    <a:moveTo>
                      <a:pt x="952500" y="1905000"/>
                    </a:moveTo>
                    <a:cubicBezTo>
                      <a:pt x="1083418" y="1905000"/>
                      <a:pt x="1190625" y="1797793"/>
                      <a:pt x="1190625" y="1666875"/>
                    </a:cubicBezTo>
                    <a:cubicBezTo>
                      <a:pt x="1190625" y="1535957"/>
                      <a:pt x="1083418" y="1428750"/>
                      <a:pt x="952500" y="1428750"/>
                    </a:cubicBezTo>
                    <a:cubicBezTo>
                      <a:pt x="821518" y="1428750"/>
                      <a:pt x="714375" y="1535957"/>
                      <a:pt x="714375" y="1666875"/>
                    </a:cubicBezTo>
                    <a:cubicBezTo>
                      <a:pt x="714375" y="1797793"/>
                      <a:pt x="821518" y="1905000"/>
                      <a:pt x="952500" y="1905000"/>
                    </a:cubicBezTo>
                    <a:close/>
                    <a:moveTo>
                      <a:pt x="1666875" y="833438"/>
                    </a:moveTo>
                    <a:lnTo>
                      <a:pt x="1547813" y="833438"/>
                    </a:lnTo>
                    <a:lnTo>
                      <a:pt x="1547813" y="595313"/>
                    </a:lnTo>
                    <a:cubicBezTo>
                      <a:pt x="1547813" y="266725"/>
                      <a:pt x="1281087" y="0"/>
                      <a:pt x="952500" y="0"/>
                    </a:cubicBezTo>
                    <a:cubicBezTo>
                      <a:pt x="623913" y="0"/>
                      <a:pt x="357188" y="266725"/>
                      <a:pt x="357188" y="595313"/>
                    </a:cubicBezTo>
                    <a:lnTo>
                      <a:pt x="583393" y="595313"/>
                    </a:lnTo>
                    <a:cubicBezTo>
                      <a:pt x="583393" y="391719"/>
                      <a:pt x="748906" y="226270"/>
                      <a:pt x="952500" y="226270"/>
                    </a:cubicBezTo>
                    <a:cubicBezTo>
                      <a:pt x="1156094" y="226270"/>
                      <a:pt x="1321543" y="391725"/>
                      <a:pt x="1321543" y="595313"/>
                    </a:cubicBezTo>
                    <a:lnTo>
                      <a:pt x="1321543" y="833438"/>
                    </a:lnTo>
                    <a:lnTo>
                      <a:pt x="238125" y="833438"/>
                    </a:lnTo>
                    <a:cubicBezTo>
                      <a:pt x="107143" y="833438"/>
                      <a:pt x="0" y="940645"/>
                      <a:pt x="0" y="1071563"/>
                    </a:cubicBezTo>
                    <a:lnTo>
                      <a:pt x="0" y="2262188"/>
                    </a:lnTo>
                    <a:cubicBezTo>
                      <a:pt x="0" y="2393106"/>
                      <a:pt x="107143" y="2500313"/>
                      <a:pt x="238125" y="2500313"/>
                    </a:cubicBezTo>
                    <a:lnTo>
                      <a:pt x="1666875" y="2500313"/>
                    </a:lnTo>
                    <a:cubicBezTo>
                      <a:pt x="1797793" y="2500313"/>
                      <a:pt x="1905000" y="2393106"/>
                      <a:pt x="1905000" y="2262188"/>
                    </a:cubicBezTo>
                    <a:lnTo>
                      <a:pt x="1905000" y="1071563"/>
                    </a:lnTo>
                    <a:cubicBezTo>
                      <a:pt x="1905000" y="940645"/>
                      <a:pt x="1797793" y="833438"/>
                      <a:pt x="1666875" y="833438"/>
                    </a:cubicBezTo>
                    <a:close/>
                    <a:moveTo>
                      <a:pt x="1666875" y="2262188"/>
                    </a:moveTo>
                    <a:lnTo>
                      <a:pt x="238125" y="2262188"/>
                    </a:lnTo>
                    <a:lnTo>
                      <a:pt x="238125" y="1071563"/>
                    </a:lnTo>
                    <a:lnTo>
                      <a:pt x="1666875" y="1071563"/>
                    </a:lnTo>
                    <a:lnTo>
                      <a:pt x="1666875" y="2262188"/>
                    </a:lnTo>
                    <a:close/>
                  </a:path>
                </a:pathLst>
              </a:custGeom>
              <a:solidFill>
                <a:srgbClr val="FFFFFF"/>
              </a:solidFill>
              <a:ln w="6350" cap="flat">
                <a:noFill/>
                <a:prstDash val="solid"/>
                <a:miter/>
              </a:ln>
            </p:spPr>
            <p:txBody>
              <a:bodyPr rtlCol="0" anchor="ctr"/>
              <a:lstStyle/>
              <a:p>
                <a:endParaRPr lang="en-US" sz="1400" b="1">
                  <a:solidFill>
                    <a:schemeClr val="bg1"/>
                  </a:solidFill>
                </a:endParaRPr>
              </a:p>
            </p:txBody>
          </p:sp>
        </p:grpSp>
        <p:sp>
          <p:nvSpPr>
            <p:cNvPr id="72" name="TextBox 71">
              <a:extLst>
                <a:ext uri="{FF2B5EF4-FFF2-40B4-BE49-F238E27FC236}">
                  <a16:creationId xmlns:a16="http://schemas.microsoft.com/office/drawing/2014/main" id="{75C0A094-D7DD-3646-B95C-C5BF0B91D151}"/>
                </a:ext>
              </a:extLst>
            </p:cNvPr>
            <p:cNvSpPr txBox="1"/>
            <p:nvPr userDrawn="1"/>
          </p:nvSpPr>
          <p:spPr>
            <a:xfrm>
              <a:off x="3267762" y="5405976"/>
              <a:ext cx="1176924" cy="523220"/>
            </a:xfrm>
            <a:prstGeom prst="rect">
              <a:avLst/>
            </a:prstGeom>
            <a:noFill/>
          </p:spPr>
          <p:txBody>
            <a:bodyPr wrap="none" rtlCol="0">
              <a:spAutoFit/>
            </a:bodyPr>
            <a:lstStyle/>
            <a:p>
              <a:pPr algn="ctr"/>
              <a:r>
                <a:rPr lang="en-US" sz="1400" b="1" dirty="0">
                  <a:solidFill>
                    <a:schemeClr val="bg1"/>
                  </a:solidFill>
                </a:rPr>
                <a:t>Open </a:t>
              </a:r>
              <a:br>
                <a:rPr lang="en-US" sz="1400" b="1" dirty="0">
                  <a:solidFill>
                    <a:schemeClr val="bg1"/>
                  </a:solidFill>
                </a:rPr>
              </a:br>
              <a:r>
                <a:rPr lang="en-US" sz="1400" b="1" dirty="0">
                  <a:solidFill>
                    <a:schemeClr val="bg1"/>
                  </a:solidFill>
                </a:rPr>
                <a:t>Innovation</a:t>
              </a:r>
            </a:p>
          </p:txBody>
        </p:sp>
      </p:grpSp>
      <p:grpSp>
        <p:nvGrpSpPr>
          <p:cNvPr id="81" name="Group 80">
            <a:extLst>
              <a:ext uri="{FF2B5EF4-FFF2-40B4-BE49-F238E27FC236}">
                <a16:creationId xmlns:a16="http://schemas.microsoft.com/office/drawing/2014/main" id="{6E2EB2AA-19A5-A34A-9B26-659A801E8BCF}"/>
              </a:ext>
            </a:extLst>
          </p:cNvPr>
          <p:cNvGrpSpPr>
            <a:grpSpLocks noChangeAspect="1"/>
          </p:cNvGrpSpPr>
          <p:nvPr userDrawn="1"/>
        </p:nvGrpSpPr>
        <p:grpSpPr>
          <a:xfrm>
            <a:off x="5050372" y="1840976"/>
            <a:ext cx="2088000" cy="2088000"/>
            <a:chOff x="2926447" y="2002258"/>
            <a:chExt cx="1980000" cy="1980000"/>
          </a:xfrm>
        </p:grpSpPr>
        <p:grpSp>
          <p:nvGrpSpPr>
            <p:cNvPr id="82" name="Graphic 82">
              <a:extLst>
                <a:ext uri="{FF2B5EF4-FFF2-40B4-BE49-F238E27FC236}">
                  <a16:creationId xmlns:a16="http://schemas.microsoft.com/office/drawing/2014/main" id="{E19F01E6-EE0C-2044-9B73-F0392DF251A4}"/>
                </a:ext>
              </a:extLst>
            </p:cNvPr>
            <p:cNvGrpSpPr>
              <a:grpSpLocks noChangeAspect="1"/>
            </p:cNvGrpSpPr>
            <p:nvPr/>
          </p:nvGrpSpPr>
          <p:grpSpPr>
            <a:xfrm>
              <a:off x="2926447" y="2002258"/>
              <a:ext cx="1980000" cy="1980000"/>
              <a:chOff x="4341000" y="1674000"/>
              <a:chExt cx="5238750" cy="5238750"/>
            </a:xfrm>
          </p:grpSpPr>
          <p:sp>
            <p:nvSpPr>
              <p:cNvPr id="84" name="Freeform 83">
                <a:extLst>
                  <a:ext uri="{FF2B5EF4-FFF2-40B4-BE49-F238E27FC236}">
                    <a16:creationId xmlns:a16="http://schemas.microsoft.com/office/drawing/2014/main" id="{56D7E6A8-BBE6-9544-ABE3-4513D3ECBBA2}"/>
                  </a:ext>
                </a:extLst>
              </p:cNvPr>
              <p:cNvSpPr>
                <a:spLocks noChangeAspect="1"/>
              </p:cNvSpPr>
              <p:nvPr/>
            </p:nvSpPr>
            <p:spPr>
              <a:xfrm>
                <a:off x="4341000" y="1674000"/>
                <a:ext cx="5238750" cy="5238750"/>
              </a:xfrm>
              <a:custGeom>
                <a:avLst/>
                <a:gdLst>
                  <a:gd name="connsiteX0" fmla="*/ 3810000 w 3810000"/>
                  <a:gd name="connsiteY0" fmla="*/ 1905000 h 3810000"/>
                  <a:gd name="connsiteX1" fmla="*/ 1905000 w 3810000"/>
                  <a:gd name="connsiteY1" fmla="*/ 3810000 h 3810000"/>
                  <a:gd name="connsiteX2" fmla="*/ 0 w 3810000"/>
                  <a:gd name="connsiteY2" fmla="*/ 1905000 h 3810000"/>
                  <a:gd name="connsiteX3" fmla="*/ 1905000 w 3810000"/>
                  <a:gd name="connsiteY3" fmla="*/ 0 h 3810000"/>
                  <a:gd name="connsiteX4" fmla="*/ 3810000 w 3810000"/>
                  <a:gd name="connsiteY4" fmla="*/ 190500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3810000">
                    <a:moveTo>
                      <a:pt x="3810000" y="1905000"/>
                    </a:moveTo>
                    <a:cubicBezTo>
                      <a:pt x="3810000" y="2957103"/>
                      <a:pt x="2957103" y="3810000"/>
                      <a:pt x="1905000" y="3810000"/>
                    </a:cubicBezTo>
                    <a:cubicBezTo>
                      <a:pt x="852898" y="3810000"/>
                      <a:pt x="0" y="2957103"/>
                      <a:pt x="0" y="1905000"/>
                    </a:cubicBezTo>
                    <a:cubicBezTo>
                      <a:pt x="0" y="852898"/>
                      <a:pt x="852898" y="0"/>
                      <a:pt x="1905000" y="0"/>
                    </a:cubicBezTo>
                    <a:cubicBezTo>
                      <a:pt x="2957103" y="0"/>
                      <a:pt x="3810000" y="852898"/>
                      <a:pt x="3810000" y="1905000"/>
                    </a:cubicBezTo>
                    <a:close/>
                  </a:path>
                </a:pathLst>
              </a:custGeom>
              <a:solidFill>
                <a:schemeClr val="accent1"/>
              </a:solidFill>
              <a:ln w="6350" cap="flat">
                <a:noFill/>
                <a:prstDash val="solid"/>
                <a:miter/>
              </a:ln>
            </p:spPr>
            <p:txBody>
              <a:bodyPr rtlCol="0" anchor="ctr"/>
              <a:lstStyle/>
              <a:p>
                <a:endParaRPr lang="en-US" sz="1600" dirty="0"/>
              </a:p>
            </p:txBody>
          </p:sp>
          <p:sp>
            <p:nvSpPr>
              <p:cNvPr id="85" name="Freeform 84">
                <a:extLst>
                  <a:ext uri="{FF2B5EF4-FFF2-40B4-BE49-F238E27FC236}">
                    <a16:creationId xmlns:a16="http://schemas.microsoft.com/office/drawing/2014/main" id="{501FAC4D-5B1E-7845-B10A-3EBE69581286}"/>
                  </a:ext>
                </a:extLst>
              </p:cNvPr>
              <p:cNvSpPr/>
              <p:nvPr/>
            </p:nvSpPr>
            <p:spPr>
              <a:xfrm>
                <a:off x="5128400" y="2467750"/>
                <a:ext cx="2222500" cy="2222500"/>
              </a:xfrm>
              <a:custGeom>
                <a:avLst/>
                <a:gdLst>
                  <a:gd name="connsiteX0" fmla="*/ 0 w 2222500"/>
                  <a:gd name="connsiteY0" fmla="*/ 0 h 2222500"/>
                  <a:gd name="connsiteX1" fmla="*/ 2222500 w 2222500"/>
                  <a:gd name="connsiteY1" fmla="*/ 0 h 2222500"/>
                  <a:gd name="connsiteX2" fmla="*/ 2222500 w 2222500"/>
                  <a:gd name="connsiteY2" fmla="*/ 2222500 h 2222500"/>
                  <a:gd name="connsiteX3" fmla="*/ 0 w 2222500"/>
                  <a:gd name="connsiteY3" fmla="*/ 2222500 h 2222500"/>
                  <a:gd name="connsiteX4" fmla="*/ 0 w 2222500"/>
                  <a:gd name="connsiteY4" fmla="*/ 0 h 2222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2500" h="2222500">
                    <a:moveTo>
                      <a:pt x="0" y="0"/>
                    </a:moveTo>
                    <a:lnTo>
                      <a:pt x="2222500" y="0"/>
                    </a:lnTo>
                    <a:lnTo>
                      <a:pt x="2222500" y="2222500"/>
                    </a:lnTo>
                    <a:lnTo>
                      <a:pt x="0" y="2222500"/>
                    </a:lnTo>
                    <a:lnTo>
                      <a:pt x="0" y="0"/>
                    </a:lnTo>
                    <a:close/>
                  </a:path>
                </a:pathLst>
              </a:custGeom>
              <a:noFill/>
              <a:ln w="6350" cap="flat">
                <a:noFill/>
                <a:prstDash val="solid"/>
                <a:miter/>
              </a:ln>
            </p:spPr>
            <p:txBody>
              <a:bodyPr rtlCol="0" anchor="ctr"/>
              <a:lstStyle/>
              <a:p>
                <a:endParaRPr lang="en-US" sz="1600"/>
              </a:p>
            </p:txBody>
          </p:sp>
          <p:sp>
            <p:nvSpPr>
              <p:cNvPr id="87" name="Freeform 86">
                <a:extLst>
                  <a:ext uri="{FF2B5EF4-FFF2-40B4-BE49-F238E27FC236}">
                    <a16:creationId xmlns:a16="http://schemas.microsoft.com/office/drawing/2014/main" id="{08BF7D93-37FA-F94D-997B-AA85314888F7}"/>
                  </a:ext>
                </a:extLst>
              </p:cNvPr>
              <p:cNvSpPr>
                <a:spLocks noChangeAspect="1"/>
              </p:cNvSpPr>
              <p:nvPr/>
            </p:nvSpPr>
            <p:spPr>
              <a:xfrm>
                <a:off x="5929990" y="2784316"/>
                <a:ext cx="2095500" cy="1257300"/>
              </a:xfrm>
              <a:custGeom>
                <a:avLst/>
                <a:gdLst>
                  <a:gd name="connsiteX0" fmla="*/ 1466850 w 2095500"/>
                  <a:gd name="connsiteY0" fmla="*/ 0 h 1257300"/>
                  <a:gd name="connsiteX1" fmla="*/ 1706785 w 2095500"/>
                  <a:gd name="connsiteY1" fmla="*/ 239941 h 1257300"/>
                  <a:gd name="connsiteX2" fmla="*/ 1195496 w 2095500"/>
                  <a:gd name="connsiteY2" fmla="*/ 751231 h 1257300"/>
                  <a:gd name="connsiteX3" fmla="*/ 776395 w 2095500"/>
                  <a:gd name="connsiteY3" fmla="*/ 332130 h 1257300"/>
                  <a:gd name="connsiteX4" fmla="*/ 0 w 2095500"/>
                  <a:gd name="connsiteY4" fmla="*/ 1109548 h 1257300"/>
                  <a:gd name="connsiteX5" fmla="*/ 147752 w 2095500"/>
                  <a:gd name="connsiteY5" fmla="*/ 1257300 h 1257300"/>
                  <a:gd name="connsiteX6" fmla="*/ 776402 w 2095500"/>
                  <a:gd name="connsiteY6" fmla="*/ 628650 h 1257300"/>
                  <a:gd name="connsiteX7" fmla="*/ 1195502 w 2095500"/>
                  <a:gd name="connsiteY7" fmla="*/ 1047750 h 1257300"/>
                  <a:gd name="connsiteX8" fmla="*/ 1855565 w 2095500"/>
                  <a:gd name="connsiteY8" fmla="*/ 388709 h 1257300"/>
                  <a:gd name="connsiteX9" fmla="*/ 2095500 w 2095500"/>
                  <a:gd name="connsiteY9" fmla="*/ 628650 h 1257300"/>
                  <a:gd name="connsiteX10" fmla="*/ 2095500 w 2095500"/>
                  <a:gd name="connsiteY10" fmla="*/ 0 h 1257300"/>
                  <a:gd name="connsiteX11" fmla="*/ 1466850 w 2095500"/>
                  <a:gd name="connsiteY11" fmla="*/ 0 h 1257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95500" h="1257300">
                    <a:moveTo>
                      <a:pt x="1466850" y="0"/>
                    </a:moveTo>
                    <a:lnTo>
                      <a:pt x="1706785" y="239941"/>
                    </a:lnTo>
                    <a:lnTo>
                      <a:pt x="1195496" y="751231"/>
                    </a:lnTo>
                    <a:lnTo>
                      <a:pt x="776395" y="332130"/>
                    </a:lnTo>
                    <a:lnTo>
                      <a:pt x="0" y="1109548"/>
                    </a:lnTo>
                    <a:lnTo>
                      <a:pt x="147752" y="1257300"/>
                    </a:lnTo>
                    <a:lnTo>
                      <a:pt x="776402" y="628650"/>
                    </a:lnTo>
                    <a:lnTo>
                      <a:pt x="1195502" y="1047750"/>
                    </a:lnTo>
                    <a:lnTo>
                      <a:pt x="1855565" y="388709"/>
                    </a:lnTo>
                    <a:lnTo>
                      <a:pt x="2095500" y="628650"/>
                    </a:lnTo>
                    <a:lnTo>
                      <a:pt x="2095500" y="0"/>
                    </a:lnTo>
                    <a:lnTo>
                      <a:pt x="1466850" y="0"/>
                    </a:lnTo>
                    <a:close/>
                  </a:path>
                </a:pathLst>
              </a:custGeom>
              <a:solidFill>
                <a:srgbClr val="FFFFFF"/>
              </a:solidFill>
              <a:ln w="6350" cap="flat">
                <a:noFill/>
                <a:prstDash val="solid"/>
                <a:miter/>
              </a:ln>
            </p:spPr>
            <p:txBody>
              <a:bodyPr rtlCol="0" anchor="ctr"/>
              <a:lstStyle/>
              <a:p>
                <a:endParaRPr lang="en-US" sz="1600" dirty="0"/>
              </a:p>
            </p:txBody>
          </p:sp>
        </p:grpSp>
        <p:sp>
          <p:nvSpPr>
            <p:cNvPr id="83" name="TextBox 82">
              <a:extLst>
                <a:ext uri="{FF2B5EF4-FFF2-40B4-BE49-F238E27FC236}">
                  <a16:creationId xmlns:a16="http://schemas.microsoft.com/office/drawing/2014/main" id="{EA651132-7D10-7549-AB28-9B3A394C5F74}"/>
                </a:ext>
              </a:extLst>
            </p:cNvPr>
            <p:cNvSpPr txBox="1"/>
            <p:nvPr userDrawn="1"/>
          </p:nvSpPr>
          <p:spPr>
            <a:xfrm>
              <a:off x="3028223" y="3152480"/>
              <a:ext cx="1776448" cy="523220"/>
            </a:xfrm>
            <a:prstGeom prst="rect">
              <a:avLst/>
            </a:prstGeom>
            <a:noFill/>
          </p:spPr>
          <p:txBody>
            <a:bodyPr wrap="square" rtlCol="0">
              <a:spAutoFit/>
            </a:bodyPr>
            <a:lstStyle/>
            <a:p>
              <a:pPr algn="ctr"/>
              <a:r>
                <a:rPr lang="en-US" sz="1400" b="1" dirty="0">
                  <a:solidFill>
                    <a:schemeClr val="bg1"/>
                  </a:solidFill>
                </a:rPr>
                <a:t>Continuous</a:t>
              </a:r>
              <a:br>
                <a:rPr lang="en-US" sz="1400" b="1" dirty="0">
                  <a:solidFill>
                    <a:schemeClr val="bg1"/>
                  </a:solidFill>
                </a:rPr>
              </a:br>
              <a:r>
                <a:rPr lang="en-US" sz="1400" b="1" dirty="0">
                  <a:solidFill>
                    <a:schemeClr val="bg1"/>
                  </a:solidFill>
                </a:rPr>
                <a:t>Improvement</a:t>
              </a:r>
            </a:p>
          </p:txBody>
        </p:sp>
      </p:grpSp>
    </p:spTree>
    <p:extLst>
      <p:ext uri="{BB962C8B-B14F-4D97-AF65-F5344CB8AC3E}">
        <p14:creationId xmlns:p14="http://schemas.microsoft.com/office/powerpoint/2010/main" val="1313249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192E19C-1AA8-F146-881B-82724F279D5D}"/>
              </a:ext>
            </a:extLst>
          </p:cNvPr>
          <p:cNvSpPr>
            <a:spLocks noGrp="1"/>
          </p:cNvSpPr>
          <p:nvPr>
            <p:ph type="title"/>
          </p:nvPr>
        </p:nvSpPr>
        <p:spPr>
          <a:xfrm>
            <a:off x="697006" y="400558"/>
            <a:ext cx="10797988" cy="1325563"/>
          </a:xfrm>
          <a:prstGeom prst="rect">
            <a:avLst/>
          </a:prstGeom>
        </p:spPr>
        <p:txBody>
          <a:bodyPr vert="horz" lIns="91440" tIns="45720" rIns="91440" bIns="45720" rtlCol="0" anchor="ctr">
            <a:normAutofit/>
          </a:bodyPr>
          <a:lstStyle/>
          <a:p>
            <a:r>
              <a:rPr lang="en-US"/>
              <a:t>Click to edit Master title style</a:t>
            </a:r>
            <a:endParaRPr lang="fi-FI" dirty="0"/>
          </a:p>
        </p:txBody>
      </p:sp>
      <p:sp>
        <p:nvSpPr>
          <p:cNvPr id="7" name="Text Placeholder 6">
            <a:extLst>
              <a:ext uri="{FF2B5EF4-FFF2-40B4-BE49-F238E27FC236}">
                <a16:creationId xmlns:a16="http://schemas.microsoft.com/office/drawing/2014/main" id="{F1126B07-13AD-FD42-A9D9-22E065678729}"/>
              </a:ext>
            </a:extLst>
          </p:cNvPr>
          <p:cNvSpPr>
            <a:spLocks noGrp="1"/>
          </p:cNvSpPr>
          <p:nvPr>
            <p:ph type="body" idx="1"/>
          </p:nvPr>
        </p:nvSpPr>
        <p:spPr>
          <a:xfrm>
            <a:off x="697006" y="1834164"/>
            <a:ext cx="10797988" cy="434657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dirty="0"/>
          </a:p>
        </p:txBody>
      </p:sp>
    </p:spTree>
    <p:extLst>
      <p:ext uri="{BB962C8B-B14F-4D97-AF65-F5344CB8AC3E}">
        <p14:creationId xmlns:p14="http://schemas.microsoft.com/office/powerpoint/2010/main" val="995752236"/>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 id="2147483687" r:id="rId14"/>
    <p:sldLayoutId id="2147483688" r:id="rId15"/>
    <p:sldLayoutId id="2147483689" r:id="rId16"/>
    <p:sldLayoutId id="2147483690" r:id="rId17"/>
    <p:sldLayoutId id="2147483691" r:id="rId18"/>
    <p:sldLayoutId id="2147483692" r:id="rId19"/>
    <p:sldLayoutId id="2147483693" r:id="rId20"/>
    <p:sldLayoutId id="2147483649" r:id="rId21"/>
    <p:sldLayoutId id="2147483657" r:id="rId22"/>
    <p:sldLayoutId id="2147483671" r:id="rId23"/>
    <p:sldLayoutId id="2147483652" r:id="rId24"/>
    <p:sldLayoutId id="2147483660" r:id="rId25"/>
    <p:sldLayoutId id="2147483667" r:id="rId26"/>
    <p:sldLayoutId id="2147483661" r:id="rId27"/>
    <p:sldLayoutId id="2147483669" r:id="rId28"/>
    <p:sldLayoutId id="2147483664" r:id="rId29"/>
    <p:sldLayoutId id="2147483666" r:id="rId30"/>
    <p:sldLayoutId id="2147483668" r:id="rId31"/>
    <p:sldLayoutId id="2147483670" r:id="rId32"/>
    <p:sldLayoutId id="2147483662" r:id="rId33"/>
    <p:sldLayoutId id="2147483665" r:id="rId34"/>
    <p:sldLayoutId id="2147483672" r:id="rId35"/>
  </p:sldLayoutIdLst>
  <p:txStyles>
    <p:titleStyle>
      <a:lvl1pPr algn="l" defTabSz="914400" rtl="0" eaLnBrk="1" latinLnBrk="0" hangingPunct="1">
        <a:lnSpc>
          <a:spcPct val="90000"/>
        </a:lnSpc>
        <a:spcBef>
          <a:spcPct val="0"/>
        </a:spcBef>
        <a:buNone/>
        <a:defRPr sz="3200" b="1" i="0" kern="1200">
          <a:solidFill>
            <a:schemeClr val="tx1"/>
          </a:solidFill>
          <a:latin typeface="Noto Sans" panose="020B0502040504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b="0" i="0" kern="1200">
          <a:solidFill>
            <a:schemeClr val="tx2"/>
          </a:solidFill>
          <a:latin typeface="Noto Sans" panose="020B0502040504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2"/>
          </a:solidFill>
          <a:latin typeface="Noto Sans" panose="020B0502040504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2"/>
          </a:solidFill>
          <a:latin typeface="Noto Sans" panose="020B0502040504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b="0" i="0" kern="1200">
          <a:solidFill>
            <a:schemeClr val="tx2"/>
          </a:solidFill>
          <a:latin typeface="Noto Sans" panose="020B0502040504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b="0" i="0" kern="1200">
          <a:solidFill>
            <a:schemeClr val="tx2"/>
          </a:solidFill>
          <a:latin typeface="Noto Sans" panose="020B0502040504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8" Type="http://schemas.openxmlformats.org/officeDocument/2006/relationships/image" Target="../media/image30.svg"/><Relationship Id="rId13" Type="http://schemas.openxmlformats.org/officeDocument/2006/relationships/image" Target="../media/image35.png"/><Relationship Id="rId18" Type="http://schemas.openxmlformats.org/officeDocument/2006/relationships/image" Target="../media/image40.svg"/><Relationship Id="rId3" Type="http://schemas.openxmlformats.org/officeDocument/2006/relationships/image" Target="../media/image25.png"/><Relationship Id="rId7" Type="http://schemas.openxmlformats.org/officeDocument/2006/relationships/image" Target="../media/image29.png"/><Relationship Id="rId12" Type="http://schemas.openxmlformats.org/officeDocument/2006/relationships/image" Target="../media/image34.svg"/><Relationship Id="rId17" Type="http://schemas.openxmlformats.org/officeDocument/2006/relationships/image" Target="../media/image39.png"/><Relationship Id="rId2" Type="http://schemas.openxmlformats.org/officeDocument/2006/relationships/notesSlide" Target="../notesSlides/notesSlide1.xml"/><Relationship Id="rId16" Type="http://schemas.openxmlformats.org/officeDocument/2006/relationships/image" Target="../media/image38.svg"/><Relationship Id="rId1" Type="http://schemas.openxmlformats.org/officeDocument/2006/relationships/slideLayout" Target="../slideLayouts/slideLayout16.xml"/><Relationship Id="rId6" Type="http://schemas.openxmlformats.org/officeDocument/2006/relationships/image" Target="../media/image28.svg"/><Relationship Id="rId11" Type="http://schemas.openxmlformats.org/officeDocument/2006/relationships/image" Target="../media/image33.png"/><Relationship Id="rId5" Type="http://schemas.openxmlformats.org/officeDocument/2006/relationships/image" Target="../media/image27.png"/><Relationship Id="rId15" Type="http://schemas.openxmlformats.org/officeDocument/2006/relationships/image" Target="../media/image37.png"/><Relationship Id="rId10" Type="http://schemas.openxmlformats.org/officeDocument/2006/relationships/image" Target="../media/image32.svg"/><Relationship Id="rId4" Type="http://schemas.openxmlformats.org/officeDocument/2006/relationships/image" Target="../media/image26.svg"/><Relationship Id="rId9" Type="http://schemas.openxmlformats.org/officeDocument/2006/relationships/image" Target="../media/image31.png"/><Relationship Id="rId14" Type="http://schemas.openxmlformats.org/officeDocument/2006/relationships/image" Target="../media/image36.sv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3C84349-D606-4D79-B656-5709374D13A8}"/>
              </a:ext>
            </a:extLst>
          </p:cNvPr>
          <p:cNvPicPr>
            <a:picLocks noChangeAspect="1"/>
          </p:cNvPicPr>
          <p:nvPr/>
        </p:nvPicPr>
        <p:blipFill rotWithShape="1">
          <a:blip r:embed="rId2"/>
          <a:srcRect l="19784" t="17584" r="843" b="787"/>
          <a:stretch/>
        </p:blipFill>
        <p:spPr>
          <a:xfrm>
            <a:off x="1" y="-1685"/>
            <a:ext cx="12198096" cy="6867144"/>
          </a:xfrm>
          <a:prstGeom prst="rect">
            <a:avLst/>
          </a:prstGeom>
        </p:spPr>
      </p:pic>
      <p:sp>
        <p:nvSpPr>
          <p:cNvPr id="4" name="Rectangle 3">
            <a:extLst>
              <a:ext uri="{FF2B5EF4-FFF2-40B4-BE49-F238E27FC236}">
                <a16:creationId xmlns:a16="http://schemas.microsoft.com/office/drawing/2014/main" id="{7C9E9992-F6E9-4D1B-A958-AD6D2B07FE5B}"/>
              </a:ext>
            </a:extLst>
          </p:cNvPr>
          <p:cNvSpPr/>
          <p:nvPr/>
        </p:nvSpPr>
        <p:spPr>
          <a:xfrm>
            <a:off x="3071664" y="2438890"/>
            <a:ext cx="5705735" cy="1980220"/>
          </a:xfrm>
          <a:prstGeom prst="rect">
            <a:avLst/>
          </a:prstGeom>
          <a:solidFill>
            <a:schemeClr val="tx1">
              <a:alpha val="66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accent2"/>
              </a:solidFill>
            </a:endParaRPr>
          </a:p>
        </p:txBody>
      </p:sp>
      <p:sp>
        <p:nvSpPr>
          <p:cNvPr id="5" name="Rectangle 4">
            <a:extLst>
              <a:ext uri="{FF2B5EF4-FFF2-40B4-BE49-F238E27FC236}">
                <a16:creationId xmlns:a16="http://schemas.microsoft.com/office/drawing/2014/main" id="{5E222F78-C568-4156-887F-B07FE1FD5575}"/>
              </a:ext>
            </a:extLst>
          </p:cNvPr>
          <p:cNvSpPr/>
          <p:nvPr/>
        </p:nvSpPr>
        <p:spPr>
          <a:xfrm>
            <a:off x="4478409" y="2749570"/>
            <a:ext cx="3235181" cy="369332"/>
          </a:xfrm>
          <a:prstGeom prst="rect">
            <a:avLst/>
          </a:prstGeom>
        </p:spPr>
        <p:txBody>
          <a:bodyPr wrap="none">
            <a:spAutoFit/>
          </a:bodyPr>
          <a:lstStyle/>
          <a:p>
            <a:pPr algn="ctr"/>
            <a:r>
              <a:rPr lang="en-US" dirty="0">
                <a:solidFill>
                  <a:schemeClr val="bg1"/>
                </a:solidFill>
              </a:rPr>
              <a:t>THE COMPLETE TOOLKIT TO</a:t>
            </a:r>
          </a:p>
        </p:txBody>
      </p:sp>
      <p:sp>
        <p:nvSpPr>
          <p:cNvPr id="6" name="Rectangle 5">
            <a:extLst>
              <a:ext uri="{FF2B5EF4-FFF2-40B4-BE49-F238E27FC236}">
                <a16:creationId xmlns:a16="http://schemas.microsoft.com/office/drawing/2014/main" id="{211180D0-A3B7-4F01-BCB2-BC1BEB529FD1}"/>
              </a:ext>
            </a:extLst>
          </p:cNvPr>
          <p:cNvSpPr/>
          <p:nvPr/>
        </p:nvSpPr>
        <p:spPr>
          <a:xfrm>
            <a:off x="3416340" y="3219250"/>
            <a:ext cx="5109091" cy="769441"/>
          </a:xfrm>
          <a:prstGeom prst="rect">
            <a:avLst/>
          </a:prstGeom>
        </p:spPr>
        <p:txBody>
          <a:bodyPr wrap="none">
            <a:spAutoFit/>
          </a:bodyPr>
          <a:lstStyle/>
          <a:p>
            <a:pPr algn="ctr"/>
            <a:r>
              <a:rPr lang="en-US" sz="4400" dirty="0">
                <a:solidFill>
                  <a:schemeClr val="accent2"/>
                </a:solidFill>
              </a:rPr>
              <a:t>IDEA CHALLENGES</a:t>
            </a:r>
          </a:p>
        </p:txBody>
      </p:sp>
      <p:pic>
        <p:nvPicPr>
          <p:cNvPr id="12" name="Picture 11">
            <a:extLst>
              <a:ext uri="{FF2B5EF4-FFF2-40B4-BE49-F238E27FC236}">
                <a16:creationId xmlns:a16="http://schemas.microsoft.com/office/drawing/2014/main" id="{72D98FCB-D762-4FB8-BC68-B4F97089F440}"/>
              </a:ext>
            </a:extLst>
          </p:cNvPr>
          <p:cNvPicPr>
            <a:picLocks noChangeAspect="1"/>
          </p:cNvPicPr>
          <p:nvPr/>
        </p:nvPicPr>
        <p:blipFill>
          <a:blip r:embed="rId3"/>
          <a:stretch>
            <a:fillRect/>
          </a:stretch>
        </p:blipFill>
        <p:spPr>
          <a:xfrm>
            <a:off x="5260756" y="5805264"/>
            <a:ext cx="1670485" cy="596920"/>
          </a:xfrm>
          <a:prstGeom prst="rect">
            <a:avLst/>
          </a:prstGeom>
        </p:spPr>
      </p:pic>
    </p:spTree>
    <p:extLst>
      <p:ext uri="{BB962C8B-B14F-4D97-AF65-F5344CB8AC3E}">
        <p14:creationId xmlns:p14="http://schemas.microsoft.com/office/powerpoint/2010/main" val="22245454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Oval 68">
            <a:extLst>
              <a:ext uri="{FF2B5EF4-FFF2-40B4-BE49-F238E27FC236}">
                <a16:creationId xmlns:a16="http://schemas.microsoft.com/office/drawing/2014/main" id="{F3F97C14-A874-4D57-AC69-13B1C89E5B09}"/>
              </a:ext>
            </a:extLst>
          </p:cNvPr>
          <p:cNvSpPr/>
          <p:nvPr/>
        </p:nvSpPr>
        <p:spPr>
          <a:xfrm>
            <a:off x="5539917" y="1182023"/>
            <a:ext cx="3196119" cy="3038283"/>
          </a:xfrm>
          <a:prstGeom prst="ellipse">
            <a:avLst/>
          </a:prstGeom>
          <a:solidFill>
            <a:schemeClr val="tx1"/>
          </a:solidFill>
          <a:ln w="254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Oval 70">
            <a:extLst>
              <a:ext uri="{FF2B5EF4-FFF2-40B4-BE49-F238E27FC236}">
                <a16:creationId xmlns:a16="http://schemas.microsoft.com/office/drawing/2014/main" id="{57C68285-9C07-4423-A743-2519CCB62AD0}"/>
              </a:ext>
            </a:extLst>
          </p:cNvPr>
          <p:cNvSpPr/>
          <p:nvPr/>
        </p:nvSpPr>
        <p:spPr>
          <a:xfrm>
            <a:off x="6851756" y="4353950"/>
            <a:ext cx="2377440" cy="2377440"/>
          </a:xfrm>
          <a:prstGeom prst="ellipse">
            <a:avLst/>
          </a:prstGeom>
          <a:solidFill>
            <a:schemeClr val="tx1"/>
          </a:solidFill>
          <a:ln w="254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2354A73-C0B7-4B93-ADAA-40F061A6D41A}"/>
              </a:ext>
            </a:extLst>
          </p:cNvPr>
          <p:cNvSpPr>
            <a:spLocks noGrp="1"/>
          </p:cNvSpPr>
          <p:nvPr>
            <p:ph type="title"/>
          </p:nvPr>
        </p:nvSpPr>
        <p:spPr>
          <a:xfrm>
            <a:off x="435482" y="12838"/>
            <a:ext cx="10797988" cy="1325563"/>
          </a:xfrm>
        </p:spPr>
        <p:txBody>
          <a:bodyPr/>
          <a:lstStyle/>
          <a:p>
            <a:r>
              <a:rPr lang="fi-FI" dirty="0"/>
              <a:t>Problem phase </a:t>
            </a:r>
            <a:r>
              <a:rPr lang="en-US" dirty="0"/>
              <a:t>– Concrete planning and executing</a:t>
            </a:r>
            <a:endParaRPr lang="en-FI" dirty="0"/>
          </a:p>
        </p:txBody>
      </p:sp>
      <p:sp>
        <p:nvSpPr>
          <p:cNvPr id="31" name="Isosceles Triangle 30">
            <a:extLst>
              <a:ext uri="{FF2B5EF4-FFF2-40B4-BE49-F238E27FC236}">
                <a16:creationId xmlns:a16="http://schemas.microsoft.com/office/drawing/2014/main" id="{C945D3F0-3848-4BEF-BC62-C78D4E8C98B1}"/>
              </a:ext>
            </a:extLst>
          </p:cNvPr>
          <p:cNvSpPr>
            <a:spLocks noChangeAspect="1"/>
          </p:cNvSpPr>
          <p:nvPr/>
        </p:nvSpPr>
        <p:spPr>
          <a:xfrm rot="5400000" flipH="1">
            <a:off x="10238188" y="4848559"/>
            <a:ext cx="717968" cy="411480"/>
          </a:xfrm>
          <a:prstGeom prst="triangle">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32" name="Flowchart: Decision 31">
            <a:extLst>
              <a:ext uri="{FF2B5EF4-FFF2-40B4-BE49-F238E27FC236}">
                <a16:creationId xmlns:a16="http://schemas.microsoft.com/office/drawing/2014/main" id="{F1555CD4-F4CA-47B3-857E-D8E7C629D9FE}"/>
              </a:ext>
            </a:extLst>
          </p:cNvPr>
          <p:cNvSpPr>
            <a:spLocks noChangeAspect="1"/>
          </p:cNvSpPr>
          <p:nvPr/>
        </p:nvSpPr>
        <p:spPr>
          <a:xfrm>
            <a:off x="9968084" y="4670271"/>
            <a:ext cx="841860" cy="731520"/>
          </a:xfrm>
          <a:prstGeom prst="flowChartDecision">
            <a:avLst/>
          </a:prstGeom>
          <a:solidFill>
            <a:schemeClr val="bg1">
              <a:alpha val="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33" name="Arrow: Pentagon 32">
            <a:extLst>
              <a:ext uri="{FF2B5EF4-FFF2-40B4-BE49-F238E27FC236}">
                <a16:creationId xmlns:a16="http://schemas.microsoft.com/office/drawing/2014/main" id="{39A10323-E0DF-46EB-8F3F-0B842A1419BF}"/>
              </a:ext>
            </a:extLst>
          </p:cNvPr>
          <p:cNvSpPr/>
          <p:nvPr/>
        </p:nvSpPr>
        <p:spPr>
          <a:xfrm>
            <a:off x="543807" y="2231667"/>
            <a:ext cx="4519404" cy="870857"/>
          </a:xfrm>
          <a:prstGeom prst="homePlate">
            <a:avLst/>
          </a:prstGeom>
          <a:solidFill>
            <a:schemeClr val="accent3"/>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a:extLst>
              <a:ext uri="{FF2B5EF4-FFF2-40B4-BE49-F238E27FC236}">
                <a16:creationId xmlns:a16="http://schemas.microsoft.com/office/drawing/2014/main" id="{6F60BE95-6F19-4C88-9AE9-D4633382F91F}"/>
              </a:ext>
            </a:extLst>
          </p:cNvPr>
          <p:cNvSpPr txBox="1"/>
          <p:nvPr/>
        </p:nvSpPr>
        <p:spPr>
          <a:xfrm>
            <a:off x="839416" y="2470861"/>
            <a:ext cx="3773790" cy="400110"/>
          </a:xfrm>
          <a:prstGeom prst="rect">
            <a:avLst/>
          </a:prstGeom>
          <a:noFill/>
        </p:spPr>
        <p:txBody>
          <a:bodyPr wrap="none" rtlCol="0">
            <a:spAutoFit/>
          </a:bodyPr>
          <a:lstStyle/>
          <a:p>
            <a:r>
              <a:rPr lang="en-US" sz="2000" dirty="0">
                <a:solidFill>
                  <a:schemeClr val="bg1"/>
                </a:solidFill>
              </a:rPr>
              <a:t>Identifying the initial problem</a:t>
            </a:r>
          </a:p>
        </p:txBody>
      </p:sp>
      <p:sp>
        <p:nvSpPr>
          <p:cNvPr id="35" name="Arrow: Pentagon 34">
            <a:extLst>
              <a:ext uri="{FF2B5EF4-FFF2-40B4-BE49-F238E27FC236}">
                <a16:creationId xmlns:a16="http://schemas.microsoft.com/office/drawing/2014/main" id="{CF009A50-3BA0-4255-BCFD-263BA64EB652}"/>
              </a:ext>
            </a:extLst>
          </p:cNvPr>
          <p:cNvSpPr/>
          <p:nvPr/>
        </p:nvSpPr>
        <p:spPr>
          <a:xfrm>
            <a:off x="1880831" y="5237192"/>
            <a:ext cx="4519404" cy="870857"/>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a:extLst>
              <a:ext uri="{FF2B5EF4-FFF2-40B4-BE49-F238E27FC236}">
                <a16:creationId xmlns:a16="http://schemas.microsoft.com/office/drawing/2014/main" id="{9900E9C4-915B-4496-9E6B-C7A16574B85E}"/>
              </a:ext>
            </a:extLst>
          </p:cNvPr>
          <p:cNvSpPr txBox="1"/>
          <p:nvPr/>
        </p:nvSpPr>
        <p:spPr>
          <a:xfrm>
            <a:off x="2228042" y="5472565"/>
            <a:ext cx="3562194" cy="400110"/>
          </a:xfrm>
          <a:prstGeom prst="rect">
            <a:avLst/>
          </a:prstGeom>
          <a:noFill/>
        </p:spPr>
        <p:txBody>
          <a:bodyPr wrap="none" rtlCol="0">
            <a:spAutoFit/>
          </a:bodyPr>
          <a:lstStyle/>
          <a:p>
            <a:r>
              <a:rPr lang="en-US" sz="2000" dirty="0">
                <a:solidFill>
                  <a:schemeClr val="bg1"/>
                </a:solidFill>
              </a:rPr>
              <a:t>Analysis by organizing team</a:t>
            </a:r>
          </a:p>
        </p:txBody>
      </p:sp>
      <p:sp>
        <p:nvSpPr>
          <p:cNvPr id="38" name="Arrow: Bent 37">
            <a:extLst>
              <a:ext uri="{FF2B5EF4-FFF2-40B4-BE49-F238E27FC236}">
                <a16:creationId xmlns:a16="http://schemas.microsoft.com/office/drawing/2014/main" id="{B300A3E0-D82D-4371-B7AF-D869D9D38674}"/>
              </a:ext>
            </a:extLst>
          </p:cNvPr>
          <p:cNvSpPr/>
          <p:nvPr/>
        </p:nvSpPr>
        <p:spPr>
          <a:xfrm rot="16200000">
            <a:off x="9953520" y="2773045"/>
            <a:ext cx="511363" cy="175378"/>
          </a:xfrm>
          <a:prstGeom prst="ben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9" name="Arrow: Up 38">
            <a:extLst>
              <a:ext uri="{FF2B5EF4-FFF2-40B4-BE49-F238E27FC236}">
                <a16:creationId xmlns:a16="http://schemas.microsoft.com/office/drawing/2014/main" id="{FAA46674-F555-4676-BFE5-FF3C4184F40E}"/>
              </a:ext>
            </a:extLst>
          </p:cNvPr>
          <p:cNvSpPr/>
          <p:nvPr/>
        </p:nvSpPr>
        <p:spPr>
          <a:xfrm flipH="1">
            <a:off x="10626397" y="5292003"/>
            <a:ext cx="71939" cy="417573"/>
          </a:xfrm>
          <a:prstGeom prst="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Isosceles Triangle 39">
            <a:extLst>
              <a:ext uri="{FF2B5EF4-FFF2-40B4-BE49-F238E27FC236}">
                <a16:creationId xmlns:a16="http://schemas.microsoft.com/office/drawing/2014/main" id="{3ED0CE51-BB52-4DB0-AE8B-CD2F78076C25}"/>
              </a:ext>
            </a:extLst>
          </p:cNvPr>
          <p:cNvSpPr>
            <a:spLocks noChangeAspect="1"/>
          </p:cNvSpPr>
          <p:nvPr/>
        </p:nvSpPr>
        <p:spPr>
          <a:xfrm rot="16200000">
            <a:off x="9789458" y="1956464"/>
            <a:ext cx="717968" cy="411480"/>
          </a:xfrm>
          <a:prstGeom prst="triangle">
            <a:avLst/>
          </a:prstGeom>
          <a:solidFill>
            <a:schemeClr val="accent3"/>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cxnSp>
        <p:nvCxnSpPr>
          <p:cNvPr id="41" name="Straight Connector 40">
            <a:extLst>
              <a:ext uri="{FF2B5EF4-FFF2-40B4-BE49-F238E27FC236}">
                <a16:creationId xmlns:a16="http://schemas.microsoft.com/office/drawing/2014/main" id="{250CCE2F-5256-4502-9F8A-E1A9A9973CED}"/>
              </a:ext>
            </a:extLst>
          </p:cNvPr>
          <p:cNvCxnSpPr>
            <a:cxnSpLocks/>
          </p:cNvCxnSpPr>
          <p:nvPr/>
        </p:nvCxnSpPr>
        <p:spPr>
          <a:xfrm>
            <a:off x="10345498" y="1833031"/>
            <a:ext cx="0" cy="718820"/>
          </a:xfrm>
          <a:prstGeom prst="line">
            <a:avLst/>
          </a:prstGeom>
          <a:ln w="25400" cap="rnd">
            <a:solidFill>
              <a:schemeClr val="tx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5CD742D4-4FEC-475E-8DD5-5AF3E39F241E}"/>
              </a:ext>
            </a:extLst>
          </p:cNvPr>
          <p:cNvCxnSpPr>
            <a:cxnSpLocks/>
          </p:cNvCxnSpPr>
          <p:nvPr/>
        </p:nvCxnSpPr>
        <p:spPr>
          <a:xfrm>
            <a:off x="11236207" y="1802299"/>
            <a:ext cx="0" cy="718820"/>
          </a:xfrm>
          <a:prstGeom prst="line">
            <a:avLst/>
          </a:prstGeom>
          <a:ln w="25400" cap="rnd">
            <a:solidFill>
              <a:schemeClr val="tx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51" name="Flowchart: Decision 50">
            <a:extLst>
              <a:ext uri="{FF2B5EF4-FFF2-40B4-BE49-F238E27FC236}">
                <a16:creationId xmlns:a16="http://schemas.microsoft.com/office/drawing/2014/main" id="{3145EFCB-CF0A-40C0-B36A-3CAA8D7772EB}"/>
              </a:ext>
            </a:extLst>
          </p:cNvPr>
          <p:cNvSpPr>
            <a:spLocks noChangeAspect="1"/>
          </p:cNvSpPr>
          <p:nvPr/>
        </p:nvSpPr>
        <p:spPr>
          <a:xfrm>
            <a:off x="9926355" y="1801319"/>
            <a:ext cx="841860" cy="731520"/>
          </a:xfrm>
          <a:prstGeom prst="flowChartDecision">
            <a:avLst/>
          </a:prstGeom>
          <a:solidFill>
            <a:schemeClr val="bg1">
              <a:alpha val="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52" name="Flowchart: Decision 51">
            <a:extLst>
              <a:ext uri="{FF2B5EF4-FFF2-40B4-BE49-F238E27FC236}">
                <a16:creationId xmlns:a16="http://schemas.microsoft.com/office/drawing/2014/main" id="{157B6979-4D14-4DB8-B69E-4BE132E322E1}"/>
              </a:ext>
            </a:extLst>
          </p:cNvPr>
          <p:cNvSpPr>
            <a:spLocks noChangeAspect="1"/>
          </p:cNvSpPr>
          <p:nvPr/>
        </p:nvSpPr>
        <p:spPr>
          <a:xfrm>
            <a:off x="10815277" y="1799124"/>
            <a:ext cx="841860" cy="731520"/>
          </a:xfrm>
          <a:prstGeom prst="flowChartDecision">
            <a:avLst/>
          </a:prstGeom>
          <a:solidFill>
            <a:schemeClr val="bg1">
              <a:alpha val="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53" name="Oval 52">
            <a:extLst>
              <a:ext uri="{FF2B5EF4-FFF2-40B4-BE49-F238E27FC236}">
                <a16:creationId xmlns:a16="http://schemas.microsoft.com/office/drawing/2014/main" id="{EA73C46A-4664-479B-A26E-FF52615B5ADC}"/>
              </a:ext>
            </a:extLst>
          </p:cNvPr>
          <p:cNvSpPr>
            <a:spLocks noChangeAspect="1"/>
          </p:cNvSpPr>
          <p:nvPr/>
        </p:nvSpPr>
        <p:spPr>
          <a:xfrm>
            <a:off x="9888251" y="2119659"/>
            <a:ext cx="91440" cy="91440"/>
          </a:xfrm>
          <a:prstGeom prst="ellipse">
            <a:avLst/>
          </a:prstGeom>
          <a:solidFill>
            <a:schemeClr val="bg2">
              <a:lumMod val="9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54" name="Oval 53">
            <a:extLst>
              <a:ext uri="{FF2B5EF4-FFF2-40B4-BE49-F238E27FC236}">
                <a16:creationId xmlns:a16="http://schemas.microsoft.com/office/drawing/2014/main" id="{E1FF8F92-1862-48F3-AD14-780A08508ECF}"/>
              </a:ext>
            </a:extLst>
          </p:cNvPr>
          <p:cNvSpPr>
            <a:spLocks noChangeAspect="1"/>
          </p:cNvSpPr>
          <p:nvPr/>
        </p:nvSpPr>
        <p:spPr>
          <a:xfrm>
            <a:off x="10752143" y="2119659"/>
            <a:ext cx="91440" cy="91440"/>
          </a:xfrm>
          <a:prstGeom prst="ellipse">
            <a:avLst/>
          </a:prstGeom>
          <a:solidFill>
            <a:schemeClr val="bg2">
              <a:lumMod val="9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55" name="Oval 54">
            <a:extLst>
              <a:ext uri="{FF2B5EF4-FFF2-40B4-BE49-F238E27FC236}">
                <a16:creationId xmlns:a16="http://schemas.microsoft.com/office/drawing/2014/main" id="{60B64CCC-6989-4C35-BC65-FAE06CBE6CC2}"/>
              </a:ext>
            </a:extLst>
          </p:cNvPr>
          <p:cNvSpPr>
            <a:spLocks noChangeAspect="1"/>
          </p:cNvSpPr>
          <p:nvPr/>
        </p:nvSpPr>
        <p:spPr>
          <a:xfrm>
            <a:off x="11612860" y="2119659"/>
            <a:ext cx="91440" cy="91440"/>
          </a:xfrm>
          <a:prstGeom prst="ellipse">
            <a:avLst/>
          </a:prstGeom>
          <a:solidFill>
            <a:schemeClr val="bg2">
              <a:lumMod val="9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cxnSp>
        <p:nvCxnSpPr>
          <p:cNvPr id="56" name="Straight Connector 55">
            <a:extLst>
              <a:ext uri="{FF2B5EF4-FFF2-40B4-BE49-F238E27FC236}">
                <a16:creationId xmlns:a16="http://schemas.microsoft.com/office/drawing/2014/main" id="{D738C112-AB05-4BAF-8149-44C6E8A5B24C}"/>
              </a:ext>
            </a:extLst>
          </p:cNvPr>
          <p:cNvCxnSpPr>
            <a:cxnSpLocks/>
          </p:cNvCxnSpPr>
          <p:nvPr/>
        </p:nvCxnSpPr>
        <p:spPr>
          <a:xfrm>
            <a:off x="10393609" y="4691714"/>
            <a:ext cx="0" cy="718820"/>
          </a:xfrm>
          <a:prstGeom prst="line">
            <a:avLst/>
          </a:prstGeom>
          <a:ln w="25400" cap="rnd">
            <a:solidFill>
              <a:schemeClr val="tx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D4F8F10A-2A76-45C9-B2E5-EAEFE88100CC}"/>
              </a:ext>
            </a:extLst>
          </p:cNvPr>
          <p:cNvCxnSpPr>
            <a:cxnSpLocks/>
          </p:cNvCxnSpPr>
          <p:nvPr/>
        </p:nvCxnSpPr>
        <p:spPr>
          <a:xfrm>
            <a:off x="11261589" y="4694394"/>
            <a:ext cx="0" cy="718820"/>
          </a:xfrm>
          <a:prstGeom prst="line">
            <a:avLst/>
          </a:prstGeom>
          <a:ln w="25400" cap="rnd">
            <a:solidFill>
              <a:schemeClr val="tx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58" name="Flowchart: Decision 57">
            <a:extLst>
              <a:ext uri="{FF2B5EF4-FFF2-40B4-BE49-F238E27FC236}">
                <a16:creationId xmlns:a16="http://schemas.microsoft.com/office/drawing/2014/main" id="{58E9D43C-9D26-446E-B237-A38ADB8EDFF1}"/>
              </a:ext>
            </a:extLst>
          </p:cNvPr>
          <p:cNvSpPr>
            <a:spLocks noChangeAspect="1"/>
          </p:cNvSpPr>
          <p:nvPr/>
        </p:nvSpPr>
        <p:spPr>
          <a:xfrm>
            <a:off x="10840659" y="4691219"/>
            <a:ext cx="841860" cy="731520"/>
          </a:xfrm>
          <a:prstGeom prst="flowChartDecision">
            <a:avLst/>
          </a:prstGeom>
          <a:solidFill>
            <a:schemeClr val="bg1">
              <a:alpha val="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59" name="Oval 58">
            <a:extLst>
              <a:ext uri="{FF2B5EF4-FFF2-40B4-BE49-F238E27FC236}">
                <a16:creationId xmlns:a16="http://schemas.microsoft.com/office/drawing/2014/main" id="{78862502-1196-4EC8-BD3B-DE9270D0D3B0}"/>
              </a:ext>
            </a:extLst>
          </p:cNvPr>
          <p:cNvSpPr>
            <a:spLocks noChangeAspect="1"/>
          </p:cNvSpPr>
          <p:nvPr/>
        </p:nvSpPr>
        <p:spPr>
          <a:xfrm>
            <a:off x="9913633" y="5011754"/>
            <a:ext cx="91440" cy="91440"/>
          </a:xfrm>
          <a:prstGeom prst="ellipse">
            <a:avLst/>
          </a:prstGeom>
          <a:solidFill>
            <a:schemeClr val="bg2">
              <a:lumMod val="9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60" name="Oval 59">
            <a:extLst>
              <a:ext uri="{FF2B5EF4-FFF2-40B4-BE49-F238E27FC236}">
                <a16:creationId xmlns:a16="http://schemas.microsoft.com/office/drawing/2014/main" id="{D86521B5-3688-4B02-95C7-41194925E8AC}"/>
              </a:ext>
            </a:extLst>
          </p:cNvPr>
          <p:cNvSpPr>
            <a:spLocks noChangeAspect="1"/>
          </p:cNvSpPr>
          <p:nvPr/>
        </p:nvSpPr>
        <p:spPr>
          <a:xfrm>
            <a:off x="10777525" y="5011754"/>
            <a:ext cx="91440" cy="91440"/>
          </a:xfrm>
          <a:prstGeom prst="ellipse">
            <a:avLst/>
          </a:prstGeom>
          <a:solidFill>
            <a:schemeClr val="bg2">
              <a:lumMod val="9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61" name="Oval 60">
            <a:extLst>
              <a:ext uri="{FF2B5EF4-FFF2-40B4-BE49-F238E27FC236}">
                <a16:creationId xmlns:a16="http://schemas.microsoft.com/office/drawing/2014/main" id="{5BED1374-2D0B-4392-A472-C446F580F0BF}"/>
              </a:ext>
            </a:extLst>
          </p:cNvPr>
          <p:cNvSpPr>
            <a:spLocks noChangeAspect="1"/>
          </p:cNvSpPr>
          <p:nvPr/>
        </p:nvSpPr>
        <p:spPr>
          <a:xfrm>
            <a:off x="11638242" y="5011754"/>
            <a:ext cx="91440" cy="91440"/>
          </a:xfrm>
          <a:prstGeom prst="ellipse">
            <a:avLst/>
          </a:prstGeom>
          <a:solidFill>
            <a:schemeClr val="bg2">
              <a:lumMod val="9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62" name="Rectangle: Rounded Corners 61">
            <a:extLst>
              <a:ext uri="{FF2B5EF4-FFF2-40B4-BE49-F238E27FC236}">
                <a16:creationId xmlns:a16="http://schemas.microsoft.com/office/drawing/2014/main" id="{9E5B0EA8-1FF7-4B57-B2E9-1F1F2DB0ECB5}"/>
              </a:ext>
            </a:extLst>
          </p:cNvPr>
          <p:cNvSpPr/>
          <p:nvPr/>
        </p:nvSpPr>
        <p:spPr>
          <a:xfrm>
            <a:off x="10302175" y="2935750"/>
            <a:ext cx="843690" cy="274448"/>
          </a:xfrm>
          <a:prstGeom prst="roundRect">
            <a:avLst/>
          </a:prstGeom>
          <a:solidFill>
            <a:schemeClr val="tx1">
              <a:lumMod val="20000"/>
              <a:lumOff val="80000"/>
            </a:schemeClr>
          </a:solidFill>
          <a:ln>
            <a:solidFill>
              <a:schemeClr val="tx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TextBox 62">
            <a:extLst>
              <a:ext uri="{FF2B5EF4-FFF2-40B4-BE49-F238E27FC236}">
                <a16:creationId xmlns:a16="http://schemas.microsoft.com/office/drawing/2014/main" id="{EF15D955-543F-43EC-93A6-3E7300953A59}"/>
              </a:ext>
            </a:extLst>
          </p:cNvPr>
          <p:cNvSpPr txBox="1"/>
          <p:nvPr/>
        </p:nvSpPr>
        <p:spPr>
          <a:xfrm>
            <a:off x="10313586" y="2933199"/>
            <a:ext cx="832279" cy="276999"/>
          </a:xfrm>
          <a:prstGeom prst="rect">
            <a:avLst/>
          </a:prstGeom>
          <a:noFill/>
        </p:spPr>
        <p:txBody>
          <a:bodyPr wrap="none" rtlCol="0">
            <a:spAutoFit/>
          </a:bodyPr>
          <a:lstStyle/>
          <a:p>
            <a:r>
              <a:rPr lang="en-US" sz="1200" b="1" dirty="0">
                <a:solidFill>
                  <a:schemeClr val="bg2"/>
                </a:solidFill>
              </a:rPr>
              <a:t>Discover</a:t>
            </a:r>
          </a:p>
        </p:txBody>
      </p:sp>
      <p:sp>
        <p:nvSpPr>
          <p:cNvPr id="64" name="Rectangle: Rounded Corners 63">
            <a:extLst>
              <a:ext uri="{FF2B5EF4-FFF2-40B4-BE49-F238E27FC236}">
                <a16:creationId xmlns:a16="http://schemas.microsoft.com/office/drawing/2014/main" id="{207243A1-326E-463E-BCCF-40CA909A126E}"/>
              </a:ext>
            </a:extLst>
          </p:cNvPr>
          <p:cNvSpPr/>
          <p:nvPr/>
        </p:nvSpPr>
        <p:spPr>
          <a:xfrm>
            <a:off x="10336551" y="5738132"/>
            <a:ext cx="644572" cy="274448"/>
          </a:xfrm>
          <a:prstGeom prst="roundRect">
            <a:avLst/>
          </a:prstGeom>
          <a:solidFill>
            <a:schemeClr val="tx1">
              <a:lumMod val="20000"/>
              <a:lumOff val="80000"/>
            </a:schemeClr>
          </a:solidFill>
          <a:ln>
            <a:solidFill>
              <a:schemeClr val="tx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TextBox 64">
            <a:extLst>
              <a:ext uri="{FF2B5EF4-FFF2-40B4-BE49-F238E27FC236}">
                <a16:creationId xmlns:a16="http://schemas.microsoft.com/office/drawing/2014/main" id="{8C9A4022-133B-4766-A516-D1677A6B1BD1}"/>
              </a:ext>
            </a:extLst>
          </p:cNvPr>
          <p:cNvSpPr txBox="1"/>
          <p:nvPr/>
        </p:nvSpPr>
        <p:spPr>
          <a:xfrm>
            <a:off x="10320579" y="5743727"/>
            <a:ext cx="688279" cy="276999"/>
          </a:xfrm>
          <a:prstGeom prst="rect">
            <a:avLst/>
          </a:prstGeom>
          <a:noFill/>
        </p:spPr>
        <p:txBody>
          <a:bodyPr wrap="square" rtlCol="0">
            <a:spAutoFit/>
          </a:bodyPr>
          <a:lstStyle/>
          <a:p>
            <a:r>
              <a:rPr lang="en-US" sz="1200" b="1" dirty="0">
                <a:solidFill>
                  <a:schemeClr val="bg2"/>
                </a:solidFill>
              </a:rPr>
              <a:t>Define</a:t>
            </a:r>
          </a:p>
        </p:txBody>
      </p:sp>
      <p:sp>
        <p:nvSpPr>
          <p:cNvPr id="66" name="TextBox 65">
            <a:extLst>
              <a:ext uri="{FF2B5EF4-FFF2-40B4-BE49-F238E27FC236}">
                <a16:creationId xmlns:a16="http://schemas.microsoft.com/office/drawing/2014/main" id="{32B94DC9-A08B-4CE8-9542-0491ABC31778}"/>
              </a:ext>
            </a:extLst>
          </p:cNvPr>
          <p:cNvSpPr txBox="1"/>
          <p:nvPr/>
        </p:nvSpPr>
        <p:spPr>
          <a:xfrm>
            <a:off x="6205834" y="1545368"/>
            <a:ext cx="2280942" cy="2169825"/>
          </a:xfrm>
          <a:prstGeom prst="rect">
            <a:avLst/>
          </a:prstGeom>
          <a:noFill/>
        </p:spPr>
        <p:txBody>
          <a:bodyPr wrap="square" lIns="0" tIns="91440" rIns="91440" rtlCol="0">
            <a:spAutoFit/>
          </a:bodyPr>
          <a:lstStyle/>
          <a:p>
            <a:pPr marL="228600" indent="-228600">
              <a:buFont typeface="+mj-lt"/>
              <a:buAutoNum type="arabicPeriod"/>
            </a:pPr>
            <a:r>
              <a:rPr lang="en-US" sz="1100" dirty="0">
                <a:solidFill>
                  <a:schemeClr val="bg1"/>
                </a:solidFill>
              </a:rPr>
              <a:t>Choose a time period for scouting problems</a:t>
            </a:r>
          </a:p>
          <a:p>
            <a:pPr marL="228600" indent="-228600">
              <a:buFont typeface="+mj-lt"/>
              <a:buAutoNum type="arabicPeriod"/>
            </a:pPr>
            <a:r>
              <a:rPr lang="en-US" sz="1100" dirty="0">
                <a:solidFill>
                  <a:schemeClr val="bg1"/>
                </a:solidFill>
              </a:rPr>
              <a:t>Contact the participation audience through various channels</a:t>
            </a:r>
          </a:p>
          <a:p>
            <a:pPr marL="228600" indent="-228600">
              <a:buFont typeface="+mj-lt"/>
              <a:buAutoNum type="arabicPeriod"/>
            </a:pPr>
            <a:r>
              <a:rPr lang="en-US" sz="1100" dirty="0">
                <a:solidFill>
                  <a:schemeClr val="bg1"/>
                </a:solidFill>
              </a:rPr>
              <a:t>Start gathering ideas</a:t>
            </a:r>
          </a:p>
          <a:p>
            <a:pPr marL="228600" indent="-228600">
              <a:buFont typeface="+mj-lt"/>
              <a:buAutoNum type="arabicPeriod"/>
            </a:pPr>
            <a:r>
              <a:rPr lang="en-US" sz="1100" dirty="0">
                <a:solidFill>
                  <a:schemeClr val="bg1"/>
                </a:solidFill>
              </a:rPr>
              <a:t>Make responsibilities clear to the organizing team</a:t>
            </a:r>
          </a:p>
          <a:p>
            <a:pPr marL="228600" indent="-228600">
              <a:buFont typeface="+mj-lt"/>
              <a:buAutoNum type="arabicPeriod"/>
            </a:pPr>
            <a:r>
              <a:rPr lang="en-US" sz="1100" dirty="0">
                <a:solidFill>
                  <a:schemeClr val="bg1"/>
                </a:solidFill>
              </a:rPr>
              <a:t>Engage the participants</a:t>
            </a:r>
          </a:p>
          <a:p>
            <a:pPr marL="228600" indent="-228600">
              <a:buAutoNum type="arabicPeriod"/>
            </a:pPr>
            <a:r>
              <a:rPr lang="en-US" sz="1100" dirty="0">
                <a:solidFill>
                  <a:schemeClr val="bg1"/>
                </a:solidFill>
              </a:rPr>
              <a:t>Give participants time to rank problems by significance</a:t>
            </a:r>
          </a:p>
          <a:p>
            <a:pPr marL="228600" indent="-228600">
              <a:buFont typeface="+mj-lt"/>
              <a:buAutoNum type="arabicPeriod"/>
            </a:pPr>
            <a:r>
              <a:rPr lang="en-US" sz="1100" dirty="0">
                <a:solidFill>
                  <a:schemeClr val="bg1"/>
                </a:solidFill>
              </a:rPr>
              <a:t>Send reminders</a:t>
            </a:r>
          </a:p>
        </p:txBody>
      </p:sp>
      <p:sp>
        <p:nvSpPr>
          <p:cNvPr id="67" name="TextBox 66">
            <a:extLst>
              <a:ext uri="{FF2B5EF4-FFF2-40B4-BE49-F238E27FC236}">
                <a16:creationId xmlns:a16="http://schemas.microsoft.com/office/drawing/2014/main" id="{FFB2CE31-6A8F-4694-B771-1735CF351699}"/>
              </a:ext>
            </a:extLst>
          </p:cNvPr>
          <p:cNvSpPr txBox="1"/>
          <p:nvPr/>
        </p:nvSpPr>
        <p:spPr>
          <a:xfrm>
            <a:off x="7242891" y="5238233"/>
            <a:ext cx="1721588" cy="1107996"/>
          </a:xfrm>
          <a:prstGeom prst="rect">
            <a:avLst/>
          </a:prstGeom>
          <a:noFill/>
        </p:spPr>
        <p:txBody>
          <a:bodyPr wrap="square" lIns="0" rtlCol="0">
            <a:spAutoFit/>
          </a:bodyPr>
          <a:lstStyle/>
          <a:p>
            <a:pPr marL="228600" indent="-228600">
              <a:buFont typeface="+mj-lt"/>
              <a:buAutoNum type="arabicPeriod"/>
            </a:pPr>
            <a:r>
              <a:rPr lang="en-US" sz="1100" dirty="0">
                <a:solidFill>
                  <a:schemeClr val="bg1"/>
                </a:solidFill>
              </a:rPr>
              <a:t>Identify recurring themes and group ideas to them</a:t>
            </a:r>
          </a:p>
          <a:p>
            <a:pPr marL="228600" indent="-228600">
              <a:buFont typeface="+mj-lt"/>
              <a:buAutoNum type="arabicPeriod"/>
            </a:pPr>
            <a:r>
              <a:rPr lang="en-US" sz="1100" dirty="0">
                <a:solidFill>
                  <a:schemeClr val="bg1"/>
                </a:solidFill>
              </a:rPr>
              <a:t>Abstract the themes and choose 3 or 4 most important ones</a:t>
            </a:r>
          </a:p>
        </p:txBody>
      </p:sp>
      <p:sp>
        <p:nvSpPr>
          <p:cNvPr id="68" name="TextBox 67">
            <a:extLst>
              <a:ext uri="{FF2B5EF4-FFF2-40B4-BE49-F238E27FC236}">
                <a16:creationId xmlns:a16="http://schemas.microsoft.com/office/drawing/2014/main" id="{55FF8219-6B95-4F7C-9E28-4808FCE591F4}"/>
              </a:ext>
            </a:extLst>
          </p:cNvPr>
          <p:cNvSpPr txBox="1"/>
          <p:nvPr/>
        </p:nvSpPr>
        <p:spPr>
          <a:xfrm>
            <a:off x="7136200" y="4715636"/>
            <a:ext cx="1783201" cy="430887"/>
          </a:xfrm>
          <a:prstGeom prst="rect">
            <a:avLst/>
          </a:prstGeom>
          <a:noFill/>
        </p:spPr>
        <p:txBody>
          <a:bodyPr wrap="square" rtlCol="0">
            <a:spAutoFit/>
          </a:bodyPr>
          <a:lstStyle/>
          <a:p>
            <a:pPr algn="ctr"/>
            <a:r>
              <a:rPr lang="en-US" sz="1100" i="1" dirty="0">
                <a:solidFill>
                  <a:schemeClr val="bg1"/>
                </a:solidFill>
              </a:rPr>
              <a:t>After you’re finished with problem scouting</a:t>
            </a:r>
          </a:p>
        </p:txBody>
      </p:sp>
    </p:spTree>
    <p:extLst>
      <p:ext uri="{BB962C8B-B14F-4D97-AF65-F5344CB8AC3E}">
        <p14:creationId xmlns:p14="http://schemas.microsoft.com/office/powerpoint/2010/main" val="35845711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Oval 89">
            <a:extLst>
              <a:ext uri="{FF2B5EF4-FFF2-40B4-BE49-F238E27FC236}">
                <a16:creationId xmlns:a16="http://schemas.microsoft.com/office/drawing/2014/main" id="{FF312784-00F3-49B2-BFE2-2C415E1ACCF9}"/>
              </a:ext>
            </a:extLst>
          </p:cNvPr>
          <p:cNvSpPr/>
          <p:nvPr/>
        </p:nvSpPr>
        <p:spPr>
          <a:xfrm>
            <a:off x="5539917" y="1182023"/>
            <a:ext cx="3196119" cy="3038283"/>
          </a:xfrm>
          <a:prstGeom prst="ellipse">
            <a:avLst/>
          </a:prstGeom>
          <a:solidFill>
            <a:schemeClr val="tx1"/>
          </a:solid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1" name="Oval 90">
            <a:extLst>
              <a:ext uri="{FF2B5EF4-FFF2-40B4-BE49-F238E27FC236}">
                <a16:creationId xmlns:a16="http://schemas.microsoft.com/office/drawing/2014/main" id="{0D775629-4F6F-4656-9689-874F9FAD017E}"/>
              </a:ext>
            </a:extLst>
          </p:cNvPr>
          <p:cNvSpPr/>
          <p:nvPr/>
        </p:nvSpPr>
        <p:spPr>
          <a:xfrm>
            <a:off x="6851756" y="4353950"/>
            <a:ext cx="2377440" cy="2377440"/>
          </a:xfrm>
          <a:prstGeom prst="ellipse">
            <a:avLst/>
          </a:prstGeom>
          <a:solidFill>
            <a:schemeClr val="tx1"/>
          </a:solid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2354A73-C0B7-4B93-ADAA-40F061A6D41A}"/>
              </a:ext>
            </a:extLst>
          </p:cNvPr>
          <p:cNvSpPr>
            <a:spLocks noGrp="1"/>
          </p:cNvSpPr>
          <p:nvPr>
            <p:ph type="title"/>
          </p:nvPr>
        </p:nvSpPr>
        <p:spPr>
          <a:xfrm>
            <a:off x="435482" y="12838"/>
            <a:ext cx="10797988" cy="1325563"/>
          </a:xfrm>
        </p:spPr>
        <p:txBody>
          <a:bodyPr/>
          <a:lstStyle/>
          <a:p>
            <a:r>
              <a:rPr lang="en-US" dirty="0"/>
              <a:t>Solution</a:t>
            </a:r>
            <a:r>
              <a:rPr lang="fi-FI" dirty="0"/>
              <a:t> phase </a:t>
            </a:r>
            <a:r>
              <a:rPr lang="en-US" dirty="0"/>
              <a:t>– Concrete planning and executing</a:t>
            </a:r>
            <a:endParaRPr lang="en-FI" dirty="0"/>
          </a:p>
        </p:txBody>
      </p:sp>
      <p:sp>
        <p:nvSpPr>
          <p:cNvPr id="37" name="Isosceles Triangle 36">
            <a:extLst>
              <a:ext uri="{FF2B5EF4-FFF2-40B4-BE49-F238E27FC236}">
                <a16:creationId xmlns:a16="http://schemas.microsoft.com/office/drawing/2014/main" id="{7236C3DC-81B3-42AB-BB6D-93F798BB4CDD}"/>
              </a:ext>
            </a:extLst>
          </p:cNvPr>
          <p:cNvSpPr>
            <a:spLocks noChangeAspect="1"/>
          </p:cNvSpPr>
          <p:nvPr/>
        </p:nvSpPr>
        <p:spPr>
          <a:xfrm rot="16200000">
            <a:off x="10668052" y="1960898"/>
            <a:ext cx="717968" cy="411480"/>
          </a:xfrm>
          <a:prstGeom prst="triangl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43" name="Flowchart: Decision 42">
            <a:extLst>
              <a:ext uri="{FF2B5EF4-FFF2-40B4-BE49-F238E27FC236}">
                <a16:creationId xmlns:a16="http://schemas.microsoft.com/office/drawing/2014/main" id="{01B0D4DE-17EF-4C20-9435-02F844393E52}"/>
              </a:ext>
            </a:extLst>
          </p:cNvPr>
          <p:cNvSpPr>
            <a:spLocks noChangeAspect="1"/>
          </p:cNvSpPr>
          <p:nvPr/>
        </p:nvSpPr>
        <p:spPr>
          <a:xfrm>
            <a:off x="10818358" y="1798864"/>
            <a:ext cx="841860" cy="731520"/>
          </a:xfrm>
          <a:prstGeom prst="flowChartDecision">
            <a:avLst/>
          </a:prstGeom>
          <a:solidFill>
            <a:schemeClr val="bg1">
              <a:alpha val="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44" name="Isosceles Triangle 43">
            <a:extLst>
              <a:ext uri="{FF2B5EF4-FFF2-40B4-BE49-F238E27FC236}">
                <a16:creationId xmlns:a16="http://schemas.microsoft.com/office/drawing/2014/main" id="{FB1DCF78-87AA-4AD9-8B53-1016C9DAD29B}"/>
              </a:ext>
            </a:extLst>
          </p:cNvPr>
          <p:cNvSpPr>
            <a:spLocks noChangeAspect="1"/>
          </p:cNvSpPr>
          <p:nvPr/>
        </p:nvSpPr>
        <p:spPr>
          <a:xfrm rot="5400000" flipH="1">
            <a:off x="11242550" y="4903595"/>
            <a:ext cx="717968" cy="411480"/>
          </a:xfrm>
          <a:prstGeom prst="triangl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45" name="Flowchart: Decision 44">
            <a:extLst>
              <a:ext uri="{FF2B5EF4-FFF2-40B4-BE49-F238E27FC236}">
                <a16:creationId xmlns:a16="http://schemas.microsoft.com/office/drawing/2014/main" id="{8721BE69-F3A3-4CAD-87DE-7CA4BD7EEC23}"/>
              </a:ext>
            </a:extLst>
          </p:cNvPr>
          <p:cNvSpPr>
            <a:spLocks noChangeAspect="1"/>
          </p:cNvSpPr>
          <p:nvPr/>
        </p:nvSpPr>
        <p:spPr>
          <a:xfrm>
            <a:off x="10965559" y="4739479"/>
            <a:ext cx="841860" cy="731520"/>
          </a:xfrm>
          <a:prstGeom prst="flowChartDecision">
            <a:avLst/>
          </a:prstGeom>
          <a:solidFill>
            <a:schemeClr val="bg1">
              <a:alpha val="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46" name="Flowchart: Decision 45">
            <a:extLst>
              <a:ext uri="{FF2B5EF4-FFF2-40B4-BE49-F238E27FC236}">
                <a16:creationId xmlns:a16="http://schemas.microsoft.com/office/drawing/2014/main" id="{62DBA8F3-B884-4F90-B264-4AD01A180B74}"/>
              </a:ext>
            </a:extLst>
          </p:cNvPr>
          <p:cNvSpPr>
            <a:spLocks noChangeAspect="1"/>
          </p:cNvSpPr>
          <p:nvPr/>
        </p:nvSpPr>
        <p:spPr>
          <a:xfrm>
            <a:off x="10088296" y="4736799"/>
            <a:ext cx="841860" cy="731520"/>
          </a:xfrm>
          <a:prstGeom prst="flowChartDecision">
            <a:avLst/>
          </a:prstGeom>
          <a:solidFill>
            <a:schemeClr val="bg1">
              <a:alpha val="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47" name="Flowchart: Decision 46">
            <a:extLst>
              <a:ext uri="{FF2B5EF4-FFF2-40B4-BE49-F238E27FC236}">
                <a16:creationId xmlns:a16="http://schemas.microsoft.com/office/drawing/2014/main" id="{9752FEB0-DF96-421E-AAC2-11C9217D9C18}"/>
              </a:ext>
            </a:extLst>
          </p:cNvPr>
          <p:cNvSpPr>
            <a:spLocks noChangeAspect="1"/>
          </p:cNvSpPr>
          <p:nvPr/>
        </p:nvSpPr>
        <p:spPr>
          <a:xfrm>
            <a:off x="9941095" y="1796184"/>
            <a:ext cx="841860" cy="731520"/>
          </a:xfrm>
          <a:prstGeom prst="flowChartDecision">
            <a:avLst/>
          </a:prstGeom>
          <a:solidFill>
            <a:schemeClr val="bg1">
              <a:alpha val="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48" name="TextBox 47">
            <a:extLst>
              <a:ext uri="{FF2B5EF4-FFF2-40B4-BE49-F238E27FC236}">
                <a16:creationId xmlns:a16="http://schemas.microsoft.com/office/drawing/2014/main" id="{AB192E1F-8D65-4A9F-A84B-BE18ED760CBD}"/>
              </a:ext>
            </a:extLst>
          </p:cNvPr>
          <p:cNvSpPr txBox="1"/>
          <p:nvPr/>
        </p:nvSpPr>
        <p:spPr>
          <a:xfrm>
            <a:off x="6178684" y="1639684"/>
            <a:ext cx="2223555" cy="2169825"/>
          </a:xfrm>
          <a:prstGeom prst="rect">
            <a:avLst/>
          </a:prstGeom>
          <a:noFill/>
        </p:spPr>
        <p:txBody>
          <a:bodyPr wrap="square" lIns="0" tIns="91440" rIns="91440" rtlCol="0">
            <a:spAutoFit/>
          </a:bodyPr>
          <a:lstStyle/>
          <a:p>
            <a:pPr marL="228600" indent="-228600">
              <a:buFont typeface="+mj-lt"/>
              <a:buAutoNum type="arabicPeriod"/>
            </a:pPr>
            <a:r>
              <a:rPr lang="en-US" sz="1100" dirty="0">
                <a:solidFill>
                  <a:schemeClr val="bg1"/>
                </a:solidFill>
              </a:rPr>
              <a:t>Choose a time period for finding solutions to the selected problems</a:t>
            </a:r>
          </a:p>
          <a:p>
            <a:pPr marL="228600" indent="-228600">
              <a:buFont typeface="+mj-lt"/>
              <a:buAutoNum type="arabicPeriod"/>
            </a:pPr>
            <a:r>
              <a:rPr lang="en-US" sz="1100" dirty="0">
                <a:solidFill>
                  <a:schemeClr val="bg1"/>
                </a:solidFill>
              </a:rPr>
              <a:t>Contact the target audience through various channels</a:t>
            </a:r>
          </a:p>
          <a:p>
            <a:pPr marL="228600" indent="-228600">
              <a:buFont typeface="+mj-lt"/>
              <a:buAutoNum type="arabicPeriod"/>
            </a:pPr>
            <a:r>
              <a:rPr lang="en-US" sz="1100" dirty="0">
                <a:solidFill>
                  <a:schemeClr val="bg1"/>
                </a:solidFill>
              </a:rPr>
              <a:t>Start gathering ideas</a:t>
            </a:r>
          </a:p>
          <a:p>
            <a:pPr marL="228600" indent="-228600">
              <a:buFont typeface="+mj-lt"/>
              <a:buAutoNum type="arabicPeriod"/>
            </a:pPr>
            <a:r>
              <a:rPr lang="en-US" sz="1100" dirty="0">
                <a:solidFill>
                  <a:schemeClr val="bg1"/>
                </a:solidFill>
              </a:rPr>
              <a:t>Make responsibilities clear to the organizing team</a:t>
            </a:r>
          </a:p>
          <a:p>
            <a:pPr marL="228600" indent="-228600">
              <a:buFont typeface="+mj-lt"/>
              <a:buAutoNum type="arabicPeriod"/>
            </a:pPr>
            <a:r>
              <a:rPr lang="en-US" sz="1100" dirty="0">
                <a:solidFill>
                  <a:schemeClr val="bg1"/>
                </a:solidFill>
              </a:rPr>
              <a:t>Engage the participants</a:t>
            </a:r>
          </a:p>
          <a:p>
            <a:pPr marL="228600" indent="-228600">
              <a:buFont typeface="+mj-lt"/>
              <a:buAutoNum type="arabicPeriod"/>
            </a:pPr>
            <a:r>
              <a:rPr lang="en-US" sz="1100" dirty="0">
                <a:solidFill>
                  <a:schemeClr val="bg1"/>
                </a:solidFill>
              </a:rPr>
              <a:t>Give time for feedback, iteration and evaluation</a:t>
            </a:r>
          </a:p>
          <a:p>
            <a:pPr marL="228600" indent="-228600">
              <a:buFont typeface="+mj-lt"/>
              <a:buAutoNum type="arabicPeriod"/>
            </a:pPr>
            <a:r>
              <a:rPr lang="en-US" sz="1100" dirty="0">
                <a:solidFill>
                  <a:schemeClr val="bg1"/>
                </a:solidFill>
              </a:rPr>
              <a:t>Send reminders</a:t>
            </a:r>
          </a:p>
        </p:txBody>
      </p:sp>
      <p:sp>
        <p:nvSpPr>
          <p:cNvPr id="49" name="TextBox 48">
            <a:extLst>
              <a:ext uri="{FF2B5EF4-FFF2-40B4-BE49-F238E27FC236}">
                <a16:creationId xmlns:a16="http://schemas.microsoft.com/office/drawing/2014/main" id="{0C42BAEF-11D3-456C-A2A2-2A75D65A2DB9}"/>
              </a:ext>
            </a:extLst>
          </p:cNvPr>
          <p:cNvSpPr txBox="1"/>
          <p:nvPr/>
        </p:nvSpPr>
        <p:spPr>
          <a:xfrm>
            <a:off x="7213281" y="4834068"/>
            <a:ext cx="1815795" cy="1446550"/>
          </a:xfrm>
          <a:prstGeom prst="rect">
            <a:avLst/>
          </a:prstGeom>
          <a:noFill/>
        </p:spPr>
        <p:txBody>
          <a:bodyPr wrap="square" lIns="0" rtlCol="0">
            <a:spAutoFit/>
          </a:bodyPr>
          <a:lstStyle/>
          <a:p>
            <a:pPr marL="228600" indent="-228600">
              <a:buFont typeface="+mj-lt"/>
              <a:buAutoNum type="arabicPeriod"/>
            </a:pPr>
            <a:r>
              <a:rPr lang="en-US" sz="1100" dirty="0">
                <a:solidFill>
                  <a:schemeClr val="bg1"/>
                </a:solidFill>
              </a:rPr>
              <a:t>Pick a few ideas with the most promise</a:t>
            </a:r>
          </a:p>
          <a:p>
            <a:pPr marL="228600" indent="-228600">
              <a:buFont typeface="+mj-lt"/>
              <a:buAutoNum type="arabicPeriod"/>
            </a:pPr>
            <a:r>
              <a:rPr lang="en-US" sz="1100" dirty="0">
                <a:solidFill>
                  <a:schemeClr val="bg1"/>
                </a:solidFill>
              </a:rPr>
              <a:t>Assign responsibilities for the development of those ideas</a:t>
            </a:r>
          </a:p>
          <a:p>
            <a:pPr marL="228600" indent="-228600">
              <a:buFont typeface="+mj-lt"/>
              <a:buAutoNum type="arabicPeriod"/>
            </a:pPr>
            <a:r>
              <a:rPr lang="en-US" sz="1100" dirty="0">
                <a:solidFill>
                  <a:schemeClr val="bg1"/>
                </a:solidFill>
              </a:rPr>
              <a:t>Allocate resources</a:t>
            </a:r>
          </a:p>
          <a:p>
            <a:pPr marL="228600" indent="-228600">
              <a:buFont typeface="+mj-lt"/>
              <a:buAutoNum type="arabicPeriod"/>
            </a:pPr>
            <a:r>
              <a:rPr lang="en-US" sz="1100" dirty="0">
                <a:solidFill>
                  <a:schemeClr val="bg1"/>
                </a:solidFill>
              </a:rPr>
              <a:t>Communicate results and following steps</a:t>
            </a:r>
          </a:p>
        </p:txBody>
      </p:sp>
      <p:sp>
        <p:nvSpPr>
          <p:cNvPr id="50" name="Arrow: Pentagon 49">
            <a:extLst>
              <a:ext uri="{FF2B5EF4-FFF2-40B4-BE49-F238E27FC236}">
                <a16:creationId xmlns:a16="http://schemas.microsoft.com/office/drawing/2014/main" id="{A837E62C-A15F-499A-9405-FE497C6A5682}"/>
              </a:ext>
            </a:extLst>
          </p:cNvPr>
          <p:cNvSpPr/>
          <p:nvPr/>
        </p:nvSpPr>
        <p:spPr>
          <a:xfrm>
            <a:off x="561494" y="2230741"/>
            <a:ext cx="4519404" cy="870857"/>
          </a:xfrm>
          <a:prstGeom prst="homePlat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TextBox 69">
            <a:extLst>
              <a:ext uri="{FF2B5EF4-FFF2-40B4-BE49-F238E27FC236}">
                <a16:creationId xmlns:a16="http://schemas.microsoft.com/office/drawing/2014/main" id="{A6BE0676-3DE3-45C5-99A8-5223888D206B}"/>
              </a:ext>
            </a:extLst>
          </p:cNvPr>
          <p:cNvSpPr txBox="1"/>
          <p:nvPr/>
        </p:nvSpPr>
        <p:spPr>
          <a:xfrm>
            <a:off x="1170476" y="2466114"/>
            <a:ext cx="2836033" cy="400110"/>
          </a:xfrm>
          <a:prstGeom prst="rect">
            <a:avLst/>
          </a:prstGeom>
          <a:noFill/>
        </p:spPr>
        <p:txBody>
          <a:bodyPr wrap="none" rtlCol="0">
            <a:spAutoFit/>
          </a:bodyPr>
          <a:lstStyle/>
          <a:p>
            <a:r>
              <a:rPr lang="en-US" sz="2000" dirty="0">
                <a:solidFill>
                  <a:schemeClr val="bg1"/>
                </a:solidFill>
              </a:rPr>
              <a:t>Solution development</a:t>
            </a:r>
          </a:p>
        </p:txBody>
      </p:sp>
      <p:sp>
        <p:nvSpPr>
          <p:cNvPr id="72" name="Arrow: Pentagon 71">
            <a:extLst>
              <a:ext uri="{FF2B5EF4-FFF2-40B4-BE49-F238E27FC236}">
                <a16:creationId xmlns:a16="http://schemas.microsoft.com/office/drawing/2014/main" id="{3334A980-76AD-458E-AF50-629F04D9867F}"/>
              </a:ext>
            </a:extLst>
          </p:cNvPr>
          <p:cNvSpPr/>
          <p:nvPr/>
        </p:nvSpPr>
        <p:spPr>
          <a:xfrm>
            <a:off x="1894102" y="5225839"/>
            <a:ext cx="4519404" cy="870857"/>
          </a:xfrm>
          <a:prstGeom prst="homePlat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TextBox 72">
            <a:extLst>
              <a:ext uri="{FF2B5EF4-FFF2-40B4-BE49-F238E27FC236}">
                <a16:creationId xmlns:a16="http://schemas.microsoft.com/office/drawing/2014/main" id="{914E845D-E4E2-4C41-BAD5-7713A7CD4618}"/>
              </a:ext>
            </a:extLst>
          </p:cNvPr>
          <p:cNvSpPr txBox="1"/>
          <p:nvPr/>
        </p:nvSpPr>
        <p:spPr>
          <a:xfrm>
            <a:off x="2444211" y="5446297"/>
            <a:ext cx="2842445" cy="400110"/>
          </a:xfrm>
          <a:prstGeom prst="rect">
            <a:avLst/>
          </a:prstGeom>
          <a:noFill/>
        </p:spPr>
        <p:txBody>
          <a:bodyPr wrap="none" rtlCol="0">
            <a:spAutoFit/>
          </a:bodyPr>
          <a:lstStyle/>
          <a:p>
            <a:r>
              <a:rPr lang="en-US" sz="2000" dirty="0">
                <a:solidFill>
                  <a:schemeClr val="bg1"/>
                </a:solidFill>
              </a:rPr>
              <a:t>Processing the results</a:t>
            </a:r>
          </a:p>
        </p:txBody>
      </p:sp>
      <p:sp>
        <p:nvSpPr>
          <p:cNvPr id="74" name="Arrow: Bent 73">
            <a:extLst>
              <a:ext uri="{FF2B5EF4-FFF2-40B4-BE49-F238E27FC236}">
                <a16:creationId xmlns:a16="http://schemas.microsoft.com/office/drawing/2014/main" id="{985FE146-7D33-4B42-820B-EDDEAC39766A}"/>
              </a:ext>
            </a:extLst>
          </p:cNvPr>
          <p:cNvSpPr/>
          <p:nvPr/>
        </p:nvSpPr>
        <p:spPr>
          <a:xfrm rot="5400000" flipH="1">
            <a:off x="11399796" y="5502969"/>
            <a:ext cx="511363" cy="175378"/>
          </a:xfrm>
          <a:prstGeom prst="ben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5" name="Arrow: Up 74">
            <a:extLst>
              <a:ext uri="{FF2B5EF4-FFF2-40B4-BE49-F238E27FC236}">
                <a16:creationId xmlns:a16="http://schemas.microsoft.com/office/drawing/2014/main" id="{8590564E-EB39-42AB-8BE8-5C3D71485238}"/>
              </a:ext>
            </a:extLst>
          </p:cNvPr>
          <p:cNvSpPr/>
          <p:nvPr/>
        </p:nvSpPr>
        <p:spPr>
          <a:xfrm flipH="1">
            <a:off x="10988194" y="2478130"/>
            <a:ext cx="71939" cy="417573"/>
          </a:xfrm>
          <a:prstGeom prst="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6" name="Straight Connector 75">
            <a:extLst>
              <a:ext uri="{FF2B5EF4-FFF2-40B4-BE49-F238E27FC236}">
                <a16:creationId xmlns:a16="http://schemas.microsoft.com/office/drawing/2014/main" id="{47AB4B15-AD89-4434-97B9-637014D29C8D}"/>
              </a:ext>
            </a:extLst>
          </p:cNvPr>
          <p:cNvCxnSpPr>
            <a:cxnSpLocks/>
          </p:cNvCxnSpPr>
          <p:nvPr/>
        </p:nvCxnSpPr>
        <p:spPr>
          <a:xfrm>
            <a:off x="10362025" y="1804121"/>
            <a:ext cx="0" cy="718820"/>
          </a:xfrm>
          <a:prstGeom prst="line">
            <a:avLst/>
          </a:prstGeom>
          <a:ln w="25400" cap="rnd">
            <a:solidFill>
              <a:schemeClr val="tx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a16="http://schemas.microsoft.com/office/drawing/2014/main" id="{10048C93-3952-4EB4-9CEA-2A18D2BB00CE}"/>
              </a:ext>
            </a:extLst>
          </p:cNvPr>
          <p:cNvCxnSpPr>
            <a:cxnSpLocks/>
          </p:cNvCxnSpPr>
          <p:nvPr/>
        </p:nvCxnSpPr>
        <p:spPr>
          <a:xfrm>
            <a:off x="11239288" y="1802039"/>
            <a:ext cx="0" cy="718820"/>
          </a:xfrm>
          <a:prstGeom prst="line">
            <a:avLst/>
          </a:prstGeom>
          <a:ln w="25400" cap="rnd">
            <a:solidFill>
              <a:schemeClr val="tx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78" name="Oval 77">
            <a:extLst>
              <a:ext uri="{FF2B5EF4-FFF2-40B4-BE49-F238E27FC236}">
                <a16:creationId xmlns:a16="http://schemas.microsoft.com/office/drawing/2014/main" id="{C7291B06-C977-4542-963E-AB28A507E3A5}"/>
              </a:ext>
            </a:extLst>
          </p:cNvPr>
          <p:cNvSpPr>
            <a:spLocks noChangeAspect="1"/>
          </p:cNvSpPr>
          <p:nvPr/>
        </p:nvSpPr>
        <p:spPr>
          <a:xfrm>
            <a:off x="9891332" y="2119399"/>
            <a:ext cx="91440" cy="91440"/>
          </a:xfrm>
          <a:prstGeom prst="ellipse">
            <a:avLst/>
          </a:prstGeom>
          <a:solidFill>
            <a:schemeClr val="bg2">
              <a:lumMod val="9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79" name="Oval 78">
            <a:extLst>
              <a:ext uri="{FF2B5EF4-FFF2-40B4-BE49-F238E27FC236}">
                <a16:creationId xmlns:a16="http://schemas.microsoft.com/office/drawing/2014/main" id="{614BF4C4-5CF1-4EE7-AFF3-94CF269BDB82}"/>
              </a:ext>
            </a:extLst>
          </p:cNvPr>
          <p:cNvSpPr>
            <a:spLocks noChangeAspect="1"/>
          </p:cNvSpPr>
          <p:nvPr/>
        </p:nvSpPr>
        <p:spPr>
          <a:xfrm>
            <a:off x="10755224" y="2119399"/>
            <a:ext cx="91440" cy="91440"/>
          </a:xfrm>
          <a:prstGeom prst="ellipse">
            <a:avLst/>
          </a:prstGeom>
          <a:solidFill>
            <a:schemeClr val="bg2">
              <a:lumMod val="9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80" name="Oval 79">
            <a:extLst>
              <a:ext uri="{FF2B5EF4-FFF2-40B4-BE49-F238E27FC236}">
                <a16:creationId xmlns:a16="http://schemas.microsoft.com/office/drawing/2014/main" id="{E84DB090-4834-4EB0-8C73-A499D82F0DA1}"/>
              </a:ext>
            </a:extLst>
          </p:cNvPr>
          <p:cNvSpPr>
            <a:spLocks noChangeAspect="1"/>
          </p:cNvSpPr>
          <p:nvPr/>
        </p:nvSpPr>
        <p:spPr>
          <a:xfrm>
            <a:off x="11615941" y="2119399"/>
            <a:ext cx="91440" cy="91440"/>
          </a:xfrm>
          <a:prstGeom prst="ellipse">
            <a:avLst/>
          </a:prstGeom>
          <a:solidFill>
            <a:schemeClr val="bg2">
              <a:lumMod val="9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cxnSp>
        <p:nvCxnSpPr>
          <p:cNvPr id="81" name="Straight Connector 80">
            <a:extLst>
              <a:ext uri="{FF2B5EF4-FFF2-40B4-BE49-F238E27FC236}">
                <a16:creationId xmlns:a16="http://schemas.microsoft.com/office/drawing/2014/main" id="{6B5955F1-C8AC-424F-A298-B9D9F1188D5A}"/>
              </a:ext>
            </a:extLst>
          </p:cNvPr>
          <p:cNvCxnSpPr>
            <a:cxnSpLocks/>
          </p:cNvCxnSpPr>
          <p:nvPr/>
        </p:nvCxnSpPr>
        <p:spPr>
          <a:xfrm>
            <a:off x="10507638" y="4747117"/>
            <a:ext cx="0" cy="718820"/>
          </a:xfrm>
          <a:prstGeom prst="line">
            <a:avLst/>
          </a:prstGeom>
          <a:ln w="25400" cap="rnd">
            <a:solidFill>
              <a:schemeClr val="tx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2" name="Straight Connector 81">
            <a:extLst>
              <a:ext uri="{FF2B5EF4-FFF2-40B4-BE49-F238E27FC236}">
                <a16:creationId xmlns:a16="http://schemas.microsoft.com/office/drawing/2014/main" id="{795D39AC-339C-457A-A770-8BFB56E8A4FE}"/>
              </a:ext>
            </a:extLst>
          </p:cNvPr>
          <p:cNvCxnSpPr>
            <a:cxnSpLocks/>
          </p:cNvCxnSpPr>
          <p:nvPr/>
        </p:nvCxnSpPr>
        <p:spPr>
          <a:xfrm>
            <a:off x="11386489" y="4742654"/>
            <a:ext cx="0" cy="718820"/>
          </a:xfrm>
          <a:prstGeom prst="line">
            <a:avLst/>
          </a:prstGeom>
          <a:ln w="25400" cap="rnd">
            <a:solidFill>
              <a:schemeClr val="tx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83" name="Oval 82">
            <a:extLst>
              <a:ext uri="{FF2B5EF4-FFF2-40B4-BE49-F238E27FC236}">
                <a16:creationId xmlns:a16="http://schemas.microsoft.com/office/drawing/2014/main" id="{E4511D9F-9E57-439A-AFC4-EE24A7DB9E3B}"/>
              </a:ext>
            </a:extLst>
          </p:cNvPr>
          <p:cNvSpPr>
            <a:spLocks noChangeAspect="1"/>
          </p:cNvSpPr>
          <p:nvPr/>
        </p:nvSpPr>
        <p:spPr>
          <a:xfrm>
            <a:off x="10038533" y="5060014"/>
            <a:ext cx="91440" cy="91440"/>
          </a:xfrm>
          <a:prstGeom prst="ellipse">
            <a:avLst/>
          </a:prstGeom>
          <a:solidFill>
            <a:schemeClr val="bg2">
              <a:lumMod val="9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84" name="Oval 83">
            <a:extLst>
              <a:ext uri="{FF2B5EF4-FFF2-40B4-BE49-F238E27FC236}">
                <a16:creationId xmlns:a16="http://schemas.microsoft.com/office/drawing/2014/main" id="{BDE97F45-64F2-4A9A-A509-73DBC57CAE07}"/>
              </a:ext>
            </a:extLst>
          </p:cNvPr>
          <p:cNvSpPr>
            <a:spLocks noChangeAspect="1"/>
          </p:cNvSpPr>
          <p:nvPr/>
        </p:nvSpPr>
        <p:spPr>
          <a:xfrm>
            <a:off x="10902425" y="5060014"/>
            <a:ext cx="91440" cy="91440"/>
          </a:xfrm>
          <a:prstGeom prst="ellipse">
            <a:avLst/>
          </a:prstGeom>
          <a:solidFill>
            <a:schemeClr val="bg2">
              <a:lumMod val="9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85" name="Oval 84">
            <a:extLst>
              <a:ext uri="{FF2B5EF4-FFF2-40B4-BE49-F238E27FC236}">
                <a16:creationId xmlns:a16="http://schemas.microsoft.com/office/drawing/2014/main" id="{5B226B87-6542-4D56-B702-49C7F3BD4D76}"/>
              </a:ext>
            </a:extLst>
          </p:cNvPr>
          <p:cNvSpPr>
            <a:spLocks noChangeAspect="1"/>
          </p:cNvSpPr>
          <p:nvPr/>
        </p:nvSpPr>
        <p:spPr>
          <a:xfrm>
            <a:off x="11763142" y="5060014"/>
            <a:ext cx="91440" cy="91440"/>
          </a:xfrm>
          <a:prstGeom prst="ellipse">
            <a:avLst/>
          </a:prstGeom>
          <a:solidFill>
            <a:schemeClr val="bg2">
              <a:lumMod val="9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86" name="Rectangle: Rounded Corners 85">
            <a:extLst>
              <a:ext uri="{FF2B5EF4-FFF2-40B4-BE49-F238E27FC236}">
                <a16:creationId xmlns:a16="http://schemas.microsoft.com/office/drawing/2014/main" id="{0D299AA0-D3A4-4B5D-927C-3A8ECE5B53CE}"/>
              </a:ext>
            </a:extLst>
          </p:cNvPr>
          <p:cNvSpPr/>
          <p:nvPr/>
        </p:nvSpPr>
        <p:spPr>
          <a:xfrm>
            <a:off x="10739661" y="5672122"/>
            <a:ext cx="843690" cy="274448"/>
          </a:xfrm>
          <a:prstGeom prst="roundRect">
            <a:avLst/>
          </a:prstGeom>
          <a:solidFill>
            <a:schemeClr val="tx1">
              <a:lumMod val="20000"/>
              <a:lumOff val="80000"/>
            </a:schemeClr>
          </a:solidFill>
          <a:ln>
            <a:solidFill>
              <a:schemeClr val="tx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TextBox 86">
            <a:extLst>
              <a:ext uri="{FF2B5EF4-FFF2-40B4-BE49-F238E27FC236}">
                <a16:creationId xmlns:a16="http://schemas.microsoft.com/office/drawing/2014/main" id="{BFAACD50-E422-433D-9B2E-B306023AE54D}"/>
              </a:ext>
            </a:extLst>
          </p:cNvPr>
          <p:cNvSpPr txBox="1"/>
          <p:nvPr/>
        </p:nvSpPr>
        <p:spPr>
          <a:xfrm>
            <a:off x="10755224" y="5681081"/>
            <a:ext cx="832279" cy="276999"/>
          </a:xfrm>
          <a:prstGeom prst="rect">
            <a:avLst/>
          </a:prstGeom>
          <a:noFill/>
        </p:spPr>
        <p:txBody>
          <a:bodyPr wrap="none" rtlCol="0">
            <a:spAutoFit/>
          </a:bodyPr>
          <a:lstStyle/>
          <a:p>
            <a:r>
              <a:rPr lang="en-US" sz="1200" b="1" dirty="0">
                <a:solidFill>
                  <a:schemeClr val="bg2"/>
                </a:solidFill>
              </a:rPr>
              <a:t>Discover</a:t>
            </a:r>
          </a:p>
        </p:txBody>
      </p:sp>
      <p:sp>
        <p:nvSpPr>
          <p:cNvPr id="88" name="Rectangle: Rounded Corners 87">
            <a:extLst>
              <a:ext uri="{FF2B5EF4-FFF2-40B4-BE49-F238E27FC236}">
                <a16:creationId xmlns:a16="http://schemas.microsoft.com/office/drawing/2014/main" id="{AADF96DD-8499-48B2-9E9B-7B623AEB97D0}"/>
              </a:ext>
            </a:extLst>
          </p:cNvPr>
          <p:cNvSpPr/>
          <p:nvPr/>
        </p:nvSpPr>
        <p:spPr>
          <a:xfrm>
            <a:off x="10617464" y="2904357"/>
            <a:ext cx="778482" cy="274448"/>
          </a:xfrm>
          <a:prstGeom prst="roundRect">
            <a:avLst/>
          </a:prstGeom>
          <a:solidFill>
            <a:schemeClr val="tx1">
              <a:lumMod val="20000"/>
              <a:lumOff val="80000"/>
            </a:schemeClr>
          </a:solidFill>
          <a:ln>
            <a:solidFill>
              <a:schemeClr val="tx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TextBox 88">
            <a:extLst>
              <a:ext uri="{FF2B5EF4-FFF2-40B4-BE49-F238E27FC236}">
                <a16:creationId xmlns:a16="http://schemas.microsoft.com/office/drawing/2014/main" id="{38AFA107-FB23-420E-B23C-2AFD9C83F42B}"/>
              </a:ext>
            </a:extLst>
          </p:cNvPr>
          <p:cNvSpPr txBox="1"/>
          <p:nvPr/>
        </p:nvSpPr>
        <p:spPr>
          <a:xfrm>
            <a:off x="10622027" y="2909119"/>
            <a:ext cx="820922" cy="276999"/>
          </a:xfrm>
          <a:prstGeom prst="rect">
            <a:avLst/>
          </a:prstGeom>
          <a:noFill/>
        </p:spPr>
        <p:txBody>
          <a:bodyPr wrap="square" rtlCol="0">
            <a:spAutoFit/>
          </a:bodyPr>
          <a:lstStyle/>
          <a:p>
            <a:r>
              <a:rPr lang="en-US" sz="1200" b="1" dirty="0">
                <a:solidFill>
                  <a:schemeClr val="bg2"/>
                </a:solidFill>
              </a:rPr>
              <a:t>Develop</a:t>
            </a:r>
          </a:p>
        </p:txBody>
      </p:sp>
    </p:spTree>
    <p:extLst>
      <p:ext uri="{BB962C8B-B14F-4D97-AF65-F5344CB8AC3E}">
        <p14:creationId xmlns:p14="http://schemas.microsoft.com/office/powerpoint/2010/main" val="23292275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354A73-C0B7-4B93-ADAA-40F061A6D41A}"/>
              </a:ext>
            </a:extLst>
          </p:cNvPr>
          <p:cNvSpPr>
            <a:spLocks noGrp="1"/>
          </p:cNvSpPr>
          <p:nvPr>
            <p:ph type="title"/>
          </p:nvPr>
        </p:nvSpPr>
        <p:spPr>
          <a:xfrm>
            <a:off x="839416" y="188640"/>
            <a:ext cx="10797988" cy="1325563"/>
          </a:xfrm>
        </p:spPr>
        <p:txBody>
          <a:bodyPr/>
          <a:lstStyle/>
          <a:p>
            <a:r>
              <a:rPr lang="en-US" dirty="0"/>
              <a:t>Wrap-up</a:t>
            </a:r>
            <a:endParaRPr lang="en-FI" dirty="0"/>
          </a:p>
        </p:txBody>
      </p:sp>
      <p:sp>
        <p:nvSpPr>
          <p:cNvPr id="33" name="Rectangle 32">
            <a:extLst>
              <a:ext uri="{FF2B5EF4-FFF2-40B4-BE49-F238E27FC236}">
                <a16:creationId xmlns:a16="http://schemas.microsoft.com/office/drawing/2014/main" id="{E357BCEC-71DD-4337-9975-DA3FA19DDBD9}"/>
              </a:ext>
            </a:extLst>
          </p:cNvPr>
          <p:cNvSpPr/>
          <p:nvPr/>
        </p:nvSpPr>
        <p:spPr>
          <a:xfrm>
            <a:off x="942114" y="2205968"/>
            <a:ext cx="2011680" cy="6858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TextBox 33">
            <a:extLst>
              <a:ext uri="{FF2B5EF4-FFF2-40B4-BE49-F238E27FC236}">
                <a16:creationId xmlns:a16="http://schemas.microsoft.com/office/drawing/2014/main" id="{13E8B1F9-79E0-48EC-948D-463C63CBC2E4}"/>
              </a:ext>
            </a:extLst>
          </p:cNvPr>
          <p:cNvSpPr txBox="1"/>
          <p:nvPr/>
        </p:nvSpPr>
        <p:spPr>
          <a:xfrm>
            <a:off x="942115" y="2282168"/>
            <a:ext cx="2009190" cy="523220"/>
          </a:xfrm>
          <a:prstGeom prst="rect">
            <a:avLst/>
          </a:prstGeom>
          <a:noFill/>
        </p:spPr>
        <p:txBody>
          <a:bodyPr wrap="square" rtlCol="0">
            <a:spAutoFit/>
          </a:bodyPr>
          <a:lstStyle/>
          <a:p>
            <a:pPr algn="ctr"/>
            <a:r>
              <a:rPr lang="en-US" sz="1400" b="1" dirty="0">
                <a:solidFill>
                  <a:schemeClr val="bg1"/>
                </a:solidFill>
              </a:rPr>
              <a:t>Rounding up the findings</a:t>
            </a:r>
          </a:p>
        </p:txBody>
      </p:sp>
      <p:sp>
        <p:nvSpPr>
          <p:cNvPr id="35" name="Oval 34">
            <a:extLst>
              <a:ext uri="{FF2B5EF4-FFF2-40B4-BE49-F238E27FC236}">
                <a16:creationId xmlns:a16="http://schemas.microsoft.com/office/drawing/2014/main" id="{5D315CEA-599C-4E9C-853B-85A677075266}"/>
              </a:ext>
            </a:extLst>
          </p:cNvPr>
          <p:cNvSpPr/>
          <p:nvPr/>
        </p:nvSpPr>
        <p:spPr>
          <a:xfrm>
            <a:off x="939625" y="3166289"/>
            <a:ext cx="2011680" cy="2011680"/>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a:extLst>
              <a:ext uri="{FF2B5EF4-FFF2-40B4-BE49-F238E27FC236}">
                <a16:creationId xmlns:a16="http://schemas.microsoft.com/office/drawing/2014/main" id="{9DFA2E0B-443F-45FB-863D-5531670B155F}"/>
              </a:ext>
            </a:extLst>
          </p:cNvPr>
          <p:cNvSpPr txBox="1"/>
          <p:nvPr/>
        </p:nvSpPr>
        <p:spPr>
          <a:xfrm>
            <a:off x="1170408" y="3648243"/>
            <a:ext cx="1549350" cy="1015663"/>
          </a:xfrm>
          <a:prstGeom prst="rect">
            <a:avLst/>
          </a:prstGeom>
          <a:noFill/>
        </p:spPr>
        <p:txBody>
          <a:bodyPr wrap="square" rtlCol="0">
            <a:spAutoFit/>
          </a:bodyPr>
          <a:lstStyle/>
          <a:p>
            <a:pPr algn="ctr"/>
            <a:r>
              <a:rPr lang="en-US" sz="1200" dirty="0">
                <a:solidFill>
                  <a:schemeClr val="bg1"/>
                </a:solidFill>
              </a:rPr>
              <a:t>Round up and prioritize all the ideas, input, insights, and other notable discoveries</a:t>
            </a:r>
          </a:p>
        </p:txBody>
      </p:sp>
      <p:sp>
        <p:nvSpPr>
          <p:cNvPr id="38" name="Rectangle 37">
            <a:extLst>
              <a:ext uri="{FF2B5EF4-FFF2-40B4-BE49-F238E27FC236}">
                <a16:creationId xmlns:a16="http://schemas.microsoft.com/office/drawing/2014/main" id="{B3078D2E-99E1-4E05-B52E-3ACA47127D6B}"/>
              </a:ext>
            </a:extLst>
          </p:cNvPr>
          <p:cNvSpPr/>
          <p:nvPr/>
        </p:nvSpPr>
        <p:spPr>
          <a:xfrm>
            <a:off x="3722499" y="2205968"/>
            <a:ext cx="2014832" cy="6858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Oval 38">
            <a:extLst>
              <a:ext uri="{FF2B5EF4-FFF2-40B4-BE49-F238E27FC236}">
                <a16:creationId xmlns:a16="http://schemas.microsoft.com/office/drawing/2014/main" id="{68213BDC-5D01-4D39-8DCC-B015351E89CA}"/>
              </a:ext>
            </a:extLst>
          </p:cNvPr>
          <p:cNvSpPr/>
          <p:nvPr/>
        </p:nvSpPr>
        <p:spPr>
          <a:xfrm>
            <a:off x="3721890" y="3156487"/>
            <a:ext cx="2011680" cy="2011680"/>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TextBox 39">
            <a:extLst>
              <a:ext uri="{FF2B5EF4-FFF2-40B4-BE49-F238E27FC236}">
                <a16:creationId xmlns:a16="http://schemas.microsoft.com/office/drawing/2014/main" id="{884D6EAC-959B-4AC1-BD2C-889A2F19922B}"/>
              </a:ext>
            </a:extLst>
          </p:cNvPr>
          <p:cNvSpPr txBox="1"/>
          <p:nvPr/>
        </p:nvSpPr>
        <p:spPr>
          <a:xfrm>
            <a:off x="3720011" y="2282168"/>
            <a:ext cx="2013560" cy="523220"/>
          </a:xfrm>
          <a:prstGeom prst="rect">
            <a:avLst/>
          </a:prstGeom>
          <a:noFill/>
        </p:spPr>
        <p:txBody>
          <a:bodyPr wrap="square" rtlCol="0">
            <a:spAutoFit/>
          </a:bodyPr>
          <a:lstStyle/>
          <a:p>
            <a:pPr algn="ctr"/>
            <a:r>
              <a:rPr lang="en-US" sz="1400" b="1" dirty="0">
                <a:solidFill>
                  <a:schemeClr val="bg1"/>
                </a:solidFill>
              </a:rPr>
              <a:t>Planning next steps and responsibilities</a:t>
            </a:r>
          </a:p>
        </p:txBody>
      </p:sp>
      <p:sp>
        <p:nvSpPr>
          <p:cNvPr id="41" name="TextBox 40">
            <a:extLst>
              <a:ext uri="{FF2B5EF4-FFF2-40B4-BE49-F238E27FC236}">
                <a16:creationId xmlns:a16="http://schemas.microsoft.com/office/drawing/2014/main" id="{AFD71504-B59B-4EF2-81D3-A2429F3232CE}"/>
              </a:ext>
            </a:extLst>
          </p:cNvPr>
          <p:cNvSpPr txBox="1"/>
          <p:nvPr/>
        </p:nvSpPr>
        <p:spPr>
          <a:xfrm>
            <a:off x="3925351" y="3576227"/>
            <a:ext cx="1604757" cy="1200329"/>
          </a:xfrm>
          <a:prstGeom prst="rect">
            <a:avLst/>
          </a:prstGeom>
          <a:noFill/>
        </p:spPr>
        <p:txBody>
          <a:bodyPr wrap="square" rtlCol="0">
            <a:spAutoFit/>
          </a:bodyPr>
          <a:lstStyle/>
          <a:p>
            <a:pPr algn="ctr"/>
            <a:r>
              <a:rPr lang="en-US" sz="1200" dirty="0">
                <a:solidFill>
                  <a:schemeClr val="bg1"/>
                </a:solidFill>
              </a:rPr>
              <a:t>Make a plan on what to do with the promising ideas and assign people responsibilities for carrying out that plan</a:t>
            </a:r>
          </a:p>
        </p:txBody>
      </p:sp>
      <p:sp>
        <p:nvSpPr>
          <p:cNvPr id="42" name="Rectangle 41">
            <a:extLst>
              <a:ext uri="{FF2B5EF4-FFF2-40B4-BE49-F238E27FC236}">
                <a16:creationId xmlns:a16="http://schemas.microsoft.com/office/drawing/2014/main" id="{31051A95-27DE-4EE8-97D8-D781E253F8BC}"/>
              </a:ext>
            </a:extLst>
          </p:cNvPr>
          <p:cNvSpPr/>
          <p:nvPr/>
        </p:nvSpPr>
        <p:spPr>
          <a:xfrm>
            <a:off x="6506036" y="2205968"/>
            <a:ext cx="2011680" cy="6858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Oval 50">
            <a:extLst>
              <a:ext uri="{FF2B5EF4-FFF2-40B4-BE49-F238E27FC236}">
                <a16:creationId xmlns:a16="http://schemas.microsoft.com/office/drawing/2014/main" id="{B2B3E72F-39C8-4CD3-ACF4-152C906B2F29}"/>
              </a:ext>
            </a:extLst>
          </p:cNvPr>
          <p:cNvSpPr/>
          <p:nvPr/>
        </p:nvSpPr>
        <p:spPr>
          <a:xfrm>
            <a:off x="6504155" y="3153404"/>
            <a:ext cx="2011680" cy="2011680"/>
          </a:xfrm>
          <a:prstGeom prst="ellipse">
            <a:avLst/>
          </a:prstGeom>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TextBox 51">
            <a:extLst>
              <a:ext uri="{FF2B5EF4-FFF2-40B4-BE49-F238E27FC236}">
                <a16:creationId xmlns:a16="http://schemas.microsoft.com/office/drawing/2014/main" id="{4E8322F5-D7D3-4737-B4B3-6CBEF720EEEB}"/>
              </a:ext>
            </a:extLst>
          </p:cNvPr>
          <p:cNvSpPr txBox="1"/>
          <p:nvPr/>
        </p:nvSpPr>
        <p:spPr>
          <a:xfrm>
            <a:off x="6506036" y="2282168"/>
            <a:ext cx="2009799" cy="523220"/>
          </a:xfrm>
          <a:prstGeom prst="rect">
            <a:avLst/>
          </a:prstGeom>
          <a:noFill/>
        </p:spPr>
        <p:txBody>
          <a:bodyPr wrap="square" rtlCol="0">
            <a:spAutoFit/>
          </a:bodyPr>
          <a:lstStyle/>
          <a:p>
            <a:pPr algn="ctr"/>
            <a:r>
              <a:rPr lang="en-US" sz="1400" b="1" dirty="0">
                <a:solidFill>
                  <a:schemeClr val="bg1"/>
                </a:solidFill>
              </a:rPr>
              <a:t>Communicate the next steps</a:t>
            </a:r>
          </a:p>
        </p:txBody>
      </p:sp>
      <p:sp>
        <p:nvSpPr>
          <p:cNvPr id="53" name="TextBox 52">
            <a:extLst>
              <a:ext uri="{FF2B5EF4-FFF2-40B4-BE49-F238E27FC236}">
                <a16:creationId xmlns:a16="http://schemas.microsoft.com/office/drawing/2014/main" id="{B64AA6A4-4736-4369-A148-3897F2647E24}"/>
              </a:ext>
            </a:extLst>
          </p:cNvPr>
          <p:cNvSpPr txBox="1"/>
          <p:nvPr/>
        </p:nvSpPr>
        <p:spPr>
          <a:xfrm>
            <a:off x="6660273" y="3391561"/>
            <a:ext cx="1751862" cy="1384995"/>
          </a:xfrm>
          <a:prstGeom prst="rect">
            <a:avLst/>
          </a:prstGeom>
          <a:noFill/>
        </p:spPr>
        <p:txBody>
          <a:bodyPr wrap="square" rtlCol="0">
            <a:spAutoFit/>
          </a:bodyPr>
          <a:lstStyle/>
          <a:p>
            <a:pPr algn="ctr"/>
            <a:r>
              <a:rPr lang="en-US" sz="1200" dirty="0">
                <a:solidFill>
                  <a:schemeClr val="bg1"/>
                </a:solidFill>
              </a:rPr>
              <a:t>Aspire for transparency in communication and make sure all relevant participants and other relevant parties are aware of the plan</a:t>
            </a:r>
          </a:p>
        </p:txBody>
      </p:sp>
      <p:sp>
        <p:nvSpPr>
          <p:cNvPr id="54" name="Rectangle 53">
            <a:extLst>
              <a:ext uri="{FF2B5EF4-FFF2-40B4-BE49-F238E27FC236}">
                <a16:creationId xmlns:a16="http://schemas.microsoft.com/office/drawing/2014/main" id="{D81413FC-66AA-4C8B-AF84-77A82A64E280}"/>
              </a:ext>
            </a:extLst>
          </p:cNvPr>
          <p:cNvSpPr/>
          <p:nvPr/>
        </p:nvSpPr>
        <p:spPr>
          <a:xfrm>
            <a:off x="9286421" y="2205968"/>
            <a:ext cx="2011680" cy="6858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5" name="Oval 54">
            <a:extLst>
              <a:ext uri="{FF2B5EF4-FFF2-40B4-BE49-F238E27FC236}">
                <a16:creationId xmlns:a16="http://schemas.microsoft.com/office/drawing/2014/main" id="{EB0F068B-FD55-4CD9-8171-0154D8DB8C69}"/>
              </a:ext>
            </a:extLst>
          </p:cNvPr>
          <p:cNvSpPr/>
          <p:nvPr/>
        </p:nvSpPr>
        <p:spPr>
          <a:xfrm>
            <a:off x="9286421" y="3140796"/>
            <a:ext cx="2011680" cy="2011680"/>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TextBox 55">
            <a:extLst>
              <a:ext uri="{FF2B5EF4-FFF2-40B4-BE49-F238E27FC236}">
                <a16:creationId xmlns:a16="http://schemas.microsoft.com/office/drawing/2014/main" id="{084A0ED0-2A71-4F7F-82A7-53D35BCB1C44}"/>
              </a:ext>
            </a:extLst>
          </p:cNvPr>
          <p:cNvSpPr txBox="1"/>
          <p:nvPr/>
        </p:nvSpPr>
        <p:spPr>
          <a:xfrm>
            <a:off x="9284540" y="2376961"/>
            <a:ext cx="2013561" cy="307777"/>
          </a:xfrm>
          <a:prstGeom prst="rect">
            <a:avLst/>
          </a:prstGeom>
          <a:noFill/>
        </p:spPr>
        <p:txBody>
          <a:bodyPr wrap="square" rtlCol="0">
            <a:spAutoFit/>
          </a:bodyPr>
          <a:lstStyle/>
          <a:p>
            <a:pPr algn="ctr"/>
            <a:r>
              <a:rPr lang="en-US" sz="1400" b="1" dirty="0">
                <a:solidFill>
                  <a:schemeClr val="bg1"/>
                </a:solidFill>
              </a:rPr>
              <a:t>Follow up</a:t>
            </a:r>
          </a:p>
        </p:txBody>
      </p:sp>
      <p:sp>
        <p:nvSpPr>
          <p:cNvPr id="57" name="TextBox 56">
            <a:extLst>
              <a:ext uri="{FF2B5EF4-FFF2-40B4-BE49-F238E27FC236}">
                <a16:creationId xmlns:a16="http://schemas.microsoft.com/office/drawing/2014/main" id="{88E5251E-2497-4766-B8E8-419C1536B87C}"/>
              </a:ext>
            </a:extLst>
          </p:cNvPr>
          <p:cNvSpPr txBox="1"/>
          <p:nvPr/>
        </p:nvSpPr>
        <p:spPr>
          <a:xfrm>
            <a:off x="9581543" y="3593953"/>
            <a:ext cx="1495602" cy="1015663"/>
          </a:xfrm>
          <a:prstGeom prst="rect">
            <a:avLst/>
          </a:prstGeom>
          <a:noFill/>
        </p:spPr>
        <p:txBody>
          <a:bodyPr wrap="square" rtlCol="0">
            <a:spAutoFit/>
          </a:bodyPr>
          <a:lstStyle/>
          <a:p>
            <a:pPr algn="ctr"/>
            <a:r>
              <a:rPr lang="en-US" sz="1200" dirty="0">
                <a:solidFill>
                  <a:schemeClr val="bg1"/>
                </a:solidFill>
              </a:rPr>
              <a:t>Make sure that the plan is followed and actual progress is made with the ideas.</a:t>
            </a:r>
          </a:p>
        </p:txBody>
      </p:sp>
      <p:sp>
        <p:nvSpPr>
          <p:cNvPr id="58" name="Arrow: Right 57">
            <a:extLst>
              <a:ext uri="{FF2B5EF4-FFF2-40B4-BE49-F238E27FC236}">
                <a16:creationId xmlns:a16="http://schemas.microsoft.com/office/drawing/2014/main" id="{5B7070AA-4FC8-4153-B70E-CF36DC8114A1}"/>
              </a:ext>
            </a:extLst>
          </p:cNvPr>
          <p:cNvSpPr/>
          <p:nvPr/>
        </p:nvSpPr>
        <p:spPr>
          <a:xfrm>
            <a:off x="5896864" y="3113006"/>
            <a:ext cx="435006" cy="310719"/>
          </a:xfrm>
          <a:prstGeom prst="rightArrow">
            <a:avLst/>
          </a:prstGeom>
          <a:solidFill>
            <a:schemeClr val="accent3"/>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Arrow: Right 58">
            <a:extLst>
              <a:ext uri="{FF2B5EF4-FFF2-40B4-BE49-F238E27FC236}">
                <a16:creationId xmlns:a16="http://schemas.microsoft.com/office/drawing/2014/main" id="{919A08F0-A09E-4B90-B21D-D06C0F91146A}"/>
              </a:ext>
            </a:extLst>
          </p:cNvPr>
          <p:cNvSpPr/>
          <p:nvPr/>
        </p:nvSpPr>
        <p:spPr>
          <a:xfrm>
            <a:off x="8679130" y="3113007"/>
            <a:ext cx="435006" cy="310719"/>
          </a:xfrm>
          <a:prstGeom prst="rightArrow">
            <a:avLst/>
          </a:prstGeom>
          <a:solidFill>
            <a:schemeClr val="accent3"/>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Arrow: Right 59">
            <a:extLst>
              <a:ext uri="{FF2B5EF4-FFF2-40B4-BE49-F238E27FC236}">
                <a16:creationId xmlns:a16="http://schemas.microsoft.com/office/drawing/2014/main" id="{EC7C7CBF-CBD8-4EC0-B349-3A06DED03074}"/>
              </a:ext>
            </a:extLst>
          </p:cNvPr>
          <p:cNvSpPr/>
          <p:nvPr/>
        </p:nvSpPr>
        <p:spPr>
          <a:xfrm>
            <a:off x="3123590" y="3113005"/>
            <a:ext cx="435006" cy="310719"/>
          </a:xfrm>
          <a:prstGeom prst="rightArrow">
            <a:avLst/>
          </a:prstGeom>
          <a:solidFill>
            <a:schemeClr val="accent3"/>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519680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354A73-C0B7-4B93-ADAA-40F061A6D41A}"/>
              </a:ext>
            </a:extLst>
          </p:cNvPr>
          <p:cNvSpPr>
            <a:spLocks noGrp="1"/>
          </p:cNvSpPr>
          <p:nvPr>
            <p:ph type="title"/>
          </p:nvPr>
        </p:nvSpPr>
        <p:spPr>
          <a:xfrm>
            <a:off x="839416" y="188640"/>
            <a:ext cx="10797988" cy="1325563"/>
          </a:xfrm>
        </p:spPr>
        <p:txBody>
          <a:bodyPr/>
          <a:lstStyle/>
          <a:p>
            <a:r>
              <a:rPr lang="en-US" dirty="0"/>
              <a:t>Reflection</a:t>
            </a:r>
            <a:endParaRPr lang="en-FI" dirty="0"/>
          </a:p>
        </p:txBody>
      </p:sp>
      <p:sp>
        <p:nvSpPr>
          <p:cNvPr id="22" name="Rectangle 21">
            <a:extLst>
              <a:ext uri="{FF2B5EF4-FFF2-40B4-BE49-F238E27FC236}">
                <a16:creationId xmlns:a16="http://schemas.microsoft.com/office/drawing/2014/main" id="{249989D2-DDBF-4F48-832C-91DF3AF350C9}"/>
              </a:ext>
            </a:extLst>
          </p:cNvPr>
          <p:cNvSpPr/>
          <p:nvPr/>
        </p:nvSpPr>
        <p:spPr>
          <a:xfrm>
            <a:off x="4993071" y="4369489"/>
            <a:ext cx="3712464" cy="1371600"/>
          </a:xfrm>
          <a:prstGeom prst="rect">
            <a:avLst/>
          </a:prstGeom>
          <a:solidFill>
            <a:schemeClr val="bg2">
              <a:lumMod val="20000"/>
              <a:lumOff val="80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28FCAE9E-A186-4EBA-881D-3108014FA533}"/>
              </a:ext>
            </a:extLst>
          </p:cNvPr>
          <p:cNvSpPr/>
          <p:nvPr/>
        </p:nvSpPr>
        <p:spPr>
          <a:xfrm>
            <a:off x="7774596" y="2136109"/>
            <a:ext cx="3712464" cy="1371600"/>
          </a:xfrm>
          <a:prstGeom prst="rect">
            <a:avLst/>
          </a:prstGeom>
          <a:solidFill>
            <a:schemeClr val="bg2">
              <a:lumMod val="20000"/>
              <a:lumOff val="80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F04FB2CD-2ED1-4C09-BD06-C6E742CF1610}"/>
              </a:ext>
            </a:extLst>
          </p:cNvPr>
          <p:cNvSpPr/>
          <p:nvPr/>
        </p:nvSpPr>
        <p:spPr>
          <a:xfrm>
            <a:off x="2105629" y="2136109"/>
            <a:ext cx="3712464" cy="1371600"/>
          </a:xfrm>
          <a:prstGeom prst="rect">
            <a:avLst/>
          </a:prstGeom>
          <a:solidFill>
            <a:schemeClr val="bg1"/>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C15FE781-5AB0-4C56-B37C-DA37CF9688C8}"/>
              </a:ext>
            </a:extLst>
          </p:cNvPr>
          <p:cNvSpPr/>
          <p:nvPr/>
        </p:nvSpPr>
        <p:spPr>
          <a:xfrm>
            <a:off x="678539" y="2136109"/>
            <a:ext cx="1371600" cy="1371600"/>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a:extLst>
              <a:ext uri="{FF2B5EF4-FFF2-40B4-BE49-F238E27FC236}">
                <a16:creationId xmlns:a16="http://schemas.microsoft.com/office/drawing/2014/main" id="{F27D63E7-9AA2-4E33-B63F-274D21D4F167}"/>
              </a:ext>
            </a:extLst>
          </p:cNvPr>
          <p:cNvSpPr txBox="1"/>
          <p:nvPr/>
        </p:nvSpPr>
        <p:spPr>
          <a:xfrm>
            <a:off x="730054" y="2502097"/>
            <a:ext cx="1268570" cy="646331"/>
          </a:xfrm>
          <a:prstGeom prst="rect">
            <a:avLst/>
          </a:prstGeom>
          <a:noFill/>
        </p:spPr>
        <p:txBody>
          <a:bodyPr wrap="square" rtlCol="0">
            <a:spAutoFit/>
          </a:bodyPr>
          <a:lstStyle/>
          <a:p>
            <a:pPr algn="ctr"/>
            <a:r>
              <a:rPr lang="en-US" sz="1800" dirty="0">
                <a:solidFill>
                  <a:schemeClr val="bg1"/>
                </a:solidFill>
              </a:rPr>
              <a:t>What worked</a:t>
            </a:r>
          </a:p>
        </p:txBody>
      </p:sp>
      <p:sp>
        <p:nvSpPr>
          <p:cNvPr id="27" name="Oval 26">
            <a:extLst>
              <a:ext uri="{FF2B5EF4-FFF2-40B4-BE49-F238E27FC236}">
                <a16:creationId xmlns:a16="http://schemas.microsoft.com/office/drawing/2014/main" id="{302E5C2A-D072-40BC-A4CC-F71C7147C404}"/>
              </a:ext>
            </a:extLst>
          </p:cNvPr>
          <p:cNvSpPr/>
          <p:nvPr/>
        </p:nvSpPr>
        <p:spPr>
          <a:xfrm>
            <a:off x="6343046" y="2136109"/>
            <a:ext cx="1371600" cy="1371600"/>
          </a:xfrm>
          <a:prstGeom prst="ellipse">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Box 27">
            <a:extLst>
              <a:ext uri="{FF2B5EF4-FFF2-40B4-BE49-F238E27FC236}">
                <a16:creationId xmlns:a16="http://schemas.microsoft.com/office/drawing/2014/main" id="{22E8505F-8D5A-425A-A96A-83F95AF2ECC5}"/>
              </a:ext>
            </a:extLst>
          </p:cNvPr>
          <p:cNvSpPr txBox="1"/>
          <p:nvPr/>
        </p:nvSpPr>
        <p:spPr>
          <a:xfrm>
            <a:off x="6360831" y="2375983"/>
            <a:ext cx="1383790" cy="646331"/>
          </a:xfrm>
          <a:prstGeom prst="rect">
            <a:avLst/>
          </a:prstGeom>
          <a:noFill/>
        </p:spPr>
        <p:txBody>
          <a:bodyPr wrap="square" rtlCol="0">
            <a:spAutoFit/>
          </a:bodyPr>
          <a:lstStyle/>
          <a:p>
            <a:pPr algn="ctr"/>
            <a:r>
              <a:rPr lang="en-US" sz="1800" dirty="0">
                <a:solidFill>
                  <a:schemeClr val="bg1"/>
                </a:solidFill>
              </a:rPr>
              <a:t>What didn’t work</a:t>
            </a:r>
          </a:p>
        </p:txBody>
      </p:sp>
      <p:sp>
        <p:nvSpPr>
          <p:cNvPr id="29" name="TextBox 28">
            <a:extLst>
              <a:ext uri="{FF2B5EF4-FFF2-40B4-BE49-F238E27FC236}">
                <a16:creationId xmlns:a16="http://schemas.microsoft.com/office/drawing/2014/main" id="{1D510C10-F728-4E94-938E-236D14A29121}"/>
              </a:ext>
            </a:extLst>
          </p:cNvPr>
          <p:cNvSpPr txBox="1"/>
          <p:nvPr/>
        </p:nvSpPr>
        <p:spPr>
          <a:xfrm>
            <a:off x="2105630" y="2341688"/>
            <a:ext cx="3712464" cy="954107"/>
          </a:xfrm>
          <a:prstGeom prst="rect">
            <a:avLst/>
          </a:prstGeom>
          <a:noFill/>
        </p:spPr>
        <p:txBody>
          <a:bodyPr wrap="square" rtlCol="0">
            <a:spAutoFit/>
          </a:bodyPr>
          <a:lstStyle/>
          <a:p>
            <a:pPr algn="ctr"/>
            <a:r>
              <a:rPr lang="en-US" sz="1400" dirty="0"/>
              <a:t>Go through the entire idea challenge process with your team. Have everybody write down the things they feel led to successes along the way</a:t>
            </a:r>
          </a:p>
        </p:txBody>
      </p:sp>
      <p:sp>
        <p:nvSpPr>
          <p:cNvPr id="30" name="TextBox 29">
            <a:extLst>
              <a:ext uri="{FF2B5EF4-FFF2-40B4-BE49-F238E27FC236}">
                <a16:creationId xmlns:a16="http://schemas.microsoft.com/office/drawing/2014/main" id="{457DD46B-F3F3-44BC-B290-2970F49593D4}"/>
              </a:ext>
            </a:extLst>
          </p:cNvPr>
          <p:cNvSpPr txBox="1"/>
          <p:nvPr/>
        </p:nvSpPr>
        <p:spPr>
          <a:xfrm>
            <a:off x="7774596" y="2441020"/>
            <a:ext cx="3712464" cy="738664"/>
          </a:xfrm>
          <a:prstGeom prst="rect">
            <a:avLst/>
          </a:prstGeom>
          <a:noFill/>
        </p:spPr>
        <p:txBody>
          <a:bodyPr wrap="square" rtlCol="0">
            <a:spAutoFit/>
          </a:bodyPr>
          <a:lstStyle/>
          <a:p>
            <a:pPr algn="ctr"/>
            <a:r>
              <a:rPr lang="en-US" sz="1400" dirty="0"/>
              <a:t>Have everybody pool their thoughts on what ultimately led to the shortcomings in your challenge</a:t>
            </a:r>
          </a:p>
        </p:txBody>
      </p:sp>
      <p:sp>
        <p:nvSpPr>
          <p:cNvPr id="31" name="TextBox 30">
            <a:extLst>
              <a:ext uri="{FF2B5EF4-FFF2-40B4-BE49-F238E27FC236}">
                <a16:creationId xmlns:a16="http://schemas.microsoft.com/office/drawing/2014/main" id="{A6F43EAA-9F2C-4A0B-BC3F-CACEA096B66D}"/>
              </a:ext>
            </a:extLst>
          </p:cNvPr>
          <p:cNvSpPr txBox="1"/>
          <p:nvPr/>
        </p:nvSpPr>
        <p:spPr>
          <a:xfrm>
            <a:off x="4993071" y="4679566"/>
            <a:ext cx="3712465" cy="738664"/>
          </a:xfrm>
          <a:prstGeom prst="rect">
            <a:avLst/>
          </a:prstGeom>
          <a:noFill/>
        </p:spPr>
        <p:txBody>
          <a:bodyPr wrap="square" rtlCol="0">
            <a:spAutoFit/>
          </a:bodyPr>
          <a:lstStyle/>
          <a:p>
            <a:pPr algn="ctr"/>
            <a:r>
              <a:rPr lang="en-US" sz="1400" dirty="0"/>
              <a:t>Use the gathered knowledge to make a process out of improving every idea challenge as you move forward</a:t>
            </a:r>
          </a:p>
        </p:txBody>
      </p:sp>
      <p:sp>
        <p:nvSpPr>
          <p:cNvPr id="32" name="Oval 31">
            <a:extLst>
              <a:ext uri="{FF2B5EF4-FFF2-40B4-BE49-F238E27FC236}">
                <a16:creationId xmlns:a16="http://schemas.microsoft.com/office/drawing/2014/main" id="{29EEAFFA-1FF6-46A8-BED5-A8247E707D8E}"/>
              </a:ext>
            </a:extLst>
          </p:cNvPr>
          <p:cNvSpPr/>
          <p:nvPr/>
        </p:nvSpPr>
        <p:spPr>
          <a:xfrm>
            <a:off x="3560131" y="4369489"/>
            <a:ext cx="1371600" cy="137160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a:extLst>
              <a:ext uri="{FF2B5EF4-FFF2-40B4-BE49-F238E27FC236}">
                <a16:creationId xmlns:a16="http://schemas.microsoft.com/office/drawing/2014/main" id="{09EC93AD-C102-4C85-A6D6-05151A244D35}"/>
              </a:ext>
            </a:extLst>
          </p:cNvPr>
          <p:cNvSpPr txBox="1"/>
          <p:nvPr/>
        </p:nvSpPr>
        <p:spPr>
          <a:xfrm>
            <a:off x="3463532" y="4725732"/>
            <a:ext cx="1564797" cy="646331"/>
          </a:xfrm>
          <a:prstGeom prst="rect">
            <a:avLst/>
          </a:prstGeom>
          <a:noFill/>
        </p:spPr>
        <p:txBody>
          <a:bodyPr wrap="square" rtlCol="0">
            <a:spAutoFit/>
          </a:bodyPr>
          <a:lstStyle/>
          <a:p>
            <a:pPr algn="ctr"/>
            <a:r>
              <a:rPr lang="en-US" dirty="0">
                <a:solidFill>
                  <a:schemeClr val="bg1"/>
                </a:solidFill>
              </a:rPr>
              <a:t>Practical</a:t>
            </a:r>
          </a:p>
          <a:p>
            <a:pPr algn="ctr"/>
            <a:r>
              <a:rPr lang="en-US" dirty="0">
                <a:solidFill>
                  <a:schemeClr val="bg1"/>
                </a:solidFill>
              </a:rPr>
              <a:t>takeaways</a:t>
            </a:r>
          </a:p>
        </p:txBody>
      </p:sp>
    </p:spTree>
    <p:extLst>
      <p:ext uri="{BB962C8B-B14F-4D97-AF65-F5344CB8AC3E}">
        <p14:creationId xmlns:p14="http://schemas.microsoft.com/office/powerpoint/2010/main" val="35556526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7379955-0C13-7A41-A6BF-D11BBF46FAE6}"/>
              </a:ext>
            </a:extLst>
          </p:cNvPr>
          <p:cNvSpPr>
            <a:spLocks noGrp="1"/>
          </p:cNvSpPr>
          <p:nvPr>
            <p:ph type="body" sz="quarter" idx="10"/>
          </p:nvPr>
        </p:nvSpPr>
        <p:spPr/>
        <p:txBody>
          <a:bodyPr>
            <a:normAutofit lnSpcReduction="10000"/>
          </a:bodyPr>
          <a:lstStyle/>
          <a:p>
            <a:r>
              <a:rPr lang="en-US" dirty="0"/>
              <a:t>Solution-centric </a:t>
            </a:r>
          </a:p>
          <a:p>
            <a:r>
              <a:rPr lang="en-US" dirty="0"/>
              <a:t>Idea Challenge</a:t>
            </a:r>
          </a:p>
        </p:txBody>
      </p:sp>
    </p:spTree>
    <p:extLst>
      <p:ext uri="{BB962C8B-B14F-4D97-AF65-F5344CB8AC3E}">
        <p14:creationId xmlns:p14="http://schemas.microsoft.com/office/powerpoint/2010/main" val="29254361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Oval 68">
            <a:extLst>
              <a:ext uri="{FF2B5EF4-FFF2-40B4-BE49-F238E27FC236}">
                <a16:creationId xmlns:a16="http://schemas.microsoft.com/office/drawing/2014/main" id="{43DEFF9F-98CC-4FE7-96D6-10C5553AAD6F}"/>
              </a:ext>
            </a:extLst>
          </p:cNvPr>
          <p:cNvSpPr/>
          <p:nvPr/>
        </p:nvSpPr>
        <p:spPr>
          <a:xfrm>
            <a:off x="6451069" y="3134608"/>
            <a:ext cx="2194560" cy="2194560"/>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2354A73-C0B7-4B93-ADAA-40F061A6D41A}"/>
              </a:ext>
            </a:extLst>
          </p:cNvPr>
          <p:cNvSpPr>
            <a:spLocks noGrp="1"/>
          </p:cNvSpPr>
          <p:nvPr>
            <p:ph type="title"/>
          </p:nvPr>
        </p:nvSpPr>
        <p:spPr>
          <a:xfrm>
            <a:off x="687317" y="299030"/>
            <a:ext cx="10797988" cy="1325563"/>
          </a:xfrm>
        </p:spPr>
        <p:txBody>
          <a:bodyPr/>
          <a:lstStyle/>
          <a:p>
            <a:r>
              <a:rPr lang="fi-FI" dirty="0"/>
              <a:t>Solution-centric idea challenge process</a:t>
            </a:r>
            <a:endParaRPr lang="en-FI" dirty="0"/>
          </a:p>
        </p:txBody>
      </p:sp>
      <p:sp>
        <p:nvSpPr>
          <p:cNvPr id="37" name="Isosceles Triangle 36">
            <a:extLst>
              <a:ext uri="{FF2B5EF4-FFF2-40B4-BE49-F238E27FC236}">
                <a16:creationId xmlns:a16="http://schemas.microsoft.com/office/drawing/2014/main" id="{09D73E0A-F3DC-4FAC-A8D2-83A34648F500}"/>
              </a:ext>
            </a:extLst>
          </p:cNvPr>
          <p:cNvSpPr/>
          <p:nvPr/>
        </p:nvSpPr>
        <p:spPr>
          <a:xfrm rot="5400000">
            <a:off x="8416283" y="1890310"/>
            <a:ext cx="886968" cy="292608"/>
          </a:xfrm>
          <a:prstGeom prst="triangl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a:extLst>
              <a:ext uri="{FF2B5EF4-FFF2-40B4-BE49-F238E27FC236}">
                <a16:creationId xmlns:a16="http://schemas.microsoft.com/office/drawing/2014/main" id="{A2DBE781-AE02-4ABF-8011-488D63FC98F5}"/>
              </a:ext>
            </a:extLst>
          </p:cNvPr>
          <p:cNvSpPr/>
          <p:nvPr/>
        </p:nvSpPr>
        <p:spPr>
          <a:xfrm>
            <a:off x="6317516" y="1581599"/>
            <a:ext cx="2392471" cy="9144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43">
            <a:extLst>
              <a:ext uri="{FF2B5EF4-FFF2-40B4-BE49-F238E27FC236}">
                <a16:creationId xmlns:a16="http://schemas.microsoft.com/office/drawing/2014/main" id="{73C735A3-6981-426D-AEB2-1499FB6588C4}"/>
              </a:ext>
            </a:extLst>
          </p:cNvPr>
          <p:cNvSpPr/>
          <p:nvPr/>
        </p:nvSpPr>
        <p:spPr>
          <a:xfrm>
            <a:off x="699123" y="1604275"/>
            <a:ext cx="2272146" cy="9144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515CAE39-D311-48F6-91F1-7C2A3A507300}"/>
              </a:ext>
            </a:extLst>
          </p:cNvPr>
          <p:cNvSpPr/>
          <p:nvPr/>
        </p:nvSpPr>
        <p:spPr>
          <a:xfrm>
            <a:off x="9186876" y="1579418"/>
            <a:ext cx="2272146" cy="914400"/>
          </a:xfrm>
          <a:prstGeom prst="rect">
            <a:avLst/>
          </a:prstGeom>
          <a:solidFill>
            <a:schemeClr val="tx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TextBox 45">
            <a:extLst>
              <a:ext uri="{FF2B5EF4-FFF2-40B4-BE49-F238E27FC236}">
                <a16:creationId xmlns:a16="http://schemas.microsoft.com/office/drawing/2014/main" id="{E9E31543-6B14-472C-B140-E88E4B59702D}"/>
              </a:ext>
            </a:extLst>
          </p:cNvPr>
          <p:cNvSpPr txBox="1"/>
          <p:nvPr/>
        </p:nvSpPr>
        <p:spPr>
          <a:xfrm>
            <a:off x="940111" y="1766454"/>
            <a:ext cx="1887055" cy="584775"/>
          </a:xfrm>
          <a:prstGeom prst="rect">
            <a:avLst/>
          </a:prstGeom>
          <a:noFill/>
        </p:spPr>
        <p:txBody>
          <a:bodyPr wrap="none" rtlCol="0">
            <a:spAutoFit/>
          </a:bodyPr>
          <a:lstStyle/>
          <a:p>
            <a:pPr algn="ctr"/>
            <a:r>
              <a:rPr lang="en-US" sz="1600" b="1" dirty="0">
                <a:solidFill>
                  <a:schemeClr val="bg1"/>
                </a:solidFill>
                <a:latin typeface="+mj-lt"/>
              </a:rPr>
              <a:t>1. Charting your </a:t>
            </a:r>
          </a:p>
          <a:p>
            <a:pPr algn="ctr"/>
            <a:r>
              <a:rPr lang="en-US" sz="1600" b="1" dirty="0">
                <a:solidFill>
                  <a:schemeClr val="bg1"/>
                </a:solidFill>
                <a:latin typeface="+mj-lt"/>
              </a:rPr>
              <a:t>goals</a:t>
            </a:r>
          </a:p>
        </p:txBody>
      </p:sp>
      <p:sp>
        <p:nvSpPr>
          <p:cNvPr id="47" name="TextBox 46">
            <a:extLst>
              <a:ext uri="{FF2B5EF4-FFF2-40B4-BE49-F238E27FC236}">
                <a16:creationId xmlns:a16="http://schemas.microsoft.com/office/drawing/2014/main" id="{88531803-EFF7-443F-8DD0-5FF1BAF98CDA}"/>
              </a:ext>
            </a:extLst>
          </p:cNvPr>
          <p:cNvSpPr txBox="1"/>
          <p:nvPr/>
        </p:nvSpPr>
        <p:spPr>
          <a:xfrm>
            <a:off x="9248815" y="1757380"/>
            <a:ext cx="2185214" cy="584775"/>
          </a:xfrm>
          <a:prstGeom prst="rect">
            <a:avLst/>
          </a:prstGeom>
          <a:noFill/>
        </p:spPr>
        <p:txBody>
          <a:bodyPr wrap="square" rtlCol="0">
            <a:spAutoFit/>
          </a:bodyPr>
          <a:lstStyle/>
          <a:p>
            <a:pPr algn="ctr"/>
            <a:r>
              <a:rPr lang="en-US" sz="1600" b="1" dirty="0">
                <a:solidFill>
                  <a:schemeClr val="bg1"/>
                </a:solidFill>
                <a:latin typeface="+mj-lt"/>
              </a:rPr>
              <a:t>4. Wrap-up and reflection</a:t>
            </a:r>
          </a:p>
        </p:txBody>
      </p:sp>
      <p:sp>
        <p:nvSpPr>
          <p:cNvPr id="48" name="Oval 47">
            <a:extLst>
              <a:ext uri="{FF2B5EF4-FFF2-40B4-BE49-F238E27FC236}">
                <a16:creationId xmlns:a16="http://schemas.microsoft.com/office/drawing/2014/main" id="{C2919181-9AE0-4D8C-B2B7-00841CCF5C2C}"/>
              </a:ext>
            </a:extLst>
          </p:cNvPr>
          <p:cNvSpPr/>
          <p:nvPr/>
        </p:nvSpPr>
        <p:spPr>
          <a:xfrm>
            <a:off x="728883" y="3097876"/>
            <a:ext cx="2194560" cy="219456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TextBox 49">
            <a:extLst>
              <a:ext uri="{FF2B5EF4-FFF2-40B4-BE49-F238E27FC236}">
                <a16:creationId xmlns:a16="http://schemas.microsoft.com/office/drawing/2014/main" id="{9CF1559F-2FEE-46E2-98D7-3A8A8714ED60}"/>
              </a:ext>
            </a:extLst>
          </p:cNvPr>
          <p:cNvSpPr txBox="1"/>
          <p:nvPr/>
        </p:nvSpPr>
        <p:spPr>
          <a:xfrm>
            <a:off x="882988" y="3670862"/>
            <a:ext cx="1829517" cy="1077218"/>
          </a:xfrm>
          <a:prstGeom prst="rect">
            <a:avLst/>
          </a:prstGeom>
          <a:noFill/>
        </p:spPr>
        <p:txBody>
          <a:bodyPr wrap="square" rtlCol="0">
            <a:spAutoFit/>
          </a:bodyPr>
          <a:lstStyle/>
          <a:p>
            <a:pPr algn="ctr"/>
            <a:r>
              <a:rPr lang="en-US" sz="1600" dirty="0">
                <a:solidFill>
                  <a:schemeClr val="bg1"/>
                </a:solidFill>
                <a:latin typeface="+mj-lt"/>
              </a:rPr>
              <a:t>Pick a topic that is of significant importance to your company</a:t>
            </a:r>
          </a:p>
        </p:txBody>
      </p:sp>
      <p:sp>
        <p:nvSpPr>
          <p:cNvPr id="51" name="Oval 50">
            <a:extLst>
              <a:ext uri="{FF2B5EF4-FFF2-40B4-BE49-F238E27FC236}">
                <a16:creationId xmlns:a16="http://schemas.microsoft.com/office/drawing/2014/main" id="{1E2824F6-8667-47E0-9E13-2F8401C4DCC8}"/>
              </a:ext>
            </a:extLst>
          </p:cNvPr>
          <p:cNvSpPr/>
          <p:nvPr/>
        </p:nvSpPr>
        <p:spPr>
          <a:xfrm>
            <a:off x="3637677" y="3097876"/>
            <a:ext cx="2194560" cy="2194560"/>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Oval 51">
            <a:extLst>
              <a:ext uri="{FF2B5EF4-FFF2-40B4-BE49-F238E27FC236}">
                <a16:creationId xmlns:a16="http://schemas.microsoft.com/office/drawing/2014/main" id="{20A7A465-EDA3-4504-98B1-C10AB3FE667D}"/>
              </a:ext>
            </a:extLst>
          </p:cNvPr>
          <p:cNvSpPr/>
          <p:nvPr/>
        </p:nvSpPr>
        <p:spPr>
          <a:xfrm>
            <a:off x="9264462" y="3097876"/>
            <a:ext cx="2194560" cy="2194560"/>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TextBox 52">
            <a:extLst>
              <a:ext uri="{FF2B5EF4-FFF2-40B4-BE49-F238E27FC236}">
                <a16:creationId xmlns:a16="http://schemas.microsoft.com/office/drawing/2014/main" id="{82E518C3-093C-40A9-92BE-A99FE7FE3E4F}"/>
              </a:ext>
            </a:extLst>
          </p:cNvPr>
          <p:cNvSpPr txBox="1"/>
          <p:nvPr/>
        </p:nvSpPr>
        <p:spPr>
          <a:xfrm>
            <a:off x="3914751" y="3579155"/>
            <a:ext cx="1642868" cy="1077218"/>
          </a:xfrm>
          <a:prstGeom prst="rect">
            <a:avLst/>
          </a:prstGeom>
          <a:noFill/>
        </p:spPr>
        <p:txBody>
          <a:bodyPr wrap="square" rtlCol="0">
            <a:spAutoFit/>
          </a:bodyPr>
          <a:lstStyle/>
          <a:p>
            <a:pPr algn="ctr"/>
            <a:r>
              <a:rPr lang="en-US" sz="1600" dirty="0">
                <a:solidFill>
                  <a:schemeClr val="bg1"/>
                </a:solidFill>
                <a:latin typeface="+mj-lt"/>
              </a:rPr>
              <a:t>Choose people with whom you can best reach your goals</a:t>
            </a:r>
          </a:p>
        </p:txBody>
      </p:sp>
      <p:sp>
        <p:nvSpPr>
          <p:cNvPr id="55" name="TextBox 54">
            <a:extLst>
              <a:ext uri="{FF2B5EF4-FFF2-40B4-BE49-F238E27FC236}">
                <a16:creationId xmlns:a16="http://schemas.microsoft.com/office/drawing/2014/main" id="{1C466196-FC16-4DFA-83AF-683CD7C19A63}"/>
              </a:ext>
            </a:extLst>
          </p:cNvPr>
          <p:cNvSpPr txBox="1"/>
          <p:nvPr/>
        </p:nvSpPr>
        <p:spPr>
          <a:xfrm>
            <a:off x="6888254" y="3861048"/>
            <a:ext cx="1303251" cy="707886"/>
          </a:xfrm>
          <a:prstGeom prst="rect">
            <a:avLst/>
          </a:prstGeom>
          <a:noFill/>
        </p:spPr>
        <p:txBody>
          <a:bodyPr wrap="square" rtlCol="0">
            <a:spAutoFit/>
          </a:bodyPr>
          <a:lstStyle/>
          <a:p>
            <a:pPr algn="ctr"/>
            <a:r>
              <a:rPr lang="en-US" sz="2000" dirty="0">
                <a:solidFill>
                  <a:schemeClr val="bg1"/>
                </a:solidFill>
                <a:latin typeface="+mj-lt"/>
              </a:rPr>
              <a:t>Solution phase</a:t>
            </a:r>
          </a:p>
        </p:txBody>
      </p:sp>
      <p:sp>
        <p:nvSpPr>
          <p:cNvPr id="56" name="TextBox 55">
            <a:extLst>
              <a:ext uri="{FF2B5EF4-FFF2-40B4-BE49-F238E27FC236}">
                <a16:creationId xmlns:a16="http://schemas.microsoft.com/office/drawing/2014/main" id="{63DF29EB-0C48-4F9A-85DC-E3C7909AE9DF}"/>
              </a:ext>
            </a:extLst>
          </p:cNvPr>
          <p:cNvSpPr txBox="1"/>
          <p:nvPr/>
        </p:nvSpPr>
        <p:spPr>
          <a:xfrm>
            <a:off x="9489826" y="3579155"/>
            <a:ext cx="1794632" cy="1323439"/>
          </a:xfrm>
          <a:prstGeom prst="rect">
            <a:avLst/>
          </a:prstGeom>
          <a:noFill/>
        </p:spPr>
        <p:txBody>
          <a:bodyPr wrap="square" rtlCol="0">
            <a:spAutoFit/>
          </a:bodyPr>
          <a:lstStyle/>
          <a:p>
            <a:pPr algn="ctr"/>
            <a:r>
              <a:rPr lang="en-US" sz="1600" dirty="0">
                <a:solidFill>
                  <a:schemeClr val="bg1"/>
                </a:solidFill>
                <a:latin typeface="+mj-lt"/>
              </a:rPr>
              <a:t>Wrap up the campaign and reflect on the process as a whole</a:t>
            </a:r>
          </a:p>
        </p:txBody>
      </p:sp>
      <p:sp>
        <p:nvSpPr>
          <p:cNvPr id="57" name="Oval 56">
            <a:extLst>
              <a:ext uri="{FF2B5EF4-FFF2-40B4-BE49-F238E27FC236}">
                <a16:creationId xmlns:a16="http://schemas.microsoft.com/office/drawing/2014/main" id="{14D350A6-113D-4EDE-8036-403D3831A7A6}"/>
              </a:ext>
            </a:extLst>
          </p:cNvPr>
          <p:cNvSpPr/>
          <p:nvPr/>
        </p:nvSpPr>
        <p:spPr>
          <a:xfrm>
            <a:off x="1789474" y="2768012"/>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57">
            <a:extLst>
              <a:ext uri="{FF2B5EF4-FFF2-40B4-BE49-F238E27FC236}">
                <a16:creationId xmlns:a16="http://schemas.microsoft.com/office/drawing/2014/main" id="{31E6D3E2-1E41-4A2D-9C57-19D49AF34F16}"/>
              </a:ext>
            </a:extLst>
          </p:cNvPr>
          <p:cNvSpPr/>
          <p:nvPr/>
        </p:nvSpPr>
        <p:spPr>
          <a:xfrm>
            <a:off x="4705317" y="2762873"/>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val 58">
            <a:extLst>
              <a:ext uri="{FF2B5EF4-FFF2-40B4-BE49-F238E27FC236}">
                <a16:creationId xmlns:a16="http://schemas.microsoft.com/office/drawing/2014/main" id="{60C5EFF6-3030-4137-B97A-8EAB8CEE7C9D}"/>
              </a:ext>
            </a:extLst>
          </p:cNvPr>
          <p:cNvSpPr/>
          <p:nvPr/>
        </p:nvSpPr>
        <p:spPr>
          <a:xfrm>
            <a:off x="10295702" y="2764113"/>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Isosceles Triangle 59">
            <a:extLst>
              <a:ext uri="{FF2B5EF4-FFF2-40B4-BE49-F238E27FC236}">
                <a16:creationId xmlns:a16="http://schemas.microsoft.com/office/drawing/2014/main" id="{676F65FA-5FC5-4043-AF72-428F93E76C60}"/>
              </a:ext>
            </a:extLst>
          </p:cNvPr>
          <p:cNvSpPr/>
          <p:nvPr/>
        </p:nvSpPr>
        <p:spPr>
          <a:xfrm rot="5400000">
            <a:off x="2684979" y="1914605"/>
            <a:ext cx="886968" cy="292608"/>
          </a:xfrm>
          <a:prstGeom prst="triangl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Oval 60">
            <a:extLst>
              <a:ext uri="{FF2B5EF4-FFF2-40B4-BE49-F238E27FC236}">
                <a16:creationId xmlns:a16="http://schemas.microsoft.com/office/drawing/2014/main" id="{D5DD9542-4C58-46E3-851E-6C55AB84F686}"/>
              </a:ext>
            </a:extLst>
          </p:cNvPr>
          <p:cNvSpPr/>
          <p:nvPr/>
        </p:nvSpPr>
        <p:spPr>
          <a:xfrm>
            <a:off x="5149546" y="1967402"/>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TextBox 62">
            <a:extLst>
              <a:ext uri="{FF2B5EF4-FFF2-40B4-BE49-F238E27FC236}">
                <a16:creationId xmlns:a16="http://schemas.microsoft.com/office/drawing/2014/main" id="{ED272C33-07F8-4301-9904-7E91D9926A12}"/>
              </a:ext>
            </a:extLst>
          </p:cNvPr>
          <p:cNvSpPr txBox="1"/>
          <p:nvPr/>
        </p:nvSpPr>
        <p:spPr>
          <a:xfrm>
            <a:off x="3471496" y="1713452"/>
            <a:ext cx="2569066" cy="646331"/>
          </a:xfrm>
          <a:prstGeom prst="rect">
            <a:avLst/>
          </a:prstGeom>
          <a:noFill/>
        </p:spPr>
        <p:txBody>
          <a:bodyPr wrap="square" rtlCol="0">
            <a:spAutoFit/>
          </a:bodyPr>
          <a:lstStyle/>
          <a:p>
            <a:pPr algn="ctr"/>
            <a:r>
              <a:rPr lang="en-US" sz="1800" dirty="0">
                <a:solidFill>
                  <a:schemeClr val="bg1"/>
                </a:solidFill>
              </a:rPr>
              <a:t>2. Defining</a:t>
            </a:r>
            <a:r>
              <a:rPr lang="en-US" dirty="0">
                <a:solidFill>
                  <a:schemeClr val="bg1"/>
                </a:solidFill>
              </a:rPr>
              <a:t> </a:t>
            </a:r>
            <a:r>
              <a:rPr lang="en-US" dirty="0" err="1">
                <a:solidFill>
                  <a:schemeClr val="bg1"/>
                </a:solidFill>
              </a:rPr>
              <a:t>p</a:t>
            </a:r>
            <a:r>
              <a:rPr lang="en-US" sz="1800" dirty="0" err="1">
                <a:solidFill>
                  <a:schemeClr val="bg1"/>
                </a:solidFill>
              </a:rPr>
              <a:t>artici-pating</a:t>
            </a:r>
            <a:r>
              <a:rPr lang="en-US" sz="1800" dirty="0">
                <a:solidFill>
                  <a:schemeClr val="bg1"/>
                </a:solidFill>
              </a:rPr>
              <a:t> audience</a:t>
            </a:r>
          </a:p>
        </p:txBody>
      </p:sp>
      <p:sp>
        <p:nvSpPr>
          <p:cNvPr id="64" name="TextBox 63">
            <a:extLst>
              <a:ext uri="{FF2B5EF4-FFF2-40B4-BE49-F238E27FC236}">
                <a16:creationId xmlns:a16="http://schemas.microsoft.com/office/drawing/2014/main" id="{AB745862-87E9-4BED-A0E7-92A77EAF1E9E}"/>
              </a:ext>
            </a:extLst>
          </p:cNvPr>
          <p:cNvSpPr txBox="1"/>
          <p:nvPr/>
        </p:nvSpPr>
        <p:spPr>
          <a:xfrm>
            <a:off x="6300734" y="1759958"/>
            <a:ext cx="2520445" cy="584775"/>
          </a:xfrm>
          <a:prstGeom prst="rect">
            <a:avLst/>
          </a:prstGeom>
          <a:noFill/>
        </p:spPr>
        <p:txBody>
          <a:bodyPr wrap="square" rtlCol="0">
            <a:spAutoFit/>
          </a:bodyPr>
          <a:lstStyle/>
          <a:p>
            <a:pPr algn="ctr"/>
            <a:r>
              <a:rPr lang="en-US" sz="1600" b="1" dirty="0">
                <a:solidFill>
                  <a:schemeClr val="bg1"/>
                </a:solidFill>
                <a:latin typeface="+mj-lt"/>
              </a:rPr>
              <a:t>3. Concrete planning and executing</a:t>
            </a:r>
          </a:p>
        </p:txBody>
      </p:sp>
      <p:sp>
        <p:nvSpPr>
          <p:cNvPr id="65" name="Rectangle 64">
            <a:extLst>
              <a:ext uri="{FF2B5EF4-FFF2-40B4-BE49-F238E27FC236}">
                <a16:creationId xmlns:a16="http://schemas.microsoft.com/office/drawing/2014/main" id="{A000344C-1AD4-4A7D-A5A0-DBF8501A105D}"/>
              </a:ext>
            </a:extLst>
          </p:cNvPr>
          <p:cNvSpPr/>
          <p:nvPr/>
        </p:nvSpPr>
        <p:spPr>
          <a:xfrm>
            <a:off x="3448157" y="1592568"/>
            <a:ext cx="2392471" cy="9144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TextBox 65">
            <a:extLst>
              <a:ext uri="{FF2B5EF4-FFF2-40B4-BE49-F238E27FC236}">
                <a16:creationId xmlns:a16="http://schemas.microsoft.com/office/drawing/2014/main" id="{E8189E10-3CE8-4985-9942-CA2665A995CE}"/>
              </a:ext>
            </a:extLst>
          </p:cNvPr>
          <p:cNvSpPr txBox="1"/>
          <p:nvPr/>
        </p:nvSpPr>
        <p:spPr>
          <a:xfrm>
            <a:off x="3426808" y="1738170"/>
            <a:ext cx="2569066" cy="584775"/>
          </a:xfrm>
          <a:prstGeom prst="rect">
            <a:avLst/>
          </a:prstGeom>
          <a:noFill/>
        </p:spPr>
        <p:txBody>
          <a:bodyPr wrap="square" rtlCol="0">
            <a:spAutoFit/>
          </a:bodyPr>
          <a:lstStyle/>
          <a:p>
            <a:pPr algn="ctr"/>
            <a:r>
              <a:rPr lang="en-US" sz="1600" b="1" dirty="0">
                <a:solidFill>
                  <a:schemeClr val="bg1"/>
                </a:solidFill>
                <a:latin typeface="+mj-lt"/>
              </a:rPr>
              <a:t>2. Choosing the participants </a:t>
            </a:r>
          </a:p>
        </p:txBody>
      </p:sp>
      <p:sp>
        <p:nvSpPr>
          <p:cNvPr id="67" name="Oval 66">
            <a:extLst>
              <a:ext uri="{FF2B5EF4-FFF2-40B4-BE49-F238E27FC236}">
                <a16:creationId xmlns:a16="http://schemas.microsoft.com/office/drawing/2014/main" id="{9B3250DD-EEB6-4BBC-905E-7D8A555A5E8F}"/>
              </a:ext>
            </a:extLst>
          </p:cNvPr>
          <p:cNvSpPr/>
          <p:nvPr/>
        </p:nvSpPr>
        <p:spPr>
          <a:xfrm>
            <a:off x="7494160" y="2769253"/>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8" name="Isosceles Triangle 67">
            <a:extLst>
              <a:ext uri="{FF2B5EF4-FFF2-40B4-BE49-F238E27FC236}">
                <a16:creationId xmlns:a16="http://schemas.microsoft.com/office/drawing/2014/main" id="{8BC68BAD-DD0D-4F80-A279-88349B8FE172}"/>
              </a:ext>
            </a:extLst>
          </p:cNvPr>
          <p:cNvSpPr/>
          <p:nvPr/>
        </p:nvSpPr>
        <p:spPr>
          <a:xfrm rot="5400000">
            <a:off x="5546903" y="1896647"/>
            <a:ext cx="886968" cy="292608"/>
          </a:xfrm>
          <a:prstGeom prst="triangl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294296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354A73-C0B7-4B93-ADAA-40F061A6D41A}"/>
              </a:ext>
            </a:extLst>
          </p:cNvPr>
          <p:cNvSpPr>
            <a:spLocks noGrp="1"/>
          </p:cNvSpPr>
          <p:nvPr>
            <p:ph type="title"/>
          </p:nvPr>
        </p:nvSpPr>
        <p:spPr>
          <a:xfrm>
            <a:off x="623392" y="280139"/>
            <a:ext cx="10797988" cy="1325563"/>
          </a:xfrm>
        </p:spPr>
        <p:txBody>
          <a:bodyPr/>
          <a:lstStyle/>
          <a:p>
            <a:r>
              <a:rPr lang="fi-FI" dirty="0"/>
              <a:t>Charting your goals</a:t>
            </a:r>
            <a:endParaRPr lang="en-FI" dirty="0"/>
          </a:p>
        </p:txBody>
      </p:sp>
      <p:sp>
        <p:nvSpPr>
          <p:cNvPr id="21" name="Rectangle 20">
            <a:extLst>
              <a:ext uri="{FF2B5EF4-FFF2-40B4-BE49-F238E27FC236}">
                <a16:creationId xmlns:a16="http://schemas.microsoft.com/office/drawing/2014/main" id="{2D79AAA8-726B-432B-80F1-372687B41E0B}"/>
              </a:ext>
            </a:extLst>
          </p:cNvPr>
          <p:cNvSpPr/>
          <p:nvPr/>
        </p:nvSpPr>
        <p:spPr>
          <a:xfrm>
            <a:off x="2644724" y="2184949"/>
            <a:ext cx="4350451" cy="94359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B1DC6C26-B866-4E5A-ABA0-56E261C030DB}"/>
              </a:ext>
            </a:extLst>
          </p:cNvPr>
          <p:cNvSpPr txBox="1"/>
          <p:nvPr/>
        </p:nvSpPr>
        <p:spPr>
          <a:xfrm>
            <a:off x="2813554" y="2340496"/>
            <a:ext cx="4012790" cy="646331"/>
          </a:xfrm>
          <a:prstGeom prst="rect">
            <a:avLst/>
          </a:prstGeom>
          <a:noFill/>
        </p:spPr>
        <p:txBody>
          <a:bodyPr wrap="square" rtlCol="0">
            <a:spAutoFit/>
          </a:bodyPr>
          <a:lstStyle/>
          <a:p>
            <a:pPr algn="ctr"/>
            <a:r>
              <a:rPr lang="en-US" sz="1800" dirty="0">
                <a:solidFill>
                  <a:schemeClr val="bg1"/>
                </a:solidFill>
              </a:rPr>
              <a:t>Chart a quantifiable goal to build your challenge around</a:t>
            </a:r>
          </a:p>
        </p:txBody>
      </p:sp>
      <p:sp>
        <p:nvSpPr>
          <p:cNvPr id="23" name="Oval 22">
            <a:extLst>
              <a:ext uri="{FF2B5EF4-FFF2-40B4-BE49-F238E27FC236}">
                <a16:creationId xmlns:a16="http://schemas.microsoft.com/office/drawing/2014/main" id="{8E315CBD-D722-41A4-945F-6BF2E9E6DBC9}"/>
              </a:ext>
            </a:extLst>
          </p:cNvPr>
          <p:cNvSpPr/>
          <p:nvPr/>
        </p:nvSpPr>
        <p:spPr>
          <a:xfrm>
            <a:off x="7885418" y="1743083"/>
            <a:ext cx="1828800" cy="1828800"/>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EC8663E6-DD93-4F8B-BC2E-F0DA69DB9D3D}"/>
              </a:ext>
            </a:extLst>
          </p:cNvPr>
          <p:cNvSpPr txBox="1"/>
          <p:nvPr/>
        </p:nvSpPr>
        <p:spPr>
          <a:xfrm>
            <a:off x="8101689" y="2017844"/>
            <a:ext cx="1375193" cy="1384995"/>
          </a:xfrm>
          <a:prstGeom prst="rect">
            <a:avLst/>
          </a:prstGeom>
          <a:noFill/>
        </p:spPr>
        <p:txBody>
          <a:bodyPr wrap="square" rtlCol="0">
            <a:spAutoFit/>
          </a:bodyPr>
          <a:lstStyle/>
          <a:p>
            <a:pPr algn="ctr"/>
            <a:r>
              <a:rPr lang="en-US" sz="1400" dirty="0">
                <a:solidFill>
                  <a:schemeClr val="bg1"/>
                </a:solidFill>
              </a:rPr>
              <a:t>A quantifiable goal makes it easier to objectively measure results</a:t>
            </a:r>
          </a:p>
        </p:txBody>
      </p:sp>
      <p:sp>
        <p:nvSpPr>
          <p:cNvPr id="25" name="Oval 24">
            <a:extLst>
              <a:ext uri="{FF2B5EF4-FFF2-40B4-BE49-F238E27FC236}">
                <a16:creationId xmlns:a16="http://schemas.microsoft.com/office/drawing/2014/main" id="{31FD3202-5A05-40D6-9414-110EA69773E2}"/>
              </a:ext>
            </a:extLst>
          </p:cNvPr>
          <p:cNvSpPr/>
          <p:nvPr/>
        </p:nvSpPr>
        <p:spPr>
          <a:xfrm>
            <a:off x="7493568" y="2608798"/>
            <a:ext cx="109728" cy="10972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D3088B43-210C-4591-AEF1-0019DEF29058}"/>
              </a:ext>
            </a:extLst>
          </p:cNvPr>
          <p:cNvSpPr/>
          <p:nvPr/>
        </p:nvSpPr>
        <p:spPr>
          <a:xfrm>
            <a:off x="2786030" y="4636155"/>
            <a:ext cx="4209145" cy="94183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14675938-14FB-4F57-9859-9828E58106F5}"/>
              </a:ext>
            </a:extLst>
          </p:cNvPr>
          <p:cNvSpPr txBox="1"/>
          <p:nvPr/>
        </p:nvSpPr>
        <p:spPr>
          <a:xfrm>
            <a:off x="2982699" y="4783905"/>
            <a:ext cx="4012790" cy="646331"/>
          </a:xfrm>
          <a:prstGeom prst="rect">
            <a:avLst/>
          </a:prstGeom>
          <a:noFill/>
        </p:spPr>
        <p:txBody>
          <a:bodyPr wrap="square" rtlCol="0">
            <a:spAutoFit/>
          </a:bodyPr>
          <a:lstStyle/>
          <a:p>
            <a:pPr algn="ctr"/>
            <a:r>
              <a:rPr lang="en-US" sz="1800" dirty="0">
                <a:solidFill>
                  <a:schemeClr val="bg1"/>
                </a:solidFill>
              </a:rPr>
              <a:t>Don’t be afraid to return to the drawing board</a:t>
            </a:r>
          </a:p>
        </p:txBody>
      </p:sp>
      <p:sp>
        <p:nvSpPr>
          <p:cNvPr id="28" name="Oval 27">
            <a:extLst>
              <a:ext uri="{FF2B5EF4-FFF2-40B4-BE49-F238E27FC236}">
                <a16:creationId xmlns:a16="http://schemas.microsoft.com/office/drawing/2014/main" id="{81B6667C-3FF0-47FE-BA84-4B06EB3D56E8}"/>
              </a:ext>
            </a:extLst>
          </p:cNvPr>
          <p:cNvSpPr/>
          <p:nvPr/>
        </p:nvSpPr>
        <p:spPr>
          <a:xfrm>
            <a:off x="7885418" y="4192671"/>
            <a:ext cx="1828800" cy="1828800"/>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66A632EF-AC0B-47FA-9CD2-0BCEE23419C1}"/>
              </a:ext>
            </a:extLst>
          </p:cNvPr>
          <p:cNvSpPr txBox="1"/>
          <p:nvPr/>
        </p:nvSpPr>
        <p:spPr>
          <a:xfrm>
            <a:off x="8005019" y="4653851"/>
            <a:ext cx="1589856" cy="954107"/>
          </a:xfrm>
          <a:prstGeom prst="rect">
            <a:avLst/>
          </a:prstGeom>
          <a:noFill/>
        </p:spPr>
        <p:txBody>
          <a:bodyPr wrap="square" rtlCol="0">
            <a:spAutoFit/>
          </a:bodyPr>
          <a:lstStyle/>
          <a:p>
            <a:pPr algn="ctr"/>
            <a:r>
              <a:rPr lang="en-US" sz="1400" dirty="0">
                <a:solidFill>
                  <a:schemeClr val="bg1"/>
                </a:solidFill>
              </a:rPr>
              <a:t>Keep refining your goal until you’re satisfied with it</a:t>
            </a:r>
          </a:p>
        </p:txBody>
      </p:sp>
      <p:sp>
        <p:nvSpPr>
          <p:cNvPr id="30" name="Oval 29">
            <a:extLst>
              <a:ext uri="{FF2B5EF4-FFF2-40B4-BE49-F238E27FC236}">
                <a16:creationId xmlns:a16="http://schemas.microsoft.com/office/drawing/2014/main" id="{2A6C9D97-41B6-41E1-A24B-3833D8C2C72E}"/>
              </a:ext>
            </a:extLst>
          </p:cNvPr>
          <p:cNvSpPr/>
          <p:nvPr/>
        </p:nvSpPr>
        <p:spPr>
          <a:xfrm>
            <a:off x="7493568" y="5058386"/>
            <a:ext cx="109728" cy="10972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7" name="Straight Arrow Connector 36">
            <a:extLst>
              <a:ext uri="{FF2B5EF4-FFF2-40B4-BE49-F238E27FC236}">
                <a16:creationId xmlns:a16="http://schemas.microsoft.com/office/drawing/2014/main" id="{5151BCE9-BF86-42CF-8834-D2DC91C2F63E}"/>
              </a:ext>
            </a:extLst>
          </p:cNvPr>
          <p:cNvCxnSpPr>
            <a:cxnSpLocks/>
          </p:cNvCxnSpPr>
          <p:nvPr/>
        </p:nvCxnSpPr>
        <p:spPr>
          <a:xfrm>
            <a:off x="5051364" y="3654464"/>
            <a:ext cx="0" cy="538207"/>
          </a:xfrm>
          <a:prstGeom prst="straightConnector1">
            <a:avLst/>
          </a:prstGeom>
          <a:ln w="889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934113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354A73-C0B7-4B93-ADAA-40F061A6D41A}"/>
              </a:ext>
            </a:extLst>
          </p:cNvPr>
          <p:cNvSpPr>
            <a:spLocks noGrp="1"/>
          </p:cNvSpPr>
          <p:nvPr>
            <p:ph type="title"/>
          </p:nvPr>
        </p:nvSpPr>
        <p:spPr>
          <a:xfrm>
            <a:off x="435482" y="12838"/>
            <a:ext cx="10797988" cy="1325563"/>
          </a:xfrm>
        </p:spPr>
        <p:txBody>
          <a:bodyPr/>
          <a:lstStyle/>
          <a:p>
            <a:r>
              <a:rPr lang="fi-FI" dirty="0"/>
              <a:t>Choosing the participants</a:t>
            </a:r>
            <a:endParaRPr lang="en-FI" dirty="0"/>
          </a:p>
        </p:txBody>
      </p:sp>
      <p:grpSp>
        <p:nvGrpSpPr>
          <p:cNvPr id="4" name="Group 3">
            <a:extLst>
              <a:ext uri="{FF2B5EF4-FFF2-40B4-BE49-F238E27FC236}">
                <a16:creationId xmlns:a16="http://schemas.microsoft.com/office/drawing/2014/main" id="{AC69F95D-BE3F-4BDD-B09A-1F0C759C577D}"/>
              </a:ext>
            </a:extLst>
          </p:cNvPr>
          <p:cNvGrpSpPr/>
          <p:nvPr/>
        </p:nvGrpSpPr>
        <p:grpSpPr>
          <a:xfrm>
            <a:off x="1225709" y="1304121"/>
            <a:ext cx="9030349" cy="5153133"/>
            <a:chOff x="1571717" y="1338401"/>
            <a:chExt cx="9030349" cy="5153133"/>
          </a:xfrm>
        </p:grpSpPr>
        <p:sp>
          <p:nvSpPr>
            <p:cNvPr id="26" name="Rectangle 25">
              <a:extLst>
                <a:ext uri="{FF2B5EF4-FFF2-40B4-BE49-F238E27FC236}">
                  <a16:creationId xmlns:a16="http://schemas.microsoft.com/office/drawing/2014/main" id="{D331BCEE-E78B-413F-970E-B7137CA0E2F0}"/>
                </a:ext>
              </a:extLst>
            </p:cNvPr>
            <p:cNvSpPr/>
            <p:nvPr/>
          </p:nvSpPr>
          <p:spPr>
            <a:xfrm>
              <a:off x="1571717" y="4798338"/>
              <a:ext cx="2492845" cy="168049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3C913F19-ACA0-4C07-91C7-AC9013597368}"/>
                </a:ext>
              </a:extLst>
            </p:cNvPr>
            <p:cNvGrpSpPr/>
            <p:nvPr/>
          </p:nvGrpSpPr>
          <p:grpSpPr>
            <a:xfrm>
              <a:off x="1708628" y="1338401"/>
              <a:ext cx="8893438" cy="5153133"/>
              <a:chOff x="1708628" y="1338401"/>
              <a:chExt cx="8893438" cy="5153133"/>
            </a:xfrm>
          </p:grpSpPr>
          <p:cxnSp>
            <p:nvCxnSpPr>
              <p:cNvPr id="24" name="Straight Connector 23">
                <a:extLst>
                  <a:ext uri="{FF2B5EF4-FFF2-40B4-BE49-F238E27FC236}">
                    <a16:creationId xmlns:a16="http://schemas.microsoft.com/office/drawing/2014/main" id="{4A485CA4-5434-4251-B5BE-CBF6A0A56EC1}"/>
                  </a:ext>
                </a:extLst>
              </p:cNvPr>
              <p:cNvCxnSpPr>
                <a:cxnSpLocks/>
              </p:cNvCxnSpPr>
              <p:nvPr/>
            </p:nvCxnSpPr>
            <p:spPr>
              <a:xfrm flipH="1">
                <a:off x="2983930" y="2389436"/>
                <a:ext cx="914405" cy="831984"/>
              </a:xfrm>
              <a:prstGeom prst="line">
                <a:avLst/>
              </a:prstGeom>
              <a:ln w="50800"/>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C7C03613-BB0C-482B-91A6-0B065B6E80A6}"/>
                  </a:ext>
                </a:extLst>
              </p:cNvPr>
              <p:cNvCxnSpPr>
                <a:cxnSpLocks/>
              </p:cNvCxnSpPr>
              <p:nvPr/>
            </p:nvCxnSpPr>
            <p:spPr>
              <a:xfrm>
                <a:off x="8175431" y="2293096"/>
                <a:ext cx="914405" cy="831984"/>
              </a:xfrm>
              <a:prstGeom prst="line">
                <a:avLst/>
              </a:prstGeom>
              <a:ln w="508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8DB64A71-48E1-4581-B50A-70D18C4CA089}"/>
                  </a:ext>
                </a:extLst>
              </p:cNvPr>
              <p:cNvCxnSpPr>
                <a:cxnSpLocks/>
              </p:cNvCxnSpPr>
              <p:nvPr/>
            </p:nvCxnSpPr>
            <p:spPr>
              <a:xfrm>
                <a:off x="6086891" y="1932498"/>
                <a:ext cx="1611" cy="2979148"/>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sp>
            <p:nvSpPr>
              <p:cNvPr id="50" name="Rectangle 49">
                <a:extLst>
                  <a:ext uri="{FF2B5EF4-FFF2-40B4-BE49-F238E27FC236}">
                    <a16:creationId xmlns:a16="http://schemas.microsoft.com/office/drawing/2014/main" id="{66D62934-F8D5-489D-B5A0-693406B775DC}"/>
                  </a:ext>
                </a:extLst>
              </p:cNvPr>
              <p:cNvSpPr/>
              <p:nvPr/>
            </p:nvSpPr>
            <p:spPr>
              <a:xfrm>
                <a:off x="3853003" y="1338401"/>
                <a:ext cx="4474520" cy="1091864"/>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TextBox 69">
                <a:extLst>
                  <a:ext uri="{FF2B5EF4-FFF2-40B4-BE49-F238E27FC236}">
                    <a16:creationId xmlns:a16="http://schemas.microsoft.com/office/drawing/2014/main" id="{5C5602C7-5DA7-4817-B087-74E75C1CDD36}"/>
                  </a:ext>
                </a:extLst>
              </p:cNvPr>
              <p:cNvSpPr txBox="1"/>
              <p:nvPr/>
            </p:nvSpPr>
            <p:spPr>
              <a:xfrm>
                <a:off x="8666202" y="5183676"/>
                <a:ext cx="1589856" cy="954107"/>
              </a:xfrm>
              <a:prstGeom prst="rect">
                <a:avLst/>
              </a:prstGeom>
              <a:noFill/>
            </p:spPr>
            <p:txBody>
              <a:bodyPr wrap="square" rtlCol="0">
                <a:spAutoFit/>
              </a:bodyPr>
              <a:lstStyle/>
              <a:p>
                <a:pPr algn="ctr"/>
                <a:r>
                  <a:rPr lang="en-US" sz="1400" dirty="0">
                    <a:solidFill>
                      <a:schemeClr val="bg1"/>
                    </a:solidFill>
                  </a:rPr>
                  <a:t>Keep refining your goal until you’re satisfied with it</a:t>
                </a:r>
              </a:p>
            </p:txBody>
          </p:sp>
          <p:cxnSp>
            <p:nvCxnSpPr>
              <p:cNvPr id="23" name="Straight Connector 22">
                <a:extLst>
                  <a:ext uri="{FF2B5EF4-FFF2-40B4-BE49-F238E27FC236}">
                    <a16:creationId xmlns:a16="http://schemas.microsoft.com/office/drawing/2014/main" id="{A5BDF8EE-7644-4304-A603-6C216106B46E}"/>
                  </a:ext>
                </a:extLst>
              </p:cNvPr>
              <p:cNvCxnSpPr>
                <a:cxnSpLocks/>
              </p:cNvCxnSpPr>
              <p:nvPr/>
            </p:nvCxnSpPr>
            <p:spPr>
              <a:xfrm>
                <a:off x="2844865" y="4069243"/>
                <a:ext cx="0" cy="1047517"/>
              </a:xfrm>
              <a:prstGeom prst="line">
                <a:avLst/>
              </a:prstGeom>
              <a:ln w="50800"/>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535887-E172-4AFF-A8C1-21DFE2B90108}"/>
                  </a:ext>
                </a:extLst>
              </p:cNvPr>
              <p:cNvCxnSpPr>
                <a:cxnSpLocks/>
              </p:cNvCxnSpPr>
              <p:nvPr/>
            </p:nvCxnSpPr>
            <p:spPr>
              <a:xfrm>
                <a:off x="9404831" y="3967683"/>
                <a:ext cx="1" cy="1149077"/>
              </a:xfrm>
              <a:prstGeom prst="line">
                <a:avLst/>
              </a:prstGeom>
              <a:ln w="50800">
                <a:solidFill>
                  <a:schemeClr val="accent3"/>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476B0C9D-BA5A-4CEC-966D-86ABAD2921EA}"/>
                  </a:ext>
                </a:extLst>
              </p:cNvPr>
              <p:cNvSpPr txBox="1"/>
              <p:nvPr/>
            </p:nvSpPr>
            <p:spPr>
              <a:xfrm>
                <a:off x="1708628" y="4880599"/>
                <a:ext cx="2174213" cy="1569660"/>
              </a:xfrm>
              <a:prstGeom prst="rect">
                <a:avLst/>
              </a:prstGeom>
              <a:noFill/>
            </p:spPr>
            <p:txBody>
              <a:bodyPr wrap="square" rtlCol="0">
                <a:spAutoFit/>
              </a:bodyPr>
              <a:lstStyle/>
              <a:p>
                <a:pPr algn="ctr"/>
                <a:r>
                  <a:rPr lang="en-US" sz="1600" dirty="0">
                    <a:solidFill>
                      <a:schemeClr val="bg1"/>
                    </a:solidFill>
                  </a:rPr>
                  <a:t>The size of your audience can range from focused groups inside the organization to the entire public</a:t>
                </a:r>
              </a:p>
            </p:txBody>
          </p:sp>
          <p:sp>
            <p:nvSpPr>
              <p:cNvPr id="28" name="TextBox 27">
                <a:extLst>
                  <a:ext uri="{FF2B5EF4-FFF2-40B4-BE49-F238E27FC236}">
                    <a16:creationId xmlns:a16="http://schemas.microsoft.com/office/drawing/2014/main" id="{1AD97496-EDD8-4A9E-9A97-3121C6C01A0B}"/>
                  </a:ext>
                </a:extLst>
              </p:cNvPr>
              <p:cNvSpPr txBox="1"/>
              <p:nvPr/>
            </p:nvSpPr>
            <p:spPr>
              <a:xfrm>
                <a:off x="4243162" y="1440504"/>
                <a:ext cx="3687457" cy="830997"/>
              </a:xfrm>
              <a:prstGeom prst="rect">
                <a:avLst/>
              </a:prstGeom>
              <a:noFill/>
            </p:spPr>
            <p:txBody>
              <a:bodyPr wrap="square" rtlCol="0">
                <a:spAutoFit/>
              </a:bodyPr>
              <a:lstStyle/>
              <a:p>
                <a:pPr lvl="0" algn="ctr"/>
                <a:r>
                  <a:rPr lang="en-US" sz="2400" dirty="0">
                    <a:solidFill>
                      <a:schemeClr val="bg1"/>
                    </a:solidFill>
                  </a:rPr>
                  <a:t>Key factors of a</a:t>
                </a:r>
              </a:p>
              <a:p>
                <a:pPr lvl="0" algn="ctr"/>
                <a:r>
                  <a:rPr lang="en-US" sz="2400" dirty="0">
                    <a:solidFill>
                      <a:schemeClr val="bg1"/>
                    </a:solidFill>
                  </a:rPr>
                  <a:t>focused audience</a:t>
                </a:r>
                <a:endParaRPr lang="en-US" sz="2400" dirty="0"/>
              </a:p>
            </p:txBody>
          </p:sp>
          <p:sp>
            <p:nvSpPr>
              <p:cNvPr id="29" name="Oval 28">
                <a:extLst>
                  <a:ext uri="{FF2B5EF4-FFF2-40B4-BE49-F238E27FC236}">
                    <a16:creationId xmlns:a16="http://schemas.microsoft.com/office/drawing/2014/main" id="{AB8CCD46-3877-4C53-84DE-09143F7B4413}"/>
                  </a:ext>
                </a:extLst>
              </p:cNvPr>
              <p:cNvSpPr/>
              <p:nvPr/>
            </p:nvSpPr>
            <p:spPr>
              <a:xfrm>
                <a:off x="2058100" y="2850318"/>
                <a:ext cx="1554480" cy="1554480"/>
              </a:xfrm>
              <a:prstGeom prst="ellipse">
                <a:avLst/>
              </a:prstGeom>
              <a:solidFill>
                <a:schemeClr val="tx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a:extLst>
                  <a:ext uri="{FF2B5EF4-FFF2-40B4-BE49-F238E27FC236}">
                    <a16:creationId xmlns:a16="http://schemas.microsoft.com/office/drawing/2014/main" id="{63EA6479-CA5F-4723-8CF5-9E282B9DDBBC}"/>
                  </a:ext>
                </a:extLst>
              </p:cNvPr>
              <p:cNvSpPr txBox="1"/>
              <p:nvPr/>
            </p:nvSpPr>
            <p:spPr>
              <a:xfrm>
                <a:off x="2520693" y="3408047"/>
                <a:ext cx="633507" cy="369332"/>
              </a:xfrm>
              <a:prstGeom prst="rect">
                <a:avLst/>
              </a:prstGeom>
              <a:noFill/>
            </p:spPr>
            <p:txBody>
              <a:bodyPr wrap="none" rtlCol="0">
                <a:spAutoFit/>
              </a:bodyPr>
              <a:lstStyle/>
              <a:p>
                <a:pPr algn="ctr"/>
                <a:r>
                  <a:rPr lang="en-US" dirty="0">
                    <a:solidFill>
                      <a:schemeClr val="bg1"/>
                    </a:solidFill>
                  </a:rPr>
                  <a:t>Size</a:t>
                </a:r>
              </a:p>
            </p:txBody>
          </p:sp>
          <p:sp>
            <p:nvSpPr>
              <p:cNvPr id="37" name="Oval 36">
                <a:extLst>
                  <a:ext uri="{FF2B5EF4-FFF2-40B4-BE49-F238E27FC236}">
                    <a16:creationId xmlns:a16="http://schemas.microsoft.com/office/drawing/2014/main" id="{46ED337A-2D4E-4AC3-B45E-6CA5E766DA24}"/>
                  </a:ext>
                </a:extLst>
              </p:cNvPr>
              <p:cNvSpPr/>
              <p:nvPr/>
            </p:nvSpPr>
            <p:spPr>
              <a:xfrm>
                <a:off x="8618354" y="2849095"/>
                <a:ext cx="1554480" cy="1554480"/>
              </a:xfrm>
              <a:prstGeom prst="ellipse">
                <a:avLst/>
              </a:prstGeom>
              <a:solidFill>
                <a:schemeClr val="tx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TextBox 42">
                <a:extLst>
                  <a:ext uri="{FF2B5EF4-FFF2-40B4-BE49-F238E27FC236}">
                    <a16:creationId xmlns:a16="http://schemas.microsoft.com/office/drawing/2014/main" id="{A8179862-5B4E-4687-B221-CE0B4572B6BC}"/>
                  </a:ext>
                </a:extLst>
              </p:cNvPr>
              <p:cNvSpPr txBox="1"/>
              <p:nvPr/>
            </p:nvSpPr>
            <p:spPr>
              <a:xfrm>
                <a:off x="8758241" y="3408047"/>
                <a:ext cx="1274709" cy="369332"/>
              </a:xfrm>
              <a:prstGeom prst="rect">
                <a:avLst/>
              </a:prstGeom>
              <a:noFill/>
            </p:spPr>
            <p:txBody>
              <a:bodyPr wrap="none" rtlCol="0">
                <a:spAutoFit/>
              </a:bodyPr>
              <a:lstStyle/>
              <a:p>
                <a:pPr algn="ctr"/>
                <a:r>
                  <a:rPr lang="en-US" dirty="0">
                    <a:solidFill>
                      <a:schemeClr val="bg1"/>
                    </a:solidFill>
                  </a:rPr>
                  <a:t>Relevance</a:t>
                </a:r>
              </a:p>
            </p:txBody>
          </p:sp>
          <p:sp>
            <p:nvSpPr>
              <p:cNvPr id="44" name="Oval 43">
                <a:extLst>
                  <a:ext uri="{FF2B5EF4-FFF2-40B4-BE49-F238E27FC236}">
                    <a16:creationId xmlns:a16="http://schemas.microsoft.com/office/drawing/2014/main" id="{269D554B-8B48-4A6D-9EFF-2611EC48813A}"/>
                  </a:ext>
                </a:extLst>
              </p:cNvPr>
              <p:cNvSpPr/>
              <p:nvPr/>
            </p:nvSpPr>
            <p:spPr>
              <a:xfrm>
                <a:off x="5311759" y="2851540"/>
                <a:ext cx="1554480" cy="1554480"/>
              </a:xfrm>
              <a:prstGeom prst="ellipse">
                <a:avLst/>
              </a:prstGeom>
              <a:solidFill>
                <a:schemeClr val="tx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TextBox 44">
                <a:extLst>
                  <a:ext uri="{FF2B5EF4-FFF2-40B4-BE49-F238E27FC236}">
                    <a16:creationId xmlns:a16="http://schemas.microsoft.com/office/drawing/2014/main" id="{19B917D0-F8DC-4332-85AE-306F18E14639}"/>
                  </a:ext>
                </a:extLst>
              </p:cNvPr>
              <p:cNvSpPr txBox="1"/>
              <p:nvPr/>
            </p:nvSpPr>
            <p:spPr>
              <a:xfrm>
                <a:off x="5366182" y="3408047"/>
                <a:ext cx="1441420" cy="369332"/>
              </a:xfrm>
              <a:prstGeom prst="rect">
                <a:avLst/>
              </a:prstGeom>
              <a:noFill/>
            </p:spPr>
            <p:txBody>
              <a:bodyPr wrap="none" rtlCol="0">
                <a:spAutoFit/>
              </a:bodyPr>
              <a:lstStyle/>
              <a:p>
                <a:pPr algn="ctr"/>
                <a:r>
                  <a:rPr lang="en-US" dirty="0">
                    <a:solidFill>
                      <a:schemeClr val="bg1"/>
                    </a:solidFill>
                  </a:rPr>
                  <a:t>Reachability</a:t>
                </a:r>
              </a:p>
            </p:txBody>
          </p:sp>
          <p:sp>
            <p:nvSpPr>
              <p:cNvPr id="46" name="Rectangle 45">
                <a:extLst>
                  <a:ext uri="{FF2B5EF4-FFF2-40B4-BE49-F238E27FC236}">
                    <a16:creationId xmlns:a16="http://schemas.microsoft.com/office/drawing/2014/main" id="{E38DABA1-5556-4917-89AE-2E4BA7C3DE4F}"/>
                  </a:ext>
                </a:extLst>
              </p:cNvPr>
              <p:cNvSpPr/>
              <p:nvPr/>
            </p:nvSpPr>
            <p:spPr>
              <a:xfrm>
                <a:off x="4840469" y="4811037"/>
                <a:ext cx="2492845" cy="1680497"/>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a:extLst>
                  <a:ext uri="{FF2B5EF4-FFF2-40B4-BE49-F238E27FC236}">
                    <a16:creationId xmlns:a16="http://schemas.microsoft.com/office/drawing/2014/main" id="{9A2AA489-913D-4218-8A00-A860951326EE}"/>
                  </a:ext>
                </a:extLst>
              </p:cNvPr>
              <p:cNvSpPr/>
              <p:nvPr/>
            </p:nvSpPr>
            <p:spPr>
              <a:xfrm>
                <a:off x="8109221" y="4798337"/>
                <a:ext cx="2492845" cy="1680497"/>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8" name="TextBox 47">
                <a:extLst>
                  <a:ext uri="{FF2B5EF4-FFF2-40B4-BE49-F238E27FC236}">
                    <a16:creationId xmlns:a16="http://schemas.microsoft.com/office/drawing/2014/main" id="{4CCCB544-4F59-4B90-BF7B-FE4BC6C7E417}"/>
                  </a:ext>
                </a:extLst>
              </p:cNvPr>
              <p:cNvSpPr txBox="1"/>
              <p:nvPr/>
            </p:nvSpPr>
            <p:spPr>
              <a:xfrm>
                <a:off x="8208158" y="4880599"/>
                <a:ext cx="2384383" cy="1323439"/>
              </a:xfrm>
              <a:prstGeom prst="rect">
                <a:avLst/>
              </a:prstGeom>
              <a:noFill/>
            </p:spPr>
            <p:txBody>
              <a:bodyPr wrap="square" rtlCol="0">
                <a:spAutoFit/>
              </a:bodyPr>
              <a:lstStyle/>
              <a:p>
                <a:pPr algn="ctr"/>
                <a:r>
                  <a:rPr lang="en-US" sz="1600" dirty="0">
                    <a:solidFill>
                      <a:schemeClr val="bg1"/>
                    </a:solidFill>
                  </a:rPr>
                  <a:t>Choose the most relevant and knowledgeable stakeholder group that is willing to contribute</a:t>
                </a:r>
              </a:p>
            </p:txBody>
          </p:sp>
          <p:sp>
            <p:nvSpPr>
              <p:cNvPr id="49" name="TextBox 48">
                <a:extLst>
                  <a:ext uri="{FF2B5EF4-FFF2-40B4-BE49-F238E27FC236}">
                    <a16:creationId xmlns:a16="http://schemas.microsoft.com/office/drawing/2014/main" id="{9C1E0F07-D631-480F-836F-BE2A1F4B072F}"/>
                  </a:ext>
                </a:extLst>
              </p:cNvPr>
              <p:cNvSpPr txBox="1"/>
              <p:nvPr/>
            </p:nvSpPr>
            <p:spPr>
              <a:xfrm>
                <a:off x="4865261" y="5003709"/>
                <a:ext cx="2446481" cy="1077218"/>
              </a:xfrm>
              <a:prstGeom prst="rect">
                <a:avLst/>
              </a:prstGeom>
              <a:noFill/>
            </p:spPr>
            <p:txBody>
              <a:bodyPr wrap="square" rtlCol="0">
                <a:spAutoFit/>
              </a:bodyPr>
              <a:lstStyle/>
              <a:p>
                <a:pPr algn="ctr"/>
                <a:r>
                  <a:rPr lang="en-US" sz="1600" dirty="0">
                    <a:solidFill>
                      <a:schemeClr val="bg1"/>
                    </a:solidFill>
                  </a:rPr>
                  <a:t>Make sure the people who you wish to include in the challenge are realistically within reach</a:t>
                </a:r>
              </a:p>
            </p:txBody>
          </p:sp>
        </p:grpSp>
      </p:grpSp>
    </p:spTree>
    <p:extLst>
      <p:ext uri="{BB962C8B-B14F-4D97-AF65-F5344CB8AC3E}">
        <p14:creationId xmlns:p14="http://schemas.microsoft.com/office/powerpoint/2010/main" val="167880194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Oval 89">
            <a:extLst>
              <a:ext uri="{FF2B5EF4-FFF2-40B4-BE49-F238E27FC236}">
                <a16:creationId xmlns:a16="http://schemas.microsoft.com/office/drawing/2014/main" id="{FF312784-00F3-49B2-BFE2-2C415E1ACCF9}"/>
              </a:ext>
            </a:extLst>
          </p:cNvPr>
          <p:cNvSpPr/>
          <p:nvPr/>
        </p:nvSpPr>
        <p:spPr>
          <a:xfrm>
            <a:off x="5539917" y="1182023"/>
            <a:ext cx="3196119" cy="3038283"/>
          </a:xfrm>
          <a:prstGeom prst="ellipse">
            <a:avLst/>
          </a:prstGeom>
          <a:solidFill>
            <a:schemeClr val="tx1"/>
          </a:solid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1" name="Oval 90">
            <a:extLst>
              <a:ext uri="{FF2B5EF4-FFF2-40B4-BE49-F238E27FC236}">
                <a16:creationId xmlns:a16="http://schemas.microsoft.com/office/drawing/2014/main" id="{0D775629-4F6F-4656-9689-874F9FAD017E}"/>
              </a:ext>
            </a:extLst>
          </p:cNvPr>
          <p:cNvSpPr/>
          <p:nvPr/>
        </p:nvSpPr>
        <p:spPr>
          <a:xfrm>
            <a:off x="6851756" y="4353950"/>
            <a:ext cx="2377440" cy="2377440"/>
          </a:xfrm>
          <a:prstGeom prst="ellipse">
            <a:avLst/>
          </a:prstGeom>
          <a:solidFill>
            <a:schemeClr val="tx1"/>
          </a:solid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2354A73-C0B7-4B93-ADAA-40F061A6D41A}"/>
              </a:ext>
            </a:extLst>
          </p:cNvPr>
          <p:cNvSpPr>
            <a:spLocks noGrp="1"/>
          </p:cNvSpPr>
          <p:nvPr>
            <p:ph type="title"/>
          </p:nvPr>
        </p:nvSpPr>
        <p:spPr>
          <a:xfrm>
            <a:off x="435482" y="12838"/>
            <a:ext cx="10797988" cy="1325563"/>
          </a:xfrm>
        </p:spPr>
        <p:txBody>
          <a:bodyPr/>
          <a:lstStyle/>
          <a:p>
            <a:r>
              <a:rPr lang="en-US" dirty="0"/>
              <a:t>Solution</a:t>
            </a:r>
            <a:r>
              <a:rPr lang="fi-FI" dirty="0"/>
              <a:t> phase </a:t>
            </a:r>
            <a:r>
              <a:rPr lang="en-US" dirty="0"/>
              <a:t>– Concrete planning and executing</a:t>
            </a:r>
            <a:endParaRPr lang="en-FI" dirty="0"/>
          </a:p>
        </p:txBody>
      </p:sp>
      <p:sp>
        <p:nvSpPr>
          <p:cNvPr id="37" name="Isosceles Triangle 36">
            <a:extLst>
              <a:ext uri="{FF2B5EF4-FFF2-40B4-BE49-F238E27FC236}">
                <a16:creationId xmlns:a16="http://schemas.microsoft.com/office/drawing/2014/main" id="{7236C3DC-81B3-42AB-BB6D-93F798BB4CDD}"/>
              </a:ext>
            </a:extLst>
          </p:cNvPr>
          <p:cNvSpPr>
            <a:spLocks noChangeAspect="1"/>
          </p:cNvSpPr>
          <p:nvPr/>
        </p:nvSpPr>
        <p:spPr>
          <a:xfrm rot="16200000">
            <a:off x="10668052" y="1960898"/>
            <a:ext cx="717968" cy="411480"/>
          </a:xfrm>
          <a:prstGeom prst="triangl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43" name="Flowchart: Decision 42">
            <a:extLst>
              <a:ext uri="{FF2B5EF4-FFF2-40B4-BE49-F238E27FC236}">
                <a16:creationId xmlns:a16="http://schemas.microsoft.com/office/drawing/2014/main" id="{01B0D4DE-17EF-4C20-9435-02F844393E52}"/>
              </a:ext>
            </a:extLst>
          </p:cNvPr>
          <p:cNvSpPr>
            <a:spLocks noChangeAspect="1"/>
          </p:cNvSpPr>
          <p:nvPr/>
        </p:nvSpPr>
        <p:spPr>
          <a:xfrm>
            <a:off x="10818358" y="1798864"/>
            <a:ext cx="841860" cy="731520"/>
          </a:xfrm>
          <a:prstGeom prst="flowChartDecision">
            <a:avLst/>
          </a:prstGeom>
          <a:solidFill>
            <a:schemeClr val="bg1">
              <a:alpha val="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44" name="Isosceles Triangle 43">
            <a:extLst>
              <a:ext uri="{FF2B5EF4-FFF2-40B4-BE49-F238E27FC236}">
                <a16:creationId xmlns:a16="http://schemas.microsoft.com/office/drawing/2014/main" id="{FB1DCF78-87AA-4AD9-8B53-1016C9DAD29B}"/>
              </a:ext>
            </a:extLst>
          </p:cNvPr>
          <p:cNvSpPr>
            <a:spLocks noChangeAspect="1"/>
          </p:cNvSpPr>
          <p:nvPr/>
        </p:nvSpPr>
        <p:spPr>
          <a:xfrm rot="5400000" flipH="1">
            <a:off x="11242550" y="4903595"/>
            <a:ext cx="717968" cy="411480"/>
          </a:xfrm>
          <a:prstGeom prst="triangl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45" name="Flowchart: Decision 44">
            <a:extLst>
              <a:ext uri="{FF2B5EF4-FFF2-40B4-BE49-F238E27FC236}">
                <a16:creationId xmlns:a16="http://schemas.microsoft.com/office/drawing/2014/main" id="{8721BE69-F3A3-4CAD-87DE-7CA4BD7EEC23}"/>
              </a:ext>
            </a:extLst>
          </p:cNvPr>
          <p:cNvSpPr>
            <a:spLocks noChangeAspect="1"/>
          </p:cNvSpPr>
          <p:nvPr/>
        </p:nvSpPr>
        <p:spPr>
          <a:xfrm>
            <a:off x="10965559" y="4739479"/>
            <a:ext cx="841860" cy="731520"/>
          </a:xfrm>
          <a:prstGeom prst="flowChartDecision">
            <a:avLst/>
          </a:prstGeom>
          <a:solidFill>
            <a:schemeClr val="bg1">
              <a:alpha val="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46" name="Flowchart: Decision 45">
            <a:extLst>
              <a:ext uri="{FF2B5EF4-FFF2-40B4-BE49-F238E27FC236}">
                <a16:creationId xmlns:a16="http://schemas.microsoft.com/office/drawing/2014/main" id="{62DBA8F3-B884-4F90-B264-4AD01A180B74}"/>
              </a:ext>
            </a:extLst>
          </p:cNvPr>
          <p:cNvSpPr>
            <a:spLocks noChangeAspect="1"/>
          </p:cNvSpPr>
          <p:nvPr/>
        </p:nvSpPr>
        <p:spPr>
          <a:xfrm>
            <a:off x="10088296" y="4736799"/>
            <a:ext cx="841860" cy="731520"/>
          </a:xfrm>
          <a:prstGeom prst="flowChartDecision">
            <a:avLst/>
          </a:prstGeom>
          <a:solidFill>
            <a:schemeClr val="bg1">
              <a:alpha val="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47" name="Flowchart: Decision 46">
            <a:extLst>
              <a:ext uri="{FF2B5EF4-FFF2-40B4-BE49-F238E27FC236}">
                <a16:creationId xmlns:a16="http://schemas.microsoft.com/office/drawing/2014/main" id="{9752FEB0-DF96-421E-AAC2-11C9217D9C18}"/>
              </a:ext>
            </a:extLst>
          </p:cNvPr>
          <p:cNvSpPr>
            <a:spLocks noChangeAspect="1"/>
          </p:cNvSpPr>
          <p:nvPr/>
        </p:nvSpPr>
        <p:spPr>
          <a:xfrm>
            <a:off x="9941095" y="1796184"/>
            <a:ext cx="841860" cy="731520"/>
          </a:xfrm>
          <a:prstGeom prst="flowChartDecision">
            <a:avLst/>
          </a:prstGeom>
          <a:solidFill>
            <a:schemeClr val="bg1">
              <a:alpha val="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48" name="TextBox 47">
            <a:extLst>
              <a:ext uri="{FF2B5EF4-FFF2-40B4-BE49-F238E27FC236}">
                <a16:creationId xmlns:a16="http://schemas.microsoft.com/office/drawing/2014/main" id="{AB192E1F-8D65-4A9F-A84B-BE18ED760CBD}"/>
              </a:ext>
            </a:extLst>
          </p:cNvPr>
          <p:cNvSpPr txBox="1"/>
          <p:nvPr/>
        </p:nvSpPr>
        <p:spPr>
          <a:xfrm>
            <a:off x="6178684" y="1639684"/>
            <a:ext cx="2223555" cy="2169825"/>
          </a:xfrm>
          <a:prstGeom prst="rect">
            <a:avLst/>
          </a:prstGeom>
          <a:noFill/>
        </p:spPr>
        <p:txBody>
          <a:bodyPr wrap="square" lIns="0" tIns="91440" rIns="91440" rtlCol="0">
            <a:spAutoFit/>
          </a:bodyPr>
          <a:lstStyle/>
          <a:p>
            <a:pPr marL="228600" indent="-228600">
              <a:buFont typeface="+mj-lt"/>
              <a:buAutoNum type="arabicPeriod"/>
            </a:pPr>
            <a:r>
              <a:rPr lang="en-US" sz="1100" dirty="0">
                <a:solidFill>
                  <a:schemeClr val="bg1"/>
                </a:solidFill>
              </a:rPr>
              <a:t>Choose a time period for finding solutions to the selected problems</a:t>
            </a:r>
          </a:p>
          <a:p>
            <a:pPr marL="228600" indent="-228600">
              <a:buFont typeface="+mj-lt"/>
              <a:buAutoNum type="arabicPeriod"/>
            </a:pPr>
            <a:r>
              <a:rPr lang="en-US" sz="1100" dirty="0">
                <a:solidFill>
                  <a:schemeClr val="bg1"/>
                </a:solidFill>
              </a:rPr>
              <a:t>Contact the target audience through various channels</a:t>
            </a:r>
          </a:p>
          <a:p>
            <a:pPr marL="228600" indent="-228600">
              <a:buFont typeface="+mj-lt"/>
              <a:buAutoNum type="arabicPeriod"/>
            </a:pPr>
            <a:r>
              <a:rPr lang="en-US" sz="1100" dirty="0">
                <a:solidFill>
                  <a:schemeClr val="bg1"/>
                </a:solidFill>
              </a:rPr>
              <a:t>Start gathering ideas</a:t>
            </a:r>
          </a:p>
          <a:p>
            <a:pPr marL="228600" indent="-228600">
              <a:buFont typeface="+mj-lt"/>
              <a:buAutoNum type="arabicPeriod"/>
            </a:pPr>
            <a:r>
              <a:rPr lang="en-US" sz="1100" dirty="0">
                <a:solidFill>
                  <a:schemeClr val="bg1"/>
                </a:solidFill>
              </a:rPr>
              <a:t>Make responsibilities clear to the organizing team</a:t>
            </a:r>
          </a:p>
          <a:p>
            <a:pPr marL="228600" indent="-228600">
              <a:buFont typeface="+mj-lt"/>
              <a:buAutoNum type="arabicPeriod"/>
            </a:pPr>
            <a:r>
              <a:rPr lang="en-US" sz="1100" dirty="0">
                <a:solidFill>
                  <a:schemeClr val="bg1"/>
                </a:solidFill>
              </a:rPr>
              <a:t>Engage the participants</a:t>
            </a:r>
          </a:p>
          <a:p>
            <a:pPr marL="228600" indent="-228600">
              <a:buFont typeface="+mj-lt"/>
              <a:buAutoNum type="arabicPeriod"/>
            </a:pPr>
            <a:r>
              <a:rPr lang="en-US" sz="1100" dirty="0">
                <a:solidFill>
                  <a:schemeClr val="bg1"/>
                </a:solidFill>
              </a:rPr>
              <a:t>Give time for feedback, iteration and evaluation</a:t>
            </a:r>
          </a:p>
          <a:p>
            <a:pPr marL="228600" indent="-228600">
              <a:buFont typeface="+mj-lt"/>
              <a:buAutoNum type="arabicPeriod"/>
            </a:pPr>
            <a:r>
              <a:rPr lang="en-US" sz="1100" dirty="0">
                <a:solidFill>
                  <a:schemeClr val="bg1"/>
                </a:solidFill>
              </a:rPr>
              <a:t>Send reminders</a:t>
            </a:r>
          </a:p>
        </p:txBody>
      </p:sp>
      <p:sp>
        <p:nvSpPr>
          <p:cNvPr id="49" name="TextBox 48">
            <a:extLst>
              <a:ext uri="{FF2B5EF4-FFF2-40B4-BE49-F238E27FC236}">
                <a16:creationId xmlns:a16="http://schemas.microsoft.com/office/drawing/2014/main" id="{0C42BAEF-11D3-456C-A2A2-2A75D65A2DB9}"/>
              </a:ext>
            </a:extLst>
          </p:cNvPr>
          <p:cNvSpPr txBox="1"/>
          <p:nvPr/>
        </p:nvSpPr>
        <p:spPr>
          <a:xfrm>
            <a:off x="7213281" y="4834068"/>
            <a:ext cx="1815795" cy="1446550"/>
          </a:xfrm>
          <a:prstGeom prst="rect">
            <a:avLst/>
          </a:prstGeom>
          <a:noFill/>
        </p:spPr>
        <p:txBody>
          <a:bodyPr wrap="square" lIns="0" rtlCol="0">
            <a:spAutoFit/>
          </a:bodyPr>
          <a:lstStyle/>
          <a:p>
            <a:pPr marL="228600" indent="-228600">
              <a:buFont typeface="+mj-lt"/>
              <a:buAutoNum type="arabicPeriod"/>
            </a:pPr>
            <a:r>
              <a:rPr lang="en-US" sz="1100" dirty="0">
                <a:solidFill>
                  <a:schemeClr val="bg1"/>
                </a:solidFill>
              </a:rPr>
              <a:t>Pick a few ideas with the most promise</a:t>
            </a:r>
          </a:p>
          <a:p>
            <a:pPr marL="228600" indent="-228600">
              <a:buFont typeface="+mj-lt"/>
              <a:buAutoNum type="arabicPeriod"/>
            </a:pPr>
            <a:r>
              <a:rPr lang="en-US" sz="1100" dirty="0">
                <a:solidFill>
                  <a:schemeClr val="bg1"/>
                </a:solidFill>
              </a:rPr>
              <a:t>Assign responsibilities for the development of those ideas</a:t>
            </a:r>
          </a:p>
          <a:p>
            <a:pPr marL="228600" indent="-228600">
              <a:buFont typeface="+mj-lt"/>
              <a:buAutoNum type="arabicPeriod"/>
            </a:pPr>
            <a:r>
              <a:rPr lang="en-US" sz="1100" dirty="0">
                <a:solidFill>
                  <a:schemeClr val="bg1"/>
                </a:solidFill>
              </a:rPr>
              <a:t>Allocate resources</a:t>
            </a:r>
          </a:p>
          <a:p>
            <a:pPr marL="228600" indent="-228600">
              <a:buFont typeface="+mj-lt"/>
              <a:buAutoNum type="arabicPeriod"/>
            </a:pPr>
            <a:r>
              <a:rPr lang="en-US" sz="1100" dirty="0">
                <a:solidFill>
                  <a:schemeClr val="bg1"/>
                </a:solidFill>
              </a:rPr>
              <a:t>Communicate results and following steps</a:t>
            </a:r>
          </a:p>
        </p:txBody>
      </p:sp>
      <p:sp>
        <p:nvSpPr>
          <p:cNvPr id="50" name="Arrow: Pentagon 49">
            <a:extLst>
              <a:ext uri="{FF2B5EF4-FFF2-40B4-BE49-F238E27FC236}">
                <a16:creationId xmlns:a16="http://schemas.microsoft.com/office/drawing/2014/main" id="{A837E62C-A15F-499A-9405-FE497C6A5682}"/>
              </a:ext>
            </a:extLst>
          </p:cNvPr>
          <p:cNvSpPr/>
          <p:nvPr/>
        </p:nvSpPr>
        <p:spPr>
          <a:xfrm>
            <a:off x="561494" y="2230741"/>
            <a:ext cx="4519404" cy="870857"/>
          </a:xfrm>
          <a:prstGeom prst="homePlat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TextBox 69">
            <a:extLst>
              <a:ext uri="{FF2B5EF4-FFF2-40B4-BE49-F238E27FC236}">
                <a16:creationId xmlns:a16="http://schemas.microsoft.com/office/drawing/2014/main" id="{A6BE0676-3DE3-45C5-99A8-5223888D206B}"/>
              </a:ext>
            </a:extLst>
          </p:cNvPr>
          <p:cNvSpPr txBox="1"/>
          <p:nvPr/>
        </p:nvSpPr>
        <p:spPr>
          <a:xfrm>
            <a:off x="1170476" y="2466114"/>
            <a:ext cx="2836033" cy="400110"/>
          </a:xfrm>
          <a:prstGeom prst="rect">
            <a:avLst/>
          </a:prstGeom>
          <a:noFill/>
        </p:spPr>
        <p:txBody>
          <a:bodyPr wrap="none" rtlCol="0">
            <a:spAutoFit/>
          </a:bodyPr>
          <a:lstStyle/>
          <a:p>
            <a:r>
              <a:rPr lang="en-US" sz="2000" dirty="0">
                <a:solidFill>
                  <a:schemeClr val="bg1"/>
                </a:solidFill>
              </a:rPr>
              <a:t>Solution development</a:t>
            </a:r>
          </a:p>
        </p:txBody>
      </p:sp>
      <p:sp>
        <p:nvSpPr>
          <p:cNvPr id="72" name="Arrow: Pentagon 71">
            <a:extLst>
              <a:ext uri="{FF2B5EF4-FFF2-40B4-BE49-F238E27FC236}">
                <a16:creationId xmlns:a16="http://schemas.microsoft.com/office/drawing/2014/main" id="{3334A980-76AD-458E-AF50-629F04D9867F}"/>
              </a:ext>
            </a:extLst>
          </p:cNvPr>
          <p:cNvSpPr/>
          <p:nvPr/>
        </p:nvSpPr>
        <p:spPr>
          <a:xfrm>
            <a:off x="1894102" y="5225839"/>
            <a:ext cx="4519404" cy="870857"/>
          </a:xfrm>
          <a:prstGeom prst="homePlat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TextBox 72">
            <a:extLst>
              <a:ext uri="{FF2B5EF4-FFF2-40B4-BE49-F238E27FC236}">
                <a16:creationId xmlns:a16="http://schemas.microsoft.com/office/drawing/2014/main" id="{914E845D-E4E2-4C41-BAD5-7713A7CD4618}"/>
              </a:ext>
            </a:extLst>
          </p:cNvPr>
          <p:cNvSpPr txBox="1"/>
          <p:nvPr/>
        </p:nvSpPr>
        <p:spPr>
          <a:xfrm>
            <a:off x="2444211" y="5446297"/>
            <a:ext cx="2842445" cy="400110"/>
          </a:xfrm>
          <a:prstGeom prst="rect">
            <a:avLst/>
          </a:prstGeom>
          <a:noFill/>
        </p:spPr>
        <p:txBody>
          <a:bodyPr wrap="none" rtlCol="0">
            <a:spAutoFit/>
          </a:bodyPr>
          <a:lstStyle/>
          <a:p>
            <a:r>
              <a:rPr lang="en-US" sz="2000" dirty="0">
                <a:solidFill>
                  <a:schemeClr val="bg1"/>
                </a:solidFill>
              </a:rPr>
              <a:t>Processing the results</a:t>
            </a:r>
          </a:p>
        </p:txBody>
      </p:sp>
      <p:sp>
        <p:nvSpPr>
          <p:cNvPr id="74" name="Arrow: Bent 73">
            <a:extLst>
              <a:ext uri="{FF2B5EF4-FFF2-40B4-BE49-F238E27FC236}">
                <a16:creationId xmlns:a16="http://schemas.microsoft.com/office/drawing/2014/main" id="{985FE146-7D33-4B42-820B-EDDEAC39766A}"/>
              </a:ext>
            </a:extLst>
          </p:cNvPr>
          <p:cNvSpPr/>
          <p:nvPr/>
        </p:nvSpPr>
        <p:spPr>
          <a:xfrm rot="5400000" flipH="1">
            <a:off x="11399796" y="5502969"/>
            <a:ext cx="511363" cy="175378"/>
          </a:xfrm>
          <a:prstGeom prst="ben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5" name="Arrow: Up 74">
            <a:extLst>
              <a:ext uri="{FF2B5EF4-FFF2-40B4-BE49-F238E27FC236}">
                <a16:creationId xmlns:a16="http://schemas.microsoft.com/office/drawing/2014/main" id="{8590564E-EB39-42AB-8BE8-5C3D71485238}"/>
              </a:ext>
            </a:extLst>
          </p:cNvPr>
          <p:cNvSpPr/>
          <p:nvPr/>
        </p:nvSpPr>
        <p:spPr>
          <a:xfrm flipH="1">
            <a:off x="10988194" y="2478130"/>
            <a:ext cx="71939" cy="417573"/>
          </a:xfrm>
          <a:prstGeom prst="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6" name="Straight Connector 75">
            <a:extLst>
              <a:ext uri="{FF2B5EF4-FFF2-40B4-BE49-F238E27FC236}">
                <a16:creationId xmlns:a16="http://schemas.microsoft.com/office/drawing/2014/main" id="{47AB4B15-AD89-4434-97B9-637014D29C8D}"/>
              </a:ext>
            </a:extLst>
          </p:cNvPr>
          <p:cNvCxnSpPr>
            <a:cxnSpLocks/>
          </p:cNvCxnSpPr>
          <p:nvPr/>
        </p:nvCxnSpPr>
        <p:spPr>
          <a:xfrm>
            <a:off x="10362025" y="1804121"/>
            <a:ext cx="0" cy="718820"/>
          </a:xfrm>
          <a:prstGeom prst="line">
            <a:avLst/>
          </a:prstGeom>
          <a:ln w="25400" cap="rnd">
            <a:solidFill>
              <a:schemeClr val="tx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a16="http://schemas.microsoft.com/office/drawing/2014/main" id="{10048C93-3952-4EB4-9CEA-2A18D2BB00CE}"/>
              </a:ext>
            </a:extLst>
          </p:cNvPr>
          <p:cNvCxnSpPr>
            <a:cxnSpLocks/>
          </p:cNvCxnSpPr>
          <p:nvPr/>
        </p:nvCxnSpPr>
        <p:spPr>
          <a:xfrm>
            <a:off x="11239288" y="1802039"/>
            <a:ext cx="0" cy="718820"/>
          </a:xfrm>
          <a:prstGeom prst="line">
            <a:avLst/>
          </a:prstGeom>
          <a:ln w="25400" cap="rnd">
            <a:solidFill>
              <a:schemeClr val="tx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78" name="Oval 77">
            <a:extLst>
              <a:ext uri="{FF2B5EF4-FFF2-40B4-BE49-F238E27FC236}">
                <a16:creationId xmlns:a16="http://schemas.microsoft.com/office/drawing/2014/main" id="{C7291B06-C977-4542-963E-AB28A507E3A5}"/>
              </a:ext>
            </a:extLst>
          </p:cNvPr>
          <p:cNvSpPr>
            <a:spLocks noChangeAspect="1"/>
          </p:cNvSpPr>
          <p:nvPr/>
        </p:nvSpPr>
        <p:spPr>
          <a:xfrm>
            <a:off x="9891332" y="2119399"/>
            <a:ext cx="91440" cy="91440"/>
          </a:xfrm>
          <a:prstGeom prst="ellipse">
            <a:avLst/>
          </a:prstGeom>
          <a:solidFill>
            <a:schemeClr val="bg2">
              <a:lumMod val="9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79" name="Oval 78">
            <a:extLst>
              <a:ext uri="{FF2B5EF4-FFF2-40B4-BE49-F238E27FC236}">
                <a16:creationId xmlns:a16="http://schemas.microsoft.com/office/drawing/2014/main" id="{614BF4C4-5CF1-4EE7-AFF3-94CF269BDB82}"/>
              </a:ext>
            </a:extLst>
          </p:cNvPr>
          <p:cNvSpPr>
            <a:spLocks noChangeAspect="1"/>
          </p:cNvSpPr>
          <p:nvPr/>
        </p:nvSpPr>
        <p:spPr>
          <a:xfrm>
            <a:off x="10755224" y="2119399"/>
            <a:ext cx="91440" cy="91440"/>
          </a:xfrm>
          <a:prstGeom prst="ellipse">
            <a:avLst/>
          </a:prstGeom>
          <a:solidFill>
            <a:schemeClr val="bg2">
              <a:lumMod val="9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80" name="Oval 79">
            <a:extLst>
              <a:ext uri="{FF2B5EF4-FFF2-40B4-BE49-F238E27FC236}">
                <a16:creationId xmlns:a16="http://schemas.microsoft.com/office/drawing/2014/main" id="{E84DB090-4834-4EB0-8C73-A499D82F0DA1}"/>
              </a:ext>
            </a:extLst>
          </p:cNvPr>
          <p:cNvSpPr>
            <a:spLocks noChangeAspect="1"/>
          </p:cNvSpPr>
          <p:nvPr/>
        </p:nvSpPr>
        <p:spPr>
          <a:xfrm>
            <a:off x="11615941" y="2119399"/>
            <a:ext cx="91440" cy="91440"/>
          </a:xfrm>
          <a:prstGeom prst="ellipse">
            <a:avLst/>
          </a:prstGeom>
          <a:solidFill>
            <a:schemeClr val="bg2">
              <a:lumMod val="9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cxnSp>
        <p:nvCxnSpPr>
          <p:cNvPr id="81" name="Straight Connector 80">
            <a:extLst>
              <a:ext uri="{FF2B5EF4-FFF2-40B4-BE49-F238E27FC236}">
                <a16:creationId xmlns:a16="http://schemas.microsoft.com/office/drawing/2014/main" id="{6B5955F1-C8AC-424F-A298-B9D9F1188D5A}"/>
              </a:ext>
            </a:extLst>
          </p:cNvPr>
          <p:cNvCxnSpPr>
            <a:cxnSpLocks/>
          </p:cNvCxnSpPr>
          <p:nvPr/>
        </p:nvCxnSpPr>
        <p:spPr>
          <a:xfrm>
            <a:off x="10507638" y="4747117"/>
            <a:ext cx="0" cy="718820"/>
          </a:xfrm>
          <a:prstGeom prst="line">
            <a:avLst/>
          </a:prstGeom>
          <a:ln w="25400" cap="rnd">
            <a:solidFill>
              <a:schemeClr val="tx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2" name="Straight Connector 81">
            <a:extLst>
              <a:ext uri="{FF2B5EF4-FFF2-40B4-BE49-F238E27FC236}">
                <a16:creationId xmlns:a16="http://schemas.microsoft.com/office/drawing/2014/main" id="{795D39AC-339C-457A-A770-8BFB56E8A4FE}"/>
              </a:ext>
            </a:extLst>
          </p:cNvPr>
          <p:cNvCxnSpPr>
            <a:cxnSpLocks/>
          </p:cNvCxnSpPr>
          <p:nvPr/>
        </p:nvCxnSpPr>
        <p:spPr>
          <a:xfrm>
            <a:off x="11386489" y="4742654"/>
            <a:ext cx="0" cy="718820"/>
          </a:xfrm>
          <a:prstGeom prst="line">
            <a:avLst/>
          </a:prstGeom>
          <a:ln w="25400" cap="rnd">
            <a:solidFill>
              <a:schemeClr val="tx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83" name="Oval 82">
            <a:extLst>
              <a:ext uri="{FF2B5EF4-FFF2-40B4-BE49-F238E27FC236}">
                <a16:creationId xmlns:a16="http://schemas.microsoft.com/office/drawing/2014/main" id="{E4511D9F-9E57-439A-AFC4-EE24A7DB9E3B}"/>
              </a:ext>
            </a:extLst>
          </p:cNvPr>
          <p:cNvSpPr>
            <a:spLocks noChangeAspect="1"/>
          </p:cNvSpPr>
          <p:nvPr/>
        </p:nvSpPr>
        <p:spPr>
          <a:xfrm>
            <a:off x="10038533" y="5060014"/>
            <a:ext cx="91440" cy="91440"/>
          </a:xfrm>
          <a:prstGeom prst="ellipse">
            <a:avLst/>
          </a:prstGeom>
          <a:solidFill>
            <a:schemeClr val="bg2">
              <a:lumMod val="9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84" name="Oval 83">
            <a:extLst>
              <a:ext uri="{FF2B5EF4-FFF2-40B4-BE49-F238E27FC236}">
                <a16:creationId xmlns:a16="http://schemas.microsoft.com/office/drawing/2014/main" id="{BDE97F45-64F2-4A9A-A509-73DBC57CAE07}"/>
              </a:ext>
            </a:extLst>
          </p:cNvPr>
          <p:cNvSpPr>
            <a:spLocks noChangeAspect="1"/>
          </p:cNvSpPr>
          <p:nvPr/>
        </p:nvSpPr>
        <p:spPr>
          <a:xfrm>
            <a:off x="10902425" y="5060014"/>
            <a:ext cx="91440" cy="91440"/>
          </a:xfrm>
          <a:prstGeom prst="ellipse">
            <a:avLst/>
          </a:prstGeom>
          <a:solidFill>
            <a:schemeClr val="bg2">
              <a:lumMod val="9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85" name="Oval 84">
            <a:extLst>
              <a:ext uri="{FF2B5EF4-FFF2-40B4-BE49-F238E27FC236}">
                <a16:creationId xmlns:a16="http://schemas.microsoft.com/office/drawing/2014/main" id="{5B226B87-6542-4D56-B702-49C7F3BD4D76}"/>
              </a:ext>
            </a:extLst>
          </p:cNvPr>
          <p:cNvSpPr>
            <a:spLocks noChangeAspect="1"/>
          </p:cNvSpPr>
          <p:nvPr/>
        </p:nvSpPr>
        <p:spPr>
          <a:xfrm>
            <a:off x="11763142" y="5060014"/>
            <a:ext cx="91440" cy="91440"/>
          </a:xfrm>
          <a:prstGeom prst="ellipse">
            <a:avLst/>
          </a:prstGeom>
          <a:solidFill>
            <a:schemeClr val="bg2">
              <a:lumMod val="9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86" name="Rectangle: Rounded Corners 85">
            <a:extLst>
              <a:ext uri="{FF2B5EF4-FFF2-40B4-BE49-F238E27FC236}">
                <a16:creationId xmlns:a16="http://schemas.microsoft.com/office/drawing/2014/main" id="{0D299AA0-D3A4-4B5D-927C-3A8ECE5B53CE}"/>
              </a:ext>
            </a:extLst>
          </p:cNvPr>
          <p:cNvSpPr/>
          <p:nvPr/>
        </p:nvSpPr>
        <p:spPr>
          <a:xfrm>
            <a:off x="10739661" y="5672122"/>
            <a:ext cx="843690" cy="274448"/>
          </a:xfrm>
          <a:prstGeom prst="roundRect">
            <a:avLst/>
          </a:prstGeom>
          <a:solidFill>
            <a:schemeClr val="tx1">
              <a:lumMod val="20000"/>
              <a:lumOff val="80000"/>
            </a:schemeClr>
          </a:solidFill>
          <a:ln>
            <a:solidFill>
              <a:schemeClr val="tx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TextBox 86">
            <a:extLst>
              <a:ext uri="{FF2B5EF4-FFF2-40B4-BE49-F238E27FC236}">
                <a16:creationId xmlns:a16="http://schemas.microsoft.com/office/drawing/2014/main" id="{BFAACD50-E422-433D-9B2E-B306023AE54D}"/>
              </a:ext>
            </a:extLst>
          </p:cNvPr>
          <p:cNvSpPr txBox="1"/>
          <p:nvPr/>
        </p:nvSpPr>
        <p:spPr>
          <a:xfrm>
            <a:off x="10755224" y="5681081"/>
            <a:ext cx="832279" cy="276999"/>
          </a:xfrm>
          <a:prstGeom prst="rect">
            <a:avLst/>
          </a:prstGeom>
          <a:noFill/>
        </p:spPr>
        <p:txBody>
          <a:bodyPr wrap="none" rtlCol="0">
            <a:spAutoFit/>
          </a:bodyPr>
          <a:lstStyle/>
          <a:p>
            <a:r>
              <a:rPr lang="en-US" sz="1200" b="1" dirty="0">
                <a:solidFill>
                  <a:schemeClr val="bg2"/>
                </a:solidFill>
              </a:rPr>
              <a:t>Discover</a:t>
            </a:r>
          </a:p>
        </p:txBody>
      </p:sp>
      <p:sp>
        <p:nvSpPr>
          <p:cNvPr id="88" name="Rectangle: Rounded Corners 87">
            <a:extLst>
              <a:ext uri="{FF2B5EF4-FFF2-40B4-BE49-F238E27FC236}">
                <a16:creationId xmlns:a16="http://schemas.microsoft.com/office/drawing/2014/main" id="{AADF96DD-8499-48B2-9E9B-7B623AEB97D0}"/>
              </a:ext>
            </a:extLst>
          </p:cNvPr>
          <p:cNvSpPr/>
          <p:nvPr/>
        </p:nvSpPr>
        <p:spPr>
          <a:xfrm>
            <a:off x="10617464" y="2904357"/>
            <a:ext cx="778482" cy="274448"/>
          </a:xfrm>
          <a:prstGeom prst="roundRect">
            <a:avLst/>
          </a:prstGeom>
          <a:solidFill>
            <a:schemeClr val="tx1">
              <a:lumMod val="20000"/>
              <a:lumOff val="80000"/>
            </a:schemeClr>
          </a:solidFill>
          <a:ln>
            <a:solidFill>
              <a:schemeClr val="tx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TextBox 88">
            <a:extLst>
              <a:ext uri="{FF2B5EF4-FFF2-40B4-BE49-F238E27FC236}">
                <a16:creationId xmlns:a16="http://schemas.microsoft.com/office/drawing/2014/main" id="{38AFA107-FB23-420E-B23C-2AFD9C83F42B}"/>
              </a:ext>
            </a:extLst>
          </p:cNvPr>
          <p:cNvSpPr txBox="1"/>
          <p:nvPr/>
        </p:nvSpPr>
        <p:spPr>
          <a:xfrm>
            <a:off x="10622027" y="2909119"/>
            <a:ext cx="820922" cy="276999"/>
          </a:xfrm>
          <a:prstGeom prst="rect">
            <a:avLst/>
          </a:prstGeom>
          <a:noFill/>
        </p:spPr>
        <p:txBody>
          <a:bodyPr wrap="square" rtlCol="0">
            <a:spAutoFit/>
          </a:bodyPr>
          <a:lstStyle/>
          <a:p>
            <a:r>
              <a:rPr lang="en-US" sz="1200" b="1" dirty="0">
                <a:solidFill>
                  <a:schemeClr val="bg2"/>
                </a:solidFill>
              </a:rPr>
              <a:t>Develop</a:t>
            </a:r>
          </a:p>
        </p:txBody>
      </p:sp>
    </p:spTree>
    <p:extLst>
      <p:ext uri="{BB962C8B-B14F-4D97-AF65-F5344CB8AC3E}">
        <p14:creationId xmlns:p14="http://schemas.microsoft.com/office/powerpoint/2010/main" val="381376639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354A73-C0B7-4B93-ADAA-40F061A6D41A}"/>
              </a:ext>
            </a:extLst>
          </p:cNvPr>
          <p:cNvSpPr>
            <a:spLocks noGrp="1"/>
          </p:cNvSpPr>
          <p:nvPr>
            <p:ph type="title"/>
          </p:nvPr>
        </p:nvSpPr>
        <p:spPr>
          <a:xfrm>
            <a:off x="839416" y="188640"/>
            <a:ext cx="10797988" cy="1325563"/>
          </a:xfrm>
        </p:spPr>
        <p:txBody>
          <a:bodyPr/>
          <a:lstStyle/>
          <a:p>
            <a:r>
              <a:rPr lang="en-US" dirty="0"/>
              <a:t>Wrap-up</a:t>
            </a:r>
            <a:endParaRPr lang="en-FI" dirty="0"/>
          </a:p>
        </p:txBody>
      </p:sp>
      <p:sp>
        <p:nvSpPr>
          <p:cNvPr id="33" name="Rectangle 32">
            <a:extLst>
              <a:ext uri="{FF2B5EF4-FFF2-40B4-BE49-F238E27FC236}">
                <a16:creationId xmlns:a16="http://schemas.microsoft.com/office/drawing/2014/main" id="{E357BCEC-71DD-4337-9975-DA3FA19DDBD9}"/>
              </a:ext>
            </a:extLst>
          </p:cNvPr>
          <p:cNvSpPr/>
          <p:nvPr/>
        </p:nvSpPr>
        <p:spPr>
          <a:xfrm>
            <a:off x="942114" y="2205968"/>
            <a:ext cx="2011680" cy="6858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TextBox 33">
            <a:extLst>
              <a:ext uri="{FF2B5EF4-FFF2-40B4-BE49-F238E27FC236}">
                <a16:creationId xmlns:a16="http://schemas.microsoft.com/office/drawing/2014/main" id="{13E8B1F9-79E0-48EC-948D-463C63CBC2E4}"/>
              </a:ext>
            </a:extLst>
          </p:cNvPr>
          <p:cNvSpPr txBox="1"/>
          <p:nvPr/>
        </p:nvSpPr>
        <p:spPr>
          <a:xfrm>
            <a:off x="942115" y="2282168"/>
            <a:ext cx="2009190" cy="523220"/>
          </a:xfrm>
          <a:prstGeom prst="rect">
            <a:avLst/>
          </a:prstGeom>
          <a:noFill/>
        </p:spPr>
        <p:txBody>
          <a:bodyPr wrap="square" rtlCol="0">
            <a:spAutoFit/>
          </a:bodyPr>
          <a:lstStyle/>
          <a:p>
            <a:pPr algn="ctr"/>
            <a:r>
              <a:rPr lang="en-US" sz="1400" b="1" dirty="0">
                <a:solidFill>
                  <a:schemeClr val="bg1"/>
                </a:solidFill>
              </a:rPr>
              <a:t>Rounding up the findings</a:t>
            </a:r>
          </a:p>
        </p:txBody>
      </p:sp>
      <p:sp>
        <p:nvSpPr>
          <p:cNvPr id="35" name="Oval 34">
            <a:extLst>
              <a:ext uri="{FF2B5EF4-FFF2-40B4-BE49-F238E27FC236}">
                <a16:creationId xmlns:a16="http://schemas.microsoft.com/office/drawing/2014/main" id="{5D315CEA-599C-4E9C-853B-85A677075266}"/>
              </a:ext>
            </a:extLst>
          </p:cNvPr>
          <p:cNvSpPr/>
          <p:nvPr/>
        </p:nvSpPr>
        <p:spPr>
          <a:xfrm>
            <a:off x="939625" y="3166289"/>
            <a:ext cx="2011680" cy="2011680"/>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a:extLst>
              <a:ext uri="{FF2B5EF4-FFF2-40B4-BE49-F238E27FC236}">
                <a16:creationId xmlns:a16="http://schemas.microsoft.com/office/drawing/2014/main" id="{9DFA2E0B-443F-45FB-863D-5531670B155F}"/>
              </a:ext>
            </a:extLst>
          </p:cNvPr>
          <p:cNvSpPr txBox="1"/>
          <p:nvPr/>
        </p:nvSpPr>
        <p:spPr>
          <a:xfrm>
            <a:off x="1170408" y="3648243"/>
            <a:ext cx="1549350" cy="1015663"/>
          </a:xfrm>
          <a:prstGeom prst="rect">
            <a:avLst/>
          </a:prstGeom>
          <a:noFill/>
        </p:spPr>
        <p:txBody>
          <a:bodyPr wrap="square" rtlCol="0">
            <a:spAutoFit/>
          </a:bodyPr>
          <a:lstStyle/>
          <a:p>
            <a:pPr algn="ctr"/>
            <a:r>
              <a:rPr lang="en-US" sz="1200" dirty="0">
                <a:solidFill>
                  <a:schemeClr val="bg1"/>
                </a:solidFill>
              </a:rPr>
              <a:t>Round up and prioritize all the ideas, input, insights, and other notable discoveries</a:t>
            </a:r>
          </a:p>
        </p:txBody>
      </p:sp>
      <p:sp>
        <p:nvSpPr>
          <p:cNvPr id="38" name="Rectangle 37">
            <a:extLst>
              <a:ext uri="{FF2B5EF4-FFF2-40B4-BE49-F238E27FC236}">
                <a16:creationId xmlns:a16="http://schemas.microsoft.com/office/drawing/2014/main" id="{B3078D2E-99E1-4E05-B52E-3ACA47127D6B}"/>
              </a:ext>
            </a:extLst>
          </p:cNvPr>
          <p:cNvSpPr/>
          <p:nvPr/>
        </p:nvSpPr>
        <p:spPr>
          <a:xfrm>
            <a:off x="3722499" y="2205968"/>
            <a:ext cx="2014832" cy="6858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Oval 38">
            <a:extLst>
              <a:ext uri="{FF2B5EF4-FFF2-40B4-BE49-F238E27FC236}">
                <a16:creationId xmlns:a16="http://schemas.microsoft.com/office/drawing/2014/main" id="{68213BDC-5D01-4D39-8DCC-B015351E89CA}"/>
              </a:ext>
            </a:extLst>
          </p:cNvPr>
          <p:cNvSpPr/>
          <p:nvPr/>
        </p:nvSpPr>
        <p:spPr>
          <a:xfrm>
            <a:off x="3721890" y="3156487"/>
            <a:ext cx="2011680" cy="2011680"/>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TextBox 39">
            <a:extLst>
              <a:ext uri="{FF2B5EF4-FFF2-40B4-BE49-F238E27FC236}">
                <a16:creationId xmlns:a16="http://schemas.microsoft.com/office/drawing/2014/main" id="{884D6EAC-959B-4AC1-BD2C-889A2F19922B}"/>
              </a:ext>
            </a:extLst>
          </p:cNvPr>
          <p:cNvSpPr txBox="1"/>
          <p:nvPr/>
        </p:nvSpPr>
        <p:spPr>
          <a:xfrm>
            <a:off x="3720011" y="2282168"/>
            <a:ext cx="2013560" cy="523220"/>
          </a:xfrm>
          <a:prstGeom prst="rect">
            <a:avLst/>
          </a:prstGeom>
          <a:noFill/>
        </p:spPr>
        <p:txBody>
          <a:bodyPr wrap="square" rtlCol="0">
            <a:spAutoFit/>
          </a:bodyPr>
          <a:lstStyle/>
          <a:p>
            <a:pPr algn="ctr"/>
            <a:r>
              <a:rPr lang="en-US" sz="1400" b="1" dirty="0">
                <a:solidFill>
                  <a:schemeClr val="bg1"/>
                </a:solidFill>
              </a:rPr>
              <a:t>Planning next steps and responsibilities</a:t>
            </a:r>
          </a:p>
        </p:txBody>
      </p:sp>
      <p:sp>
        <p:nvSpPr>
          <p:cNvPr id="41" name="TextBox 40">
            <a:extLst>
              <a:ext uri="{FF2B5EF4-FFF2-40B4-BE49-F238E27FC236}">
                <a16:creationId xmlns:a16="http://schemas.microsoft.com/office/drawing/2014/main" id="{AFD71504-B59B-4EF2-81D3-A2429F3232CE}"/>
              </a:ext>
            </a:extLst>
          </p:cNvPr>
          <p:cNvSpPr txBox="1"/>
          <p:nvPr/>
        </p:nvSpPr>
        <p:spPr>
          <a:xfrm>
            <a:off x="3925351" y="3576227"/>
            <a:ext cx="1604757" cy="1200329"/>
          </a:xfrm>
          <a:prstGeom prst="rect">
            <a:avLst/>
          </a:prstGeom>
          <a:noFill/>
        </p:spPr>
        <p:txBody>
          <a:bodyPr wrap="square" rtlCol="0">
            <a:spAutoFit/>
          </a:bodyPr>
          <a:lstStyle/>
          <a:p>
            <a:pPr algn="ctr"/>
            <a:r>
              <a:rPr lang="en-US" sz="1200" dirty="0">
                <a:solidFill>
                  <a:schemeClr val="bg1"/>
                </a:solidFill>
              </a:rPr>
              <a:t>Make a plan on what to do with the promising ideas and assign people responsibilities for carrying out that plan</a:t>
            </a:r>
          </a:p>
        </p:txBody>
      </p:sp>
      <p:sp>
        <p:nvSpPr>
          <p:cNvPr id="42" name="Rectangle 41">
            <a:extLst>
              <a:ext uri="{FF2B5EF4-FFF2-40B4-BE49-F238E27FC236}">
                <a16:creationId xmlns:a16="http://schemas.microsoft.com/office/drawing/2014/main" id="{31051A95-27DE-4EE8-97D8-D781E253F8BC}"/>
              </a:ext>
            </a:extLst>
          </p:cNvPr>
          <p:cNvSpPr/>
          <p:nvPr/>
        </p:nvSpPr>
        <p:spPr>
          <a:xfrm>
            <a:off x="6506036" y="2205968"/>
            <a:ext cx="2011680" cy="6858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Oval 50">
            <a:extLst>
              <a:ext uri="{FF2B5EF4-FFF2-40B4-BE49-F238E27FC236}">
                <a16:creationId xmlns:a16="http://schemas.microsoft.com/office/drawing/2014/main" id="{B2B3E72F-39C8-4CD3-ACF4-152C906B2F29}"/>
              </a:ext>
            </a:extLst>
          </p:cNvPr>
          <p:cNvSpPr/>
          <p:nvPr/>
        </p:nvSpPr>
        <p:spPr>
          <a:xfrm>
            <a:off x="6504155" y="3153404"/>
            <a:ext cx="2011680" cy="2011680"/>
          </a:xfrm>
          <a:prstGeom prst="ellipse">
            <a:avLst/>
          </a:prstGeom>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TextBox 51">
            <a:extLst>
              <a:ext uri="{FF2B5EF4-FFF2-40B4-BE49-F238E27FC236}">
                <a16:creationId xmlns:a16="http://schemas.microsoft.com/office/drawing/2014/main" id="{4E8322F5-D7D3-4737-B4B3-6CBEF720EEEB}"/>
              </a:ext>
            </a:extLst>
          </p:cNvPr>
          <p:cNvSpPr txBox="1"/>
          <p:nvPr/>
        </p:nvSpPr>
        <p:spPr>
          <a:xfrm>
            <a:off x="6506036" y="2282168"/>
            <a:ext cx="2009799" cy="523220"/>
          </a:xfrm>
          <a:prstGeom prst="rect">
            <a:avLst/>
          </a:prstGeom>
          <a:noFill/>
        </p:spPr>
        <p:txBody>
          <a:bodyPr wrap="square" rtlCol="0">
            <a:spAutoFit/>
          </a:bodyPr>
          <a:lstStyle/>
          <a:p>
            <a:pPr algn="ctr"/>
            <a:r>
              <a:rPr lang="en-US" sz="1400" b="1" dirty="0">
                <a:solidFill>
                  <a:schemeClr val="bg1"/>
                </a:solidFill>
              </a:rPr>
              <a:t>Communicate the next steps</a:t>
            </a:r>
          </a:p>
        </p:txBody>
      </p:sp>
      <p:sp>
        <p:nvSpPr>
          <p:cNvPr id="53" name="TextBox 52">
            <a:extLst>
              <a:ext uri="{FF2B5EF4-FFF2-40B4-BE49-F238E27FC236}">
                <a16:creationId xmlns:a16="http://schemas.microsoft.com/office/drawing/2014/main" id="{B64AA6A4-4736-4369-A148-3897F2647E24}"/>
              </a:ext>
            </a:extLst>
          </p:cNvPr>
          <p:cNvSpPr txBox="1"/>
          <p:nvPr/>
        </p:nvSpPr>
        <p:spPr>
          <a:xfrm>
            <a:off x="6660273" y="3391561"/>
            <a:ext cx="1751862" cy="1384995"/>
          </a:xfrm>
          <a:prstGeom prst="rect">
            <a:avLst/>
          </a:prstGeom>
          <a:noFill/>
        </p:spPr>
        <p:txBody>
          <a:bodyPr wrap="square" rtlCol="0">
            <a:spAutoFit/>
          </a:bodyPr>
          <a:lstStyle/>
          <a:p>
            <a:pPr algn="ctr"/>
            <a:r>
              <a:rPr lang="en-US" sz="1200" dirty="0">
                <a:solidFill>
                  <a:schemeClr val="bg1"/>
                </a:solidFill>
              </a:rPr>
              <a:t>Aspire for transparency in communication and make sure all relevant participants and other relevant parties are aware of the plan</a:t>
            </a:r>
          </a:p>
        </p:txBody>
      </p:sp>
      <p:sp>
        <p:nvSpPr>
          <p:cNvPr id="54" name="Rectangle 53">
            <a:extLst>
              <a:ext uri="{FF2B5EF4-FFF2-40B4-BE49-F238E27FC236}">
                <a16:creationId xmlns:a16="http://schemas.microsoft.com/office/drawing/2014/main" id="{D81413FC-66AA-4C8B-AF84-77A82A64E280}"/>
              </a:ext>
            </a:extLst>
          </p:cNvPr>
          <p:cNvSpPr/>
          <p:nvPr/>
        </p:nvSpPr>
        <p:spPr>
          <a:xfrm>
            <a:off x="9286421" y="2205968"/>
            <a:ext cx="2011680" cy="6858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5" name="Oval 54">
            <a:extLst>
              <a:ext uri="{FF2B5EF4-FFF2-40B4-BE49-F238E27FC236}">
                <a16:creationId xmlns:a16="http://schemas.microsoft.com/office/drawing/2014/main" id="{EB0F068B-FD55-4CD9-8171-0154D8DB8C69}"/>
              </a:ext>
            </a:extLst>
          </p:cNvPr>
          <p:cNvSpPr/>
          <p:nvPr/>
        </p:nvSpPr>
        <p:spPr>
          <a:xfrm>
            <a:off x="9286421" y="3140796"/>
            <a:ext cx="2011680" cy="2011680"/>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TextBox 55">
            <a:extLst>
              <a:ext uri="{FF2B5EF4-FFF2-40B4-BE49-F238E27FC236}">
                <a16:creationId xmlns:a16="http://schemas.microsoft.com/office/drawing/2014/main" id="{084A0ED0-2A71-4F7F-82A7-53D35BCB1C44}"/>
              </a:ext>
            </a:extLst>
          </p:cNvPr>
          <p:cNvSpPr txBox="1"/>
          <p:nvPr/>
        </p:nvSpPr>
        <p:spPr>
          <a:xfrm>
            <a:off x="9284540" y="2376961"/>
            <a:ext cx="2013561" cy="307777"/>
          </a:xfrm>
          <a:prstGeom prst="rect">
            <a:avLst/>
          </a:prstGeom>
          <a:noFill/>
        </p:spPr>
        <p:txBody>
          <a:bodyPr wrap="square" rtlCol="0">
            <a:spAutoFit/>
          </a:bodyPr>
          <a:lstStyle/>
          <a:p>
            <a:pPr algn="ctr"/>
            <a:r>
              <a:rPr lang="en-US" sz="1400" b="1" dirty="0">
                <a:solidFill>
                  <a:schemeClr val="bg1"/>
                </a:solidFill>
              </a:rPr>
              <a:t>Follow up</a:t>
            </a:r>
          </a:p>
        </p:txBody>
      </p:sp>
      <p:sp>
        <p:nvSpPr>
          <p:cNvPr id="57" name="TextBox 56">
            <a:extLst>
              <a:ext uri="{FF2B5EF4-FFF2-40B4-BE49-F238E27FC236}">
                <a16:creationId xmlns:a16="http://schemas.microsoft.com/office/drawing/2014/main" id="{88E5251E-2497-4766-B8E8-419C1536B87C}"/>
              </a:ext>
            </a:extLst>
          </p:cNvPr>
          <p:cNvSpPr txBox="1"/>
          <p:nvPr/>
        </p:nvSpPr>
        <p:spPr>
          <a:xfrm>
            <a:off x="9581543" y="3593953"/>
            <a:ext cx="1495602" cy="1015663"/>
          </a:xfrm>
          <a:prstGeom prst="rect">
            <a:avLst/>
          </a:prstGeom>
          <a:noFill/>
        </p:spPr>
        <p:txBody>
          <a:bodyPr wrap="square" rtlCol="0">
            <a:spAutoFit/>
          </a:bodyPr>
          <a:lstStyle/>
          <a:p>
            <a:pPr algn="ctr"/>
            <a:r>
              <a:rPr lang="en-US" sz="1200" dirty="0">
                <a:solidFill>
                  <a:schemeClr val="bg1"/>
                </a:solidFill>
              </a:rPr>
              <a:t>Make sure that the plan is followed and actual progress is made with the ideas.</a:t>
            </a:r>
          </a:p>
        </p:txBody>
      </p:sp>
      <p:sp>
        <p:nvSpPr>
          <p:cNvPr id="58" name="Arrow: Right 57">
            <a:extLst>
              <a:ext uri="{FF2B5EF4-FFF2-40B4-BE49-F238E27FC236}">
                <a16:creationId xmlns:a16="http://schemas.microsoft.com/office/drawing/2014/main" id="{5B7070AA-4FC8-4153-B70E-CF36DC8114A1}"/>
              </a:ext>
            </a:extLst>
          </p:cNvPr>
          <p:cNvSpPr/>
          <p:nvPr/>
        </p:nvSpPr>
        <p:spPr>
          <a:xfrm>
            <a:off x="5896864" y="3113006"/>
            <a:ext cx="435006" cy="310719"/>
          </a:xfrm>
          <a:prstGeom prst="rightArrow">
            <a:avLst/>
          </a:prstGeom>
          <a:solidFill>
            <a:schemeClr val="accent3"/>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Arrow: Right 58">
            <a:extLst>
              <a:ext uri="{FF2B5EF4-FFF2-40B4-BE49-F238E27FC236}">
                <a16:creationId xmlns:a16="http://schemas.microsoft.com/office/drawing/2014/main" id="{919A08F0-A09E-4B90-B21D-D06C0F91146A}"/>
              </a:ext>
            </a:extLst>
          </p:cNvPr>
          <p:cNvSpPr/>
          <p:nvPr/>
        </p:nvSpPr>
        <p:spPr>
          <a:xfrm>
            <a:off x="8679130" y="3113007"/>
            <a:ext cx="435006" cy="310719"/>
          </a:xfrm>
          <a:prstGeom prst="rightArrow">
            <a:avLst/>
          </a:prstGeom>
          <a:solidFill>
            <a:schemeClr val="accent3"/>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Arrow: Right 59">
            <a:extLst>
              <a:ext uri="{FF2B5EF4-FFF2-40B4-BE49-F238E27FC236}">
                <a16:creationId xmlns:a16="http://schemas.microsoft.com/office/drawing/2014/main" id="{EC7C7CBF-CBD8-4EC0-B349-3A06DED03074}"/>
              </a:ext>
            </a:extLst>
          </p:cNvPr>
          <p:cNvSpPr/>
          <p:nvPr/>
        </p:nvSpPr>
        <p:spPr>
          <a:xfrm>
            <a:off x="3123590" y="3113005"/>
            <a:ext cx="435006" cy="310719"/>
          </a:xfrm>
          <a:prstGeom prst="rightArrow">
            <a:avLst/>
          </a:prstGeom>
          <a:solidFill>
            <a:schemeClr val="accent3"/>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755717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E4410C-4B3C-4C4A-95F9-AC7DD82351CC}"/>
              </a:ext>
            </a:extLst>
          </p:cNvPr>
          <p:cNvSpPr>
            <a:spLocks noGrp="1"/>
          </p:cNvSpPr>
          <p:nvPr>
            <p:ph type="title"/>
          </p:nvPr>
        </p:nvSpPr>
        <p:spPr/>
        <p:txBody>
          <a:bodyPr/>
          <a:lstStyle/>
          <a:p>
            <a:r>
              <a:rPr lang="en-US" dirty="0"/>
              <a:t>Table of contents</a:t>
            </a:r>
          </a:p>
        </p:txBody>
      </p:sp>
      <p:sp>
        <p:nvSpPr>
          <p:cNvPr id="3" name="Picture Placeholder 2">
            <a:extLst>
              <a:ext uri="{FF2B5EF4-FFF2-40B4-BE49-F238E27FC236}">
                <a16:creationId xmlns:a16="http://schemas.microsoft.com/office/drawing/2014/main" id="{44014F59-EDDD-7448-A075-7AD4F834D7B2}"/>
              </a:ext>
            </a:extLst>
          </p:cNvPr>
          <p:cNvSpPr>
            <a:spLocks noGrp="1"/>
          </p:cNvSpPr>
          <p:nvPr>
            <p:ph type="pic" idx="1"/>
          </p:nvPr>
        </p:nvSpPr>
        <p:spPr/>
      </p:sp>
      <p:sp>
        <p:nvSpPr>
          <p:cNvPr id="4" name="Text Placeholder 3">
            <a:extLst>
              <a:ext uri="{FF2B5EF4-FFF2-40B4-BE49-F238E27FC236}">
                <a16:creationId xmlns:a16="http://schemas.microsoft.com/office/drawing/2014/main" id="{DAC2A1B1-377F-8F47-87A1-E9A7F750F41A}"/>
              </a:ext>
            </a:extLst>
          </p:cNvPr>
          <p:cNvSpPr>
            <a:spLocks noGrp="1"/>
          </p:cNvSpPr>
          <p:nvPr>
            <p:ph type="body" sz="half" idx="2"/>
          </p:nvPr>
        </p:nvSpPr>
        <p:spPr>
          <a:xfrm>
            <a:off x="551384" y="1556792"/>
            <a:ext cx="5472608" cy="4401184"/>
          </a:xfrm>
        </p:spPr>
        <p:txBody>
          <a:bodyPr>
            <a:normAutofit/>
          </a:bodyPr>
          <a:lstStyle/>
          <a:p>
            <a:pPr marL="0" indent="0">
              <a:lnSpc>
                <a:spcPct val="200000"/>
              </a:lnSpc>
              <a:buNone/>
            </a:pPr>
            <a:r>
              <a:rPr lang="en-US" sz="1600" dirty="0"/>
              <a:t>Breakdown of the toolkit</a:t>
            </a:r>
          </a:p>
          <a:p>
            <a:pPr marL="0" indent="0">
              <a:lnSpc>
                <a:spcPct val="200000"/>
              </a:lnSpc>
              <a:buNone/>
            </a:pPr>
            <a:r>
              <a:rPr lang="en-US" sz="1600" dirty="0"/>
              <a:t>Double diamond of idea development</a:t>
            </a:r>
          </a:p>
          <a:p>
            <a:pPr marL="0" indent="0">
              <a:lnSpc>
                <a:spcPct val="200000"/>
              </a:lnSpc>
              <a:buNone/>
            </a:pPr>
            <a:r>
              <a:rPr lang="en-US" sz="1600" dirty="0"/>
              <a:t>Different types of challenges</a:t>
            </a:r>
            <a:endParaRPr lang="en-US" sz="1600" dirty="0">
              <a:solidFill>
                <a:schemeClr val="accent2"/>
              </a:solidFill>
            </a:endParaRPr>
          </a:p>
          <a:p>
            <a:pPr marL="0" indent="0">
              <a:lnSpc>
                <a:spcPct val="200000"/>
              </a:lnSpc>
              <a:buNone/>
            </a:pPr>
            <a:r>
              <a:rPr lang="en-US" sz="1600" dirty="0"/>
              <a:t>Problem-centric idea challenge</a:t>
            </a:r>
            <a:endParaRPr lang="en-US" sz="1600" dirty="0">
              <a:solidFill>
                <a:schemeClr val="accent2"/>
              </a:solidFill>
            </a:endParaRPr>
          </a:p>
          <a:p>
            <a:pPr marL="0" indent="0">
              <a:lnSpc>
                <a:spcPct val="200000"/>
              </a:lnSpc>
              <a:buNone/>
            </a:pPr>
            <a:r>
              <a:rPr lang="en-US" sz="1600" dirty="0"/>
              <a:t>Solution-centric idea challenge</a:t>
            </a:r>
            <a:endParaRPr lang="en-US" sz="1600" dirty="0">
              <a:solidFill>
                <a:schemeClr val="accent2"/>
              </a:solidFill>
            </a:endParaRPr>
          </a:p>
          <a:p>
            <a:pPr marL="0" indent="0">
              <a:lnSpc>
                <a:spcPct val="200000"/>
              </a:lnSpc>
              <a:buNone/>
            </a:pPr>
            <a:r>
              <a:rPr lang="en-US" sz="1600" dirty="0"/>
              <a:t>Email templates</a:t>
            </a:r>
            <a:endParaRPr lang="en-US" sz="1600" dirty="0">
              <a:solidFill>
                <a:schemeClr val="accent2"/>
              </a:solidFill>
            </a:endParaRPr>
          </a:p>
          <a:p>
            <a:pPr marL="0" indent="0">
              <a:lnSpc>
                <a:spcPct val="200000"/>
              </a:lnSpc>
              <a:buNone/>
            </a:pPr>
            <a:r>
              <a:rPr lang="en-US" sz="1600" dirty="0"/>
              <a:t>Challenge canvas</a:t>
            </a:r>
            <a:endParaRPr lang="en-US" sz="1600" dirty="0">
              <a:solidFill>
                <a:schemeClr val="accent2"/>
              </a:solidFill>
            </a:endParaRPr>
          </a:p>
          <a:p>
            <a:pPr marL="0" indent="0">
              <a:lnSpc>
                <a:spcPct val="160000"/>
              </a:lnSpc>
              <a:buNone/>
            </a:pPr>
            <a:endParaRPr lang="en-US" dirty="0"/>
          </a:p>
        </p:txBody>
      </p:sp>
      <p:sp>
        <p:nvSpPr>
          <p:cNvPr id="5" name="Picture Placeholder 4">
            <a:extLst>
              <a:ext uri="{FF2B5EF4-FFF2-40B4-BE49-F238E27FC236}">
                <a16:creationId xmlns:a16="http://schemas.microsoft.com/office/drawing/2014/main" id="{0EF5C36B-56B7-7F40-9775-3AEFE99FCD19}"/>
              </a:ext>
            </a:extLst>
          </p:cNvPr>
          <p:cNvSpPr>
            <a:spLocks noGrp="1"/>
          </p:cNvSpPr>
          <p:nvPr>
            <p:ph type="pic" sz="quarter" idx="10"/>
          </p:nvPr>
        </p:nvSpPr>
        <p:spPr>
          <a:prstGeom prst="rect">
            <a:avLst/>
          </a:prstGeom>
        </p:spPr>
      </p:sp>
      <p:sp>
        <p:nvSpPr>
          <p:cNvPr id="6" name="Content Placeholder 6">
            <a:extLst>
              <a:ext uri="{FF2B5EF4-FFF2-40B4-BE49-F238E27FC236}">
                <a16:creationId xmlns:a16="http://schemas.microsoft.com/office/drawing/2014/main" id="{1CDA9216-4CDA-4CE7-B306-CB3D20BEF397}"/>
              </a:ext>
            </a:extLst>
          </p:cNvPr>
          <p:cNvSpPr txBox="1">
            <a:spLocks/>
          </p:cNvSpPr>
          <p:nvPr/>
        </p:nvSpPr>
        <p:spPr>
          <a:xfrm>
            <a:off x="5231904" y="1561401"/>
            <a:ext cx="2205760" cy="5570628"/>
          </a:xfrm>
          <a:prstGeom prst="rect">
            <a:avLst/>
          </a:prstGeom>
          <a:noFill/>
        </p:spPr>
        <p:txBody>
          <a:bodyPr vert="horz" wrap="square" lIns="91440" tIns="45720" rIns="91440" bIns="45720" rtlCol="0">
            <a:spAutoFit/>
          </a:bodyPr>
          <a:lstStyle>
            <a:lvl1pPr marL="342900" indent="-342900" algn="l" defTabSz="914400" rtl="0" eaLnBrk="1" latinLnBrk="0" hangingPunct="1">
              <a:lnSpc>
                <a:spcPct val="150000"/>
              </a:lnSpc>
              <a:spcBef>
                <a:spcPts val="1000"/>
              </a:spcBef>
              <a:buFont typeface="+mj-lt"/>
              <a:buAutoNum type="arabicPeriod"/>
              <a:defRPr sz="2400" b="1" i="0" kern="1200">
                <a:solidFill>
                  <a:schemeClr val="tx2"/>
                </a:solidFill>
                <a:latin typeface="Noto Sans" panose="020B0502040504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b="0" i="0" kern="1200">
                <a:solidFill>
                  <a:schemeClr val="tx2"/>
                </a:solidFill>
                <a:latin typeface="Noto Sans" panose="020B0502040504020204" pitchFamily="34" charset="0"/>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b="0" i="0" kern="1200">
                <a:solidFill>
                  <a:schemeClr val="tx2"/>
                </a:solidFill>
                <a:latin typeface="Noto Sans" panose="020B0502040504020204" pitchFamily="34" charset="0"/>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b="0" i="0" kern="1200">
                <a:solidFill>
                  <a:schemeClr val="tx2"/>
                </a:solidFill>
                <a:latin typeface="Noto Sans" panose="020B0502040504020204" pitchFamily="34" charset="0"/>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b="0" i="0" kern="1200">
                <a:solidFill>
                  <a:schemeClr val="tx2"/>
                </a:solidFill>
                <a:latin typeface="Noto Sans" panose="020B0502040504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indent="0">
              <a:lnSpc>
                <a:spcPct val="200000"/>
              </a:lnSpc>
              <a:buFont typeface="+mj-lt"/>
              <a:buNone/>
            </a:pPr>
            <a:r>
              <a:rPr lang="en-US" sz="1600" dirty="0"/>
              <a:t>slide  </a:t>
            </a:r>
            <a:r>
              <a:rPr lang="en-US" sz="1600" dirty="0">
                <a:solidFill>
                  <a:schemeClr val="accent2"/>
                </a:solidFill>
              </a:rPr>
              <a:t>3</a:t>
            </a:r>
          </a:p>
          <a:p>
            <a:pPr marL="0" indent="0">
              <a:lnSpc>
                <a:spcPct val="200000"/>
              </a:lnSpc>
              <a:buFont typeface="+mj-lt"/>
              <a:buNone/>
            </a:pPr>
            <a:r>
              <a:rPr lang="en-US" sz="1600" dirty="0"/>
              <a:t>slide  </a:t>
            </a:r>
            <a:r>
              <a:rPr lang="en-US" sz="1600" dirty="0">
                <a:solidFill>
                  <a:schemeClr val="accent2"/>
                </a:solidFill>
              </a:rPr>
              <a:t>4</a:t>
            </a:r>
          </a:p>
          <a:p>
            <a:pPr marL="0" indent="0">
              <a:lnSpc>
                <a:spcPct val="200000"/>
              </a:lnSpc>
              <a:buFont typeface="+mj-lt"/>
              <a:buNone/>
            </a:pPr>
            <a:r>
              <a:rPr lang="en-US" sz="1600" dirty="0"/>
              <a:t>slide  </a:t>
            </a:r>
            <a:r>
              <a:rPr lang="en-US" sz="1600" dirty="0">
                <a:solidFill>
                  <a:schemeClr val="accent2"/>
                </a:solidFill>
              </a:rPr>
              <a:t>5</a:t>
            </a:r>
          </a:p>
          <a:p>
            <a:pPr marL="0" indent="0">
              <a:lnSpc>
                <a:spcPct val="200000"/>
              </a:lnSpc>
              <a:buFont typeface="+mj-lt"/>
              <a:buNone/>
            </a:pPr>
            <a:r>
              <a:rPr lang="en-US" sz="1600" dirty="0"/>
              <a:t>slide  </a:t>
            </a:r>
            <a:r>
              <a:rPr lang="en-US" sz="1600" dirty="0">
                <a:solidFill>
                  <a:schemeClr val="accent2"/>
                </a:solidFill>
              </a:rPr>
              <a:t>6-13</a:t>
            </a:r>
          </a:p>
          <a:p>
            <a:pPr marL="0" indent="0">
              <a:lnSpc>
                <a:spcPct val="200000"/>
              </a:lnSpc>
              <a:buFont typeface="+mj-lt"/>
              <a:buNone/>
            </a:pPr>
            <a:r>
              <a:rPr lang="en-US" sz="1600" dirty="0"/>
              <a:t>slide  </a:t>
            </a:r>
            <a:r>
              <a:rPr lang="en-US" sz="1600" dirty="0">
                <a:solidFill>
                  <a:schemeClr val="accent2"/>
                </a:solidFill>
              </a:rPr>
              <a:t>14-20</a:t>
            </a:r>
          </a:p>
          <a:p>
            <a:pPr marL="0" indent="0">
              <a:lnSpc>
                <a:spcPct val="200000"/>
              </a:lnSpc>
              <a:buFont typeface="+mj-lt"/>
              <a:buNone/>
            </a:pPr>
            <a:r>
              <a:rPr lang="en-US" sz="1600" dirty="0"/>
              <a:t>slide  </a:t>
            </a:r>
            <a:r>
              <a:rPr lang="en-US" sz="1600" dirty="0">
                <a:solidFill>
                  <a:schemeClr val="accent2"/>
                </a:solidFill>
              </a:rPr>
              <a:t>21-27</a:t>
            </a:r>
          </a:p>
          <a:p>
            <a:pPr marL="0" indent="0">
              <a:lnSpc>
                <a:spcPct val="200000"/>
              </a:lnSpc>
              <a:buFont typeface="+mj-lt"/>
              <a:buNone/>
            </a:pPr>
            <a:r>
              <a:rPr lang="en-US" sz="1600" dirty="0"/>
              <a:t>slide  </a:t>
            </a:r>
            <a:r>
              <a:rPr lang="en-US" sz="1600" dirty="0">
                <a:solidFill>
                  <a:schemeClr val="accent2"/>
                </a:solidFill>
              </a:rPr>
              <a:t>28-30</a:t>
            </a:r>
          </a:p>
          <a:p>
            <a:pPr marL="0" indent="0">
              <a:buFont typeface="+mj-lt"/>
              <a:buNone/>
            </a:pPr>
            <a:endParaRPr lang="en-US" sz="2300" dirty="0"/>
          </a:p>
          <a:p>
            <a:endParaRPr lang="en-US" sz="2300" dirty="0"/>
          </a:p>
        </p:txBody>
      </p:sp>
    </p:spTree>
    <p:extLst>
      <p:ext uri="{BB962C8B-B14F-4D97-AF65-F5344CB8AC3E}">
        <p14:creationId xmlns:p14="http://schemas.microsoft.com/office/powerpoint/2010/main" val="89745056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354A73-C0B7-4B93-ADAA-40F061A6D41A}"/>
              </a:ext>
            </a:extLst>
          </p:cNvPr>
          <p:cNvSpPr>
            <a:spLocks noGrp="1"/>
          </p:cNvSpPr>
          <p:nvPr>
            <p:ph type="title"/>
          </p:nvPr>
        </p:nvSpPr>
        <p:spPr>
          <a:xfrm>
            <a:off x="839416" y="188640"/>
            <a:ext cx="10797988" cy="1325563"/>
          </a:xfrm>
        </p:spPr>
        <p:txBody>
          <a:bodyPr/>
          <a:lstStyle/>
          <a:p>
            <a:r>
              <a:rPr lang="en-US" dirty="0"/>
              <a:t>Reflection</a:t>
            </a:r>
            <a:endParaRPr lang="en-FI" dirty="0"/>
          </a:p>
        </p:txBody>
      </p:sp>
      <p:sp>
        <p:nvSpPr>
          <p:cNvPr id="22" name="Rectangle 21">
            <a:extLst>
              <a:ext uri="{FF2B5EF4-FFF2-40B4-BE49-F238E27FC236}">
                <a16:creationId xmlns:a16="http://schemas.microsoft.com/office/drawing/2014/main" id="{249989D2-DDBF-4F48-832C-91DF3AF350C9}"/>
              </a:ext>
            </a:extLst>
          </p:cNvPr>
          <p:cNvSpPr/>
          <p:nvPr/>
        </p:nvSpPr>
        <p:spPr>
          <a:xfrm>
            <a:off x="4993071" y="4369489"/>
            <a:ext cx="3712464" cy="1371600"/>
          </a:xfrm>
          <a:prstGeom prst="rect">
            <a:avLst/>
          </a:prstGeom>
          <a:solidFill>
            <a:schemeClr val="bg2">
              <a:lumMod val="20000"/>
              <a:lumOff val="80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28FCAE9E-A186-4EBA-881D-3108014FA533}"/>
              </a:ext>
            </a:extLst>
          </p:cNvPr>
          <p:cNvSpPr/>
          <p:nvPr/>
        </p:nvSpPr>
        <p:spPr>
          <a:xfrm>
            <a:off x="7774596" y="2136109"/>
            <a:ext cx="3712464" cy="1371600"/>
          </a:xfrm>
          <a:prstGeom prst="rect">
            <a:avLst/>
          </a:prstGeom>
          <a:solidFill>
            <a:schemeClr val="bg2">
              <a:lumMod val="20000"/>
              <a:lumOff val="80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F04FB2CD-2ED1-4C09-BD06-C6E742CF1610}"/>
              </a:ext>
            </a:extLst>
          </p:cNvPr>
          <p:cNvSpPr/>
          <p:nvPr/>
        </p:nvSpPr>
        <p:spPr>
          <a:xfrm>
            <a:off x="2105629" y="2136109"/>
            <a:ext cx="3712464" cy="1371600"/>
          </a:xfrm>
          <a:prstGeom prst="rect">
            <a:avLst/>
          </a:prstGeom>
          <a:solidFill>
            <a:schemeClr val="bg1"/>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C15FE781-5AB0-4C56-B37C-DA37CF9688C8}"/>
              </a:ext>
            </a:extLst>
          </p:cNvPr>
          <p:cNvSpPr/>
          <p:nvPr/>
        </p:nvSpPr>
        <p:spPr>
          <a:xfrm>
            <a:off x="678539" y="2136109"/>
            <a:ext cx="1371600" cy="1371600"/>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a:extLst>
              <a:ext uri="{FF2B5EF4-FFF2-40B4-BE49-F238E27FC236}">
                <a16:creationId xmlns:a16="http://schemas.microsoft.com/office/drawing/2014/main" id="{F27D63E7-9AA2-4E33-B63F-274D21D4F167}"/>
              </a:ext>
            </a:extLst>
          </p:cNvPr>
          <p:cNvSpPr txBox="1"/>
          <p:nvPr/>
        </p:nvSpPr>
        <p:spPr>
          <a:xfrm>
            <a:off x="730054" y="2502097"/>
            <a:ext cx="1268570" cy="646331"/>
          </a:xfrm>
          <a:prstGeom prst="rect">
            <a:avLst/>
          </a:prstGeom>
          <a:noFill/>
        </p:spPr>
        <p:txBody>
          <a:bodyPr wrap="square" rtlCol="0">
            <a:spAutoFit/>
          </a:bodyPr>
          <a:lstStyle/>
          <a:p>
            <a:pPr algn="ctr"/>
            <a:r>
              <a:rPr lang="en-US" sz="1800" dirty="0">
                <a:solidFill>
                  <a:schemeClr val="bg1"/>
                </a:solidFill>
              </a:rPr>
              <a:t>What worked</a:t>
            </a:r>
          </a:p>
        </p:txBody>
      </p:sp>
      <p:sp>
        <p:nvSpPr>
          <p:cNvPr id="27" name="Oval 26">
            <a:extLst>
              <a:ext uri="{FF2B5EF4-FFF2-40B4-BE49-F238E27FC236}">
                <a16:creationId xmlns:a16="http://schemas.microsoft.com/office/drawing/2014/main" id="{302E5C2A-D072-40BC-A4CC-F71C7147C404}"/>
              </a:ext>
            </a:extLst>
          </p:cNvPr>
          <p:cNvSpPr/>
          <p:nvPr/>
        </p:nvSpPr>
        <p:spPr>
          <a:xfrm>
            <a:off x="6343046" y="2136109"/>
            <a:ext cx="1371600" cy="1371600"/>
          </a:xfrm>
          <a:prstGeom prst="ellipse">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Box 27">
            <a:extLst>
              <a:ext uri="{FF2B5EF4-FFF2-40B4-BE49-F238E27FC236}">
                <a16:creationId xmlns:a16="http://schemas.microsoft.com/office/drawing/2014/main" id="{22E8505F-8D5A-425A-A96A-83F95AF2ECC5}"/>
              </a:ext>
            </a:extLst>
          </p:cNvPr>
          <p:cNvSpPr txBox="1"/>
          <p:nvPr/>
        </p:nvSpPr>
        <p:spPr>
          <a:xfrm>
            <a:off x="6360831" y="2375983"/>
            <a:ext cx="1383790" cy="646331"/>
          </a:xfrm>
          <a:prstGeom prst="rect">
            <a:avLst/>
          </a:prstGeom>
          <a:noFill/>
        </p:spPr>
        <p:txBody>
          <a:bodyPr wrap="square" rtlCol="0">
            <a:spAutoFit/>
          </a:bodyPr>
          <a:lstStyle/>
          <a:p>
            <a:pPr algn="ctr"/>
            <a:r>
              <a:rPr lang="en-US" sz="1800" dirty="0">
                <a:solidFill>
                  <a:schemeClr val="bg1"/>
                </a:solidFill>
              </a:rPr>
              <a:t>What didn’t work</a:t>
            </a:r>
          </a:p>
        </p:txBody>
      </p:sp>
      <p:sp>
        <p:nvSpPr>
          <p:cNvPr id="29" name="TextBox 28">
            <a:extLst>
              <a:ext uri="{FF2B5EF4-FFF2-40B4-BE49-F238E27FC236}">
                <a16:creationId xmlns:a16="http://schemas.microsoft.com/office/drawing/2014/main" id="{1D510C10-F728-4E94-938E-236D14A29121}"/>
              </a:ext>
            </a:extLst>
          </p:cNvPr>
          <p:cNvSpPr txBox="1"/>
          <p:nvPr/>
        </p:nvSpPr>
        <p:spPr>
          <a:xfrm>
            <a:off x="2105630" y="2341688"/>
            <a:ext cx="3712464" cy="954107"/>
          </a:xfrm>
          <a:prstGeom prst="rect">
            <a:avLst/>
          </a:prstGeom>
          <a:noFill/>
        </p:spPr>
        <p:txBody>
          <a:bodyPr wrap="square" rtlCol="0">
            <a:spAutoFit/>
          </a:bodyPr>
          <a:lstStyle/>
          <a:p>
            <a:pPr algn="ctr"/>
            <a:r>
              <a:rPr lang="en-US" sz="1400" dirty="0"/>
              <a:t>Go through the entire idea challenge process with your team. Have everybody write down the things they feel led to successes along the way</a:t>
            </a:r>
          </a:p>
        </p:txBody>
      </p:sp>
      <p:sp>
        <p:nvSpPr>
          <p:cNvPr id="30" name="TextBox 29">
            <a:extLst>
              <a:ext uri="{FF2B5EF4-FFF2-40B4-BE49-F238E27FC236}">
                <a16:creationId xmlns:a16="http://schemas.microsoft.com/office/drawing/2014/main" id="{457DD46B-F3F3-44BC-B290-2970F49593D4}"/>
              </a:ext>
            </a:extLst>
          </p:cNvPr>
          <p:cNvSpPr txBox="1"/>
          <p:nvPr/>
        </p:nvSpPr>
        <p:spPr>
          <a:xfrm>
            <a:off x="7774596" y="2441020"/>
            <a:ext cx="3712464" cy="738664"/>
          </a:xfrm>
          <a:prstGeom prst="rect">
            <a:avLst/>
          </a:prstGeom>
          <a:noFill/>
        </p:spPr>
        <p:txBody>
          <a:bodyPr wrap="square" rtlCol="0">
            <a:spAutoFit/>
          </a:bodyPr>
          <a:lstStyle/>
          <a:p>
            <a:pPr algn="ctr"/>
            <a:r>
              <a:rPr lang="en-US" sz="1400" dirty="0"/>
              <a:t>Have everybody pool their thoughts on what ultimately led to the shortcomings in your challenge</a:t>
            </a:r>
          </a:p>
        </p:txBody>
      </p:sp>
      <p:sp>
        <p:nvSpPr>
          <p:cNvPr id="31" name="TextBox 30">
            <a:extLst>
              <a:ext uri="{FF2B5EF4-FFF2-40B4-BE49-F238E27FC236}">
                <a16:creationId xmlns:a16="http://schemas.microsoft.com/office/drawing/2014/main" id="{A6F43EAA-9F2C-4A0B-BC3F-CACEA096B66D}"/>
              </a:ext>
            </a:extLst>
          </p:cNvPr>
          <p:cNvSpPr txBox="1"/>
          <p:nvPr/>
        </p:nvSpPr>
        <p:spPr>
          <a:xfrm>
            <a:off x="4993071" y="4679566"/>
            <a:ext cx="3712465" cy="738664"/>
          </a:xfrm>
          <a:prstGeom prst="rect">
            <a:avLst/>
          </a:prstGeom>
          <a:noFill/>
        </p:spPr>
        <p:txBody>
          <a:bodyPr wrap="square" rtlCol="0">
            <a:spAutoFit/>
          </a:bodyPr>
          <a:lstStyle/>
          <a:p>
            <a:pPr algn="ctr"/>
            <a:r>
              <a:rPr lang="en-US" sz="1400" dirty="0"/>
              <a:t>Use the gathered knowledge to make a process out of improving every idea challenge as you move forward</a:t>
            </a:r>
          </a:p>
        </p:txBody>
      </p:sp>
      <p:sp>
        <p:nvSpPr>
          <p:cNvPr id="32" name="Oval 31">
            <a:extLst>
              <a:ext uri="{FF2B5EF4-FFF2-40B4-BE49-F238E27FC236}">
                <a16:creationId xmlns:a16="http://schemas.microsoft.com/office/drawing/2014/main" id="{29EEAFFA-1FF6-46A8-BED5-A8247E707D8E}"/>
              </a:ext>
            </a:extLst>
          </p:cNvPr>
          <p:cNvSpPr/>
          <p:nvPr/>
        </p:nvSpPr>
        <p:spPr>
          <a:xfrm>
            <a:off x="3560131" y="4369489"/>
            <a:ext cx="1371600" cy="137160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a:extLst>
              <a:ext uri="{FF2B5EF4-FFF2-40B4-BE49-F238E27FC236}">
                <a16:creationId xmlns:a16="http://schemas.microsoft.com/office/drawing/2014/main" id="{09EC93AD-C102-4C85-A6D6-05151A244D35}"/>
              </a:ext>
            </a:extLst>
          </p:cNvPr>
          <p:cNvSpPr txBox="1"/>
          <p:nvPr/>
        </p:nvSpPr>
        <p:spPr>
          <a:xfrm>
            <a:off x="3463532" y="4725732"/>
            <a:ext cx="1564797" cy="646331"/>
          </a:xfrm>
          <a:prstGeom prst="rect">
            <a:avLst/>
          </a:prstGeom>
          <a:noFill/>
        </p:spPr>
        <p:txBody>
          <a:bodyPr wrap="square" rtlCol="0">
            <a:spAutoFit/>
          </a:bodyPr>
          <a:lstStyle/>
          <a:p>
            <a:pPr algn="ctr"/>
            <a:r>
              <a:rPr lang="en-US" dirty="0">
                <a:solidFill>
                  <a:schemeClr val="bg1"/>
                </a:solidFill>
              </a:rPr>
              <a:t>Practical</a:t>
            </a:r>
          </a:p>
          <a:p>
            <a:pPr algn="ctr"/>
            <a:r>
              <a:rPr lang="en-US" dirty="0">
                <a:solidFill>
                  <a:schemeClr val="bg1"/>
                </a:solidFill>
              </a:rPr>
              <a:t>takeaways</a:t>
            </a:r>
          </a:p>
        </p:txBody>
      </p:sp>
    </p:spTree>
    <p:extLst>
      <p:ext uri="{BB962C8B-B14F-4D97-AF65-F5344CB8AC3E}">
        <p14:creationId xmlns:p14="http://schemas.microsoft.com/office/powerpoint/2010/main" val="236432514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7379955-0C13-7A41-A6BF-D11BBF46FAE6}"/>
              </a:ext>
            </a:extLst>
          </p:cNvPr>
          <p:cNvSpPr>
            <a:spLocks noGrp="1"/>
          </p:cNvSpPr>
          <p:nvPr>
            <p:ph type="body" sz="quarter" idx="10"/>
          </p:nvPr>
        </p:nvSpPr>
        <p:spPr/>
        <p:txBody>
          <a:bodyPr>
            <a:normAutofit/>
          </a:bodyPr>
          <a:lstStyle/>
          <a:p>
            <a:r>
              <a:rPr lang="en-US" dirty="0"/>
              <a:t>Email Templates</a:t>
            </a:r>
          </a:p>
        </p:txBody>
      </p:sp>
    </p:spTree>
    <p:extLst>
      <p:ext uri="{BB962C8B-B14F-4D97-AF65-F5344CB8AC3E}">
        <p14:creationId xmlns:p14="http://schemas.microsoft.com/office/powerpoint/2010/main" val="118075838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354A73-C0B7-4B93-ADAA-40F061A6D41A}"/>
              </a:ext>
            </a:extLst>
          </p:cNvPr>
          <p:cNvSpPr>
            <a:spLocks noGrp="1"/>
          </p:cNvSpPr>
          <p:nvPr>
            <p:ph type="title"/>
          </p:nvPr>
        </p:nvSpPr>
        <p:spPr>
          <a:xfrm>
            <a:off x="623392" y="374684"/>
            <a:ext cx="10797988" cy="1325563"/>
          </a:xfrm>
        </p:spPr>
        <p:txBody>
          <a:bodyPr/>
          <a:lstStyle/>
          <a:p>
            <a:r>
              <a:rPr lang="en-US" dirty="0"/>
              <a:t>How to use the email templates</a:t>
            </a:r>
            <a:endParaRPr lang="en-FI" dirty="0"/>
          </a:p>
        </p:txBody>
      </p:sp>
      <p:sp>
        <p:nvSpPr>
          <p:cNvPr id="3" name="Rectangle 2">
            <a:extLst>
              <a:ext uri="{FF2B5EF4-FFF2-40B4-BE49-F238E27FC236}">
                <a16:creationId xmlns:a16="http://schemas.microsoft.com/office/drawing/2014/main" id="{D7DD28CA-4000-4E97-B68D-2D99362F3982}"/>
              </a:ext>
            </a:extLst>
          </p:cNvPr>
          <p:cNvSpPr/>
          <p:nvPr/>
        </p:nvSpPr>
        <p:spPr>
          <a:xfrm>
            <a:off x="911424" y="1844824"/>
            <a:ext cx="8448600" cy="2862322"/>
          </a:xfrm>
          <a:prstGeom prst="rect">
            <a:avLst/>
          </a:prstGeom>
        </p:spPr>
        <p:txBody>
          <a:bodyPr wrap="square">
            <a:spAutoFit/>
          </a:bodyPr>
          <a:lstStyle/>
          <a:p>
            <a:pPr marL="285750" indent="-285750" algn="just">
              <a:buFont typeface="Arial" panose="020B0604020202020204" pitchFamily="34" charset="0"/>
              <a:buChar char="•"/>
            </a:pPr>
            <a:r>
              <a:rPr lang="en-US" dirty="0"/>
              <a:t>The following slides contain pre-crafted emails that can be used as the basis for some of your communication during the challenge.</a:t>
            </a:r>
          </a:p>
          <a:p>
            <a:endParaRPr lang="en-US" dirty="0"/>
          </a:p>
          <a:p>
            <a:pPr marL="285750" indent="-285750" algn="just">
              <a:buFont typeface="Arial" panose="020B0604020202020204" pitchFamily="34" charset="0"/>
              <a:buChar char="•"/>
            </a:pPr>
            <a:r>
              <a:rPr lang="en-US" dirty="0"/>
              <a:t>Each template has </a:t>
            </a:r>
            <a:r>
              <a:rPr lang="en-US" b="1" dirty="0"/>
              <a:t>[</a:t>
            </a:r>
            <a:r>
              <a:rPr lang="en-US" b="1" i="1" dirty="0"/>
              <a:t>bolded</a:t>
            </a:r>
            <a:r>
              <a:rPr lang="en-US" dirty="0"/>
              <a:t> </a:t>
            </a:r>
            <a:r>
              <a:rPr lang="en-US" b="1" i="1" dirty="0"/>
              <a:t>placeholders</a:t>
            </a:r>
            <a:r>
              <a:rPr lang="en-US" b="1" dirty="0"/>
              <a:t>]</a:t>
            </a:r>
            <a:r>
              <a:rPr lang="en-US" dirty="0"/>
              <a:t> with descriptions. These should be replaced with content specific to your challenge.</a:t>
            </a:r>
            <a:endParaRPr lang="en-US" sz="800" dirty="0"/>
          </a:p>
          <a:p>
            <a:endParaRPr lang="en-US" dirty="0"/>
          </a:p>
          <a:p>
            <a:pPr algn="just"/>
            <a:r>
              <a:rPr lang="en-US" b="1" dirty="0"/>
              <a:t>P.S.</a:t>
            </a:r>
            <a:r>
              <a:rPr lang="en-US" dirty="0"/>
              <a:t> Don’t stress if you can’t replace all of the placeholders right away. As many aspects of idea challenges are very case-specific, these emails should primarily be viewed as guidelines. Feel free to edit them to best fit your challenge!</a:t>
            </a:r>
          </a:p>
        </p:txBody>
      </p:sp>
    </p:spTree>
    <p:extLst>
      <p:ext uri="{BB962C8B-B14F-4D97-AF65-F5344CB8AC3E}">
        <p14:creationId xmlns:p14="http://schemas.microsoft.com/office/powerpoint/2010/main" val="421064713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EFA3BED8-2CF8-4E99-B7C9-1B7F9EAD2653}"/>
              </a:ext>
            </a:extLst>
          </p:cNvPr>
          <p:cNvSpPr/>
          <p:nvPr/>
        </p:nvSpPr>
        <p:spPr>
          <a:xfrm>
            <a:off x="830469" y="980728"/>
            <a:ext cx="10556879" cy="5258962"/>
          </a:xfrm>
          <a:prstGeom prst="roundRect">
            <a:avLst/>
          </a:prstGeom>
          <a:solidFill>
            <a:schemeClr val="bg1">
              <a:lumMod val="95000"/>
              <a:alpha val="20000"/>
            </a:schemeClr>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32354A73-C0B7-4B93-ADAA-40F061A6D41A}"/>
              </a:ext>
            </a:extLst>
          </p:cNvPr>
          <p:cNvSpPr>
            <a:spLocks noGrp="1"/>
          </p:cNvSpPr>
          <p:nvPr>
            <p:ph type="title"/>
          </p:nvPr>
        </p:nvSpPr>
        <p:spPr>
          <a:xfrm>
            <a:off x="627109" y="-62151"/>
            <a:ext cx="10797988" cy="1325563"/>
          </a:xfrm>
        </p:spPr>
        <p:txBody>
          <a:bodyPr/>
          <a:lstStyle/>
          <a:p>
            <a:r>
              <a:rPr lang="en-US" dirty="0"/>
              <a:t>Introductory email in a problem-centric challenge</a:t>
            </a:r>
            <a:endParaRPr lang="en-FI" dirty="0"/>
          </a:p>
        </p:txBody>
      </p:sp>
      <p:sp>
        <p:nvSpPr>
          <p:cNvPr id="4" name="TextBox 3">
            <a:extLst>
              <a:ext uri="{FF2B5EF4-FFF2-40B4-BE49-F238E27FC236}">
                <a16:creationId xmlns:a16="http://schemas.microsoft.com/office/drawing/2014/main" id="{43051C7D-347F-4FE7-AB15-26CFA790181A}"/>
              </a:ext>
            </a:extLst>
          </p:cNvPr>
          <p:cNvSpPr txBox="1"/>
          <p:nvPr/>
        </p:nvSpPr>
        <p:spPr>
          <a:xfrm>
            <a:off x="1285081" y="1263412"/>
            <a:ext cx="4640288" cy="4893647"/>
          </a:xfrm>
          <a:prstGeom prst="rect">
            <a:avLst/>
          </a:prstGeom>
          <a:noFill/>
        </p:spPr>
        <p:txBody>
          <a:bodyPr wrap="square" rtlCol="0">
            <a:spAutoFit/>
          </a:bodyPr>
          <a:lstStyle/>
          <a:p>
            <a:pPr algn="just"/>
            <a:r>
              <a:rPr lang="en-US" sz="1300" dirty="0"/>
              <a:t>Greetings everyone,</a:t>
            </a:r>
          </a:p>
          <a:p>
            <a:pPr algn="just"/>
            <a:endParaRPr lang="en-US" sz="1300" dirty="0"/>
          </a:p>
          <a:p>
            <a:pPr algn="just"/>
            <a:r>
              <a:rPr lang="en-US" sz="1300" dirty="0"/>
              <a:t>As all of you may know, we’re always eager to find new ways of improving the way we work</a:t>
            </a:r>
            <a:r>
              <a:rPr lang="en-US" sz="1300" b="1" i="1" dirty="0"/>
              <a:t>. </a:t>
            </a:r>
            <a:r>
              <a:rPr lang="en-US" sz="1300" dirty="0"/>
              <a:t>We’ve decided to launch an idea challenge so that you get to share your valued thoughts on </a:t>
            </a:r>
            <a:r>
              <a:rPr lang="en-US" sz="1300" b="1" dirty="0"/>
              <a:t>[</a:t>
            </a:r>
            <a:r>
              <a:rPr lang="en-US" sz="1300" b="1" i="1" dirty="0"/>
              <a:t>area of problem scouting</a:t>
            </a:r>
            <a:r>
              <a:rPr lang="en-US" sz="1300" b="1" dirty="0"/>
              <a:t>]</a:t>
            </a:r>
            <a:r>
              <a:rPr lang="en-US" sz="1300" dirty="0"/>
              <a:t>. By putting our heads together, we can make our organization even more exceptional than before!</a:t>
            </a:r>
          </a:p>
          <a:p>
            <a:pPr algn="just"/>
            <a:endParaRPr lang="en-US" sz="1300" dirty="0"/>
          </a:p>
          <a:p>
            <a:pPr algn="just"/>
            <a:r>
              <a:rPr lang="en-US" sz="1300" dirty="0"/>
              <a:t>The challenge will start</a:t>
            </a:r>
            <a:r>
              <a:rPr lang="en-US" sz="1300" b="1" dirty="0"/>
              <a:t> [</a:t>
            </a:r>
            <a:r>
              <a:rPr lang="en-US" sz="1300" b="1" i="1" dirty="0"/>
              <a:t>time until challenge starts</a:t>
            </a:r>
            <a:r>
              <a:rPr lang="en-US" sz="1300" b="1" dirty="0"/>
              <a:t>]</a:t>
            </a:r>
            <a:r>
              <a:rPr lang="en-US" sz="1300" dirty="0"/>
              <a:t> from now</a:t>
            </a:r>
            <a:r>
              <a:rPr lang="en-US" sz="1300" b="1" dirty="0"/>
              <a:t> </a:t>
            </a:r>
            <a:r>
              <a:rPr lang="en-US" sz="1300" dirty="0"/>
              <a:t>and have </a:t>
            </a:r>
            <a:r>
              <a:rPr lang="en-US" sz="1300" i="1" dirty="0"/>
              <a:t>two</a:t>
            </a:r>
            <a:r>
              <a:rPr lang="en-US" sz="1300" dirty="0"/>
              <a:t> periods of brainstorming. The </a:t>
            </a:r>
            <a:r>
              <a:rPr lang="en-US" sz="1300" i="1" dirty="0"/>
              <a:t>First period</a:t>
            </a:r>
            <a:r>
              <a:rPr lang="en-US" sz="1300" dirty="0"/>
              <a:t> will last for </a:t>
            </a:r>
            <a:r>
              <a:rPr lang="en-US" sz="1300" b="1" dirty="0"/>
              <a:t>[</a:t>
            </a:r>
            <a:r>
              <a:rPr lang="en-US" sz="1300" b="1" i="1" dirty="0"/>
              <a:t>time for problem scouting</a:t>
            </a:r>
            <a:r>
              <a:rPr lang="en-US" sz="1300" b="1" dirty="0"/>
              <a:t>]</a:t>
            </a:r>
            <a:r>
              <a:rPr lang="en-US" sz="1300" dirty="0"/>
              <a:t> weeks and the </a:t>
            </a:r>
            <a:r>
              <a:rPr lang="en-US" sz="1300" i="1" dirty="0"/>
              <a:t>second period</a:t>
            </a:r>
            <a:r>
              <a:rPr lang="en-US" sz="1300" b="1" dirty="0"/>
              <a:t> </a:t>
            </a:r>
            <a:r>
              <a:rPr lang="en-US" sz="1300" dirty="0"/>
              <a:t>for </a:t>
            </a:r>
            <a:r>
              <a:rPr lang="en-US" sz="1300" b="1" dirty="0"/>
              <a:t>[</a:t>
            </a:r>
            <a:r>
              <a:rPr lang="en-US" sz="1300" b="1" i="1" dirty="0"/>
              <a:t>time for finding solutions</a:t>
            </a:r>
            <a:r>
              <a:rPr lang="en-US" sz="1300" b="1" dirty="0"/>
              <a:t>]</a:t>
            </a:r>
            <a:r>
              <a:rPr lang="en-US" sz="1300" dirty="0"/>
              <a:t> weeks.</a:t>
            </a:r>
          </a:p>
          <a:p>
            <a:pPr algn="just"/>
            <a:endParaRPr lang="en-US" sz="1300" b="1" i="1" dirty="0"/>
          </a:p>
          <a:p>
            <a:pPr algn="just"/>
            <a:r>
              <a:rPr lang="en-US" sz="1300" dirty="0"/>
              <a:t>The challenge itself will happen in </a:t>
            </a:r>
            <a:r>
              <a:rPr lang="en-US" sz="1300" i="1" dirty="0"/>
              <a:t>three phases:</a:t>
            </a:r>
          </a:p>
          <a:p>
            <a:pPr algn="just"/>
            <a:endParaRPr lang="en-US" sz="1300" i="1" dirty="0"/>
          </a:p>
          <a:p>
            <a:pPr algn="just"/>
            <a:r>
              <a:rPr lang="en-US" sz="1300" i="1" dirty="0"/>
              <a:t>It will start</a:t>
            </a:r>
            <a:r>
              <a:rPr lang="en-US" sz="1300" dirty="0"/>
              <a:t> with the first brainstorming period, during which all participants can share their own ideas and thoughts on what areas of </a:t>
            </a:r>
            <a:r>
              <a:rPr lang="en-US" sz="1300" b="1" dirty="0"/>
              <a:t>[</a:t>
            </a:r>
            <a:r>
              <a:rPr lang="en-US" sz="1300" b="1" i="1" dirty="0"/>
              <a:t>area of problem scouting</a:t>
            </a:r>
            <a:r>
              <a:rPr lang="en-US" sz="1300" b="1" dirty="0"/>
              <a:t>]</a:t>
            </a:r>
            <a:r>
              <a:rPr lang="en-US" sz="1300" dirty="0"/>
              <a:t> could be improved. During this time, everyone is more than free to comment on the ideas of others. Our organizing team will also give feedback and constructive notes on the ideas.</a:t>
            </a:r>
          </a:p>
          <a:p>
            <a:pPr algn="just"/>
            <a:endParaRPr lang="en-US" sz="1300" dirty="0"/>
          </a:p>
        </p:txBody>
      </p:sp>
      <p:sp>
        <p:nvSpPr>
          <p:cNvPr id="5" name="TextBox 4">
            <a:extLst>
              <a:ext uri="{FF2B5EF4-FFF2-40B4-BE49-F238E27FC236}">
                <a16:creationId xmlns:a16="http://schemas.microsoft.com/office/drawing/2014/main" id="{FFB0FC4E-ABE4-4EA7-B1B3-9AE0B8B2E78E}"/>
              </a:ext>
            </a:extLst>
          </p:cNvPr>
          <p:cNvSpPr txBox="1"/>
          <p:nvPr/>
        </p:nvSpPr>
        <p:spPr>
          <a:xfrm>
            <a:off x="6357156" y="1263412"/>
            <a:ext cx="4598405" cy="5093702"/>
          </a:xfrm>
          <a:prstGeom prst="rect">
            <a:avLst/>
          </a:prstGeom>
          <a:noFill/>
        </p:spPr>
        <p:txBody>
          <a:bodyPr wrap="square" rtlCol="0">
            <a:spAutoFit/>
          </a:bodyPr>
          <a:lstStyle/>
          <a:p>
            <a:pPr algn="just"/>
            <a:r>
              <a:rPr lang="en-US" sz="1300" i="1" dirty="0"/>
              <a:t>Next</a:t>
            </a:r>
            <a:r>
              <a:rPr lang="en-US" sz="1300" dirty="0"/>
              <a:t>, during the second brainstorming period, we will start looking for solutions to the most critical problems found during the first brainstorming period. Much like in the first phase, everyone is welcome to comment on other people’s ideas and our organizing team will provide feedback.</a:t>
            </a:r>
            <a:endParaRPr lang="en-US" sz="1300" b="1" dirty="0"/>
          </a:p>
          <a:p>
            <a:pPr algn="just"/>
            <a:endParaRPr lang="en-US" sz="1300" b="1" dirty="0"/>
          </a:p>
          <a:p>
            <a:pPr algn="just"/>
            <a:r>
              <a:rPr lang="en-US" sz="1300" i="1" dirty="0"/>
              <a:t>Finally</a:t>
            </a:r>
            <a:r>
              <a:rPr lang="en-US" sz="1300" b="1" dirty="0"/>
              <a:t>, </a:t>
            </a:r>
            <a:r>
              <a:rPr lang="en-US" sz="1300" dirty="0"/>
              <a:t>after both brainstorming phases of the challenge are over, we will choose the most promising solutions for further development. In this phase, the organizing team, along with volunteers who have been a part of molding the ideas, will start processing them further.</a:t>
            </a:r>
          </a:p>
          <a:p>
            <a:pPr algn="just"/>
            <a:endParaRPr lang="en-US" sz="1300" dirty="0"/>
          </a:p>
          <a:p>
            <a:pPr algn="just"/>
            <a:r>
              <a:rPr lang="en-US" sz="1300" dirty="0"/>
              <a:t>This is a unique chance for you to participate in improving our organization and your thoughts and insights heard. If your idea is popular, you may even get to be a part of making it happen after the challenge is completed!</a:t>
            </a:r>
          </a:p>
          <a:p>
            <a:pPr algn="just"/>
            <a:endParaRPr lang="en-US" sz="1300" dirty="0"/>
          </a:p>
          <a:p>
            <a:pPr algn="just"/>
            <a:r>
              <a:rPr lang="en-US" sz="1300" dirty="0"/>
              <a:t>For all the action to take place, we’re using a platform called </a:t>
            </a:r>
            <a:r>
              <a:rPr lang="en-US" sz="1300" i="1" dirty="0" err="1"/>
              <a:t>Viima</a:t>
            </a:r>
            <a:r>
              <a:rPr lang="en-US" sz="1300" dirty="0"/>
              <a:t>, which you can find from the following link:</a:t>
            </a:r>
          </a:p>
          <a:p>
            <a:pPr algn="just"/>
            <a:endParaRPr lang="en-US" sz="1300" dirty="0"/>
          </a:p>
          <a:p>
            <a:r>
              <a:rPr lang="en-US" sz="1300" b="1" dirty="0"/>
              <a:t>(</a:t>
            </a:r>
            <a:r>
              <a:rPr lang="en-US" sz="1300" b="1" i="1" dirty="0"/>
              <a:t>Link to online platform, e.g. https://</a:t>
            </a:r>
            <a:r>
              <a:rPr lang="en-US" sz="1300" b="1" i="1" dirty="0" err="1"/>
              <a:t>app.viima.com</a:t>
            </a:r>
            <a:r>
              <a:rPr lang="en-US" sz="1300" b="1" dirty="0"/>
              <a:t>)</a:t>
            </a:r>
          </a:p>
          <a:p>
            <a:pPr algn="just"/>
            <a:endParaRPr lang="en-US" sz="1300" dirty="0"/>
          </a:p>
          <a:p>
            <a:pPr algn="just"/>
            <a:endParaRPr lang="en-US" sz="1300" dirty="0"/>
          </a:p>
        </p:txBody>
      </p:sp>
    </p:spTree>
    <p:extLst>
      <p:ext uri="{BB962C8B-B14F-4D97-AF65-F5344CB8AC3E}">
        <p14:creationId xmlns:p14="http://schemas.microsoft.com/office/powerpoint/2010/main" val="206316559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EFA3BED8-2CF8-4E99-B7C9-1B7F9EAD2653}"/>
              </a:ext>
            </a:extLst>
          </p:cNvPr>
          <p:cNvSpPr/>
          <p:nvPr/>
        </p:nvSpPr>
        <p:spPr>
          <a:xfrm>
            <a:off x="830469" y="980728"/>
            <a:ext cx="10556879" cy="5258962"/>
          </a:xfrm>
          <a:prstGeom prst="roundRect">
            <a:avLst/>
          </a:prstGeom>
          <a:solidFill>
            <a:schemeClr val="bg1">
              <a:lumMod val="95000"/>
              <a:alpha val="20000"/>
            </a:schemeClr>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32354A73-C0B7-4B93-ADAA-40F061A6D41A}"/>
              </a:ext>
            </a:extLst>
          </p:cNvPr>
          <p:cNvSpPr>
            <a:spLocks noGrp="1"/>
          </p:cNvSpPr>
          <p:nvPr>
            <p:ph type="title"/>
          </p:nvPr>
        </p:nvSpPr>
        <p:spPr>
          <a:xfrm>
            <a:off x="627109" y="-62151"/>
            <a:ext cx="10797988" cy="1325563"/>
          </a:xfrm>
        </p:spPr>
        <p:txBody>
          <a:bodyPr/>
          <a:lstStyle/>
          <a:p>
            <a:r>
              <a:rPr lang="en-US" dirty="0"/>
              <a:t>Introductory email in a solution-centric challenge</a:t>
            </a:r>
            <a:endParaRPr lang="en-FI" dirty="0"/>
          </a:p>
        </p:txBody>
      </p:sp>
      <p:sp>
        <p:nvSpPr>
          <p:cNvPr id="7" name="TextBox 6">
            <a:extLst>
              <a:ext uri="{FF2B5EF4-FFF2-40B4-BE49-F238E27FC236}">
                <a16:creationId xmlns:a16="http://schemas.microsoft.com/office/drawing/2014/main" id="{D04E5B0C-D65A-435C-8ED6-75CEAFA584A7}"/>
              </a:ext>
            </a:extLst>
          </p:cNvPr>
          <p:cNvSpPr txBox="1"/>
          <p:nvPr/>
        </p:nvSpPr>
        <p:spPr>
          <a:xfrm>
            <a:off x="1252848" y="1463467"/>
            <a:ext cx="4640288" cy="4493538"/>
          </a:xfrm>
          <a:prstGeom prst="rect">
            <a:avLst/>
          </a:prstGeom>
          <a:noFill/>
        </p:spPr>
        <p:txBody>
          <a:bodyPr wrap="square" rtlCol="0">
            <a:spAutoFit/>
          </a:bodyPr>
          <a:lstStyle/>
          <a:p>
            <a:pPr algn="just"/>
            <a:r>
              <a:rPr lang="en-US" sz="1300" dirty="0"/>
              <a:t>Greetings everyone,</a:t>
            </a:r>
          </a:p>
          <a:p>
            <a:pPr algn="just"/>
            <a:endParaRPr lang="en-US" sz="1300" dirty="0"/>
          </a:p>
          <a:p>
            <a:pPr algn="just"/>
            <a:r>
              <a:rPr lang="en-US" sz="1300" dirty="0"/>
              <a:t>As all of you may know, we’ve worked hard for the last few months to solve </a:t>
            </a:r>
            <a:r>
              <a:rPr lang="en-US" sz="1300" b="1" dirty="0"/>
              <a:t>[</a:t>
            </a:r>
            <a:r>
              <a:rPr lang="en-US" sz="1300" b="1" i="1" dirty="0"/>
              <a:t>problem</a:t>
            </a:r>
            <a:r>
              <a:rPr lang="en-US" sz="1300" b="1" dirty="0"/>
              <a:t>]</a:t>
            </a:r>
            <a:r>
              <a:rPr lang="en-US" sz="1300" b="1" i="1" dirty="0"/>
              <a:t>. </a:t>
            </a:r>
            <a:r>
              <a:rPr lang="en-US" sz="1300" dirty="0"/>
              <a:t>We’ve decided to go all-in and launch an idea challenge so that you get to share your insights and ideas. By putting our heads together, we can make even more progress on this crucial issue!</a:t>
            </a:r>
          </a:p>
          <a:p>
            <a:pPr algn="just"/>
            <a:endParaRPr lang="en-US" sz="1300" dirty="0"/>
          </a:p>
          <a:p>
            <a:pPr algn="just"/>
            <a:r>
              <a:rPr lang="en-US" sz="1300" dirty="0"/>
              <a:t>The challenge will start</a:t>
            </a:r>
            <a:r>
              <a:rPr lang="en-US" sz="1300" b="1" dirty="0"/>
              <a:t> [</a:t>
            </a:r>
            <a:r>
              <a:rPr lang="en-US" sz="1300" b="1" i="1" dirty="0"/>
              <a:t>time until challenge starts</a:t>
            </a:r>
            <a:r>
              <a:rPr lang="en-US" sz="1300" b="1" dirty="0"/>
              <a:t>] </a:t>
            </a:r>
            <a:r>
              <a:rPr lang="en-US" sz="1300" dirty="0"/>
              <a:t>week from now and last for</a:t>
            </a:r>
            <a:r>
              <a:rPr lang="en-US" sz="1300" b="1" dirty="0"/>
              <a:t> [</a:t>
            </a:r>
            <a:r>
              <a:rPr lang="en-US" sz="1300" b="1" i="1" dirty="0"/>
              <a:t>time for finding solutions</a:t>
            </a:r>
            <a:r>
              <a:rPr lang="en-US" sz="1300" b="1" dirty="0"/>
              <a:t>] </a:t>
            </a:r>
            <a:r>
              <a:rPr lang="en-US" sz="1300" dirty="0"/>
              <a:t>weeks. In this time, you are free to throw any ideas you might have regarding </a:t>
            </a:r>
            <a:r>
              <a:rPr lang="en-US" sz="1300" b="1" dirty="0"/>
              <a:t>[</a:t>
            </a:r>
            <a:r>
              <a:rPr lang="en-US" sz="1300" b="1" i="1" dirty="0"/>
              <a:t>problem</a:t>
            </a:r>
            <a:r>
              <a:rPr lang="en-US" sz="1300" b="1" dirty="0"/>
              <a:t>] </a:t>
            </a:r>
            <a:r>
              <a:rPr lang="en-US" sz="1300" dirty="0"/>
              <a:t>at us. If you’re eager to already check it out, you can do so </a:t>
            </a:r>
            <a:r>
              <a:rPr lang="en-US" sz="1300" b="1" dirty="0"/>
              <a:t>[</a:t>
            </a:r>
            <a:r>
              <a:rPr lang="en-US" sz="1300" b="1" i="1" dirty="0"/>
              <a:t>link to the online platform</a:t>
            </a:r>
            <a:r>
              <a:rPr lang="en-US" sz="1300" b="1" dirty="0"/>
              <a:t>]</a:t>
            </a:r>
            <a:r>
              <a:rPr lang="en-US" sz="1300" b="1" i="1" dirty="0"/>
              <a:t>.</a:t>
            </a:r>
          </a:p>
          <a:p>
            <a:pPr algn="just"/>
            <a:endParaRPr lang="en-US" sz="1300" b="1" i="1" dirty="0"/>
          </a:p>
          <a:p>
            <a:pPr algn="just"/>
            <a:r>
              <a:rPr lang="en-US" sz="1300" dirty="0"/>
              <a:t>The challenge itself will happen in </a:t>
            </a:r>
            <a:r>
              <a:rPr lang="en-US" sz="1300" i="1" dirty="0"/>
              <a:t>two phases:</a:t>
            </a:r>
          </a:p>
          <a:p>
            <a:pPr algn="just"/>
            <a:endParaRPr lang="en-US" sz="1300" i="1" dirty="0"/>
          </a:p>
          <a:p>
            <a:pPr algn="just"/>
            <a:r>
              <a:rPr lang="en-US" sz="1300" i="1" dirty="0"/>
              <a:t>First,</a:t>
            </a:r>
            <a:r>
              <a:rPr lang="en-US" sz="1300" dirty="0"/>
              <a:t> we are going to let everyone share their own ideas and comment on the ideas of others. Our organizing team will also give feedback and constructive notes on the ideas throughout this phase.</a:t>
            </a:r>
          </a:p>
          <a:p>
            <a:pPr algn="just"/>
            <a:endParaRPr lang="en-US" sz="1300" dirty="0"/>
          </a:p>
        </p:txBody>
      </p:sp>
      <p:sp>
        <p:nvSpPr>
          <p:cNvPr id="8" name="TextBox 7">
            <a:extLst>
              <a:ext uri="{FF2B5EF4-FFF2-40B4-BE49-F238E27FC236}">
                <a16:creationId xmlns:a16="http://schemas.microsoft.com/office/drawing/2014/main" id="{ACB5AF98-5AD6-4EC8-AE06-B3573F7A2578}"/>
              </a:ext>
            </a:extLst>
          </p:cNvPr>
          <p:cNvSpPr txBox="1"/>
          <p:nvPr/>
        </p:nvSpPr>
        <p:spPr>
          <a:xfrm>
            <a:off x="6289095" y="1863576"/>
            <a:ext cx="4598405" cy="3693319"/>
          </a:xfrm>
          <a:prstGeom prst="rect">
            <a:avLst/>
          </a:prstGeom>
          <a:noFill/>
        </p:spPr>
        <p:txBody>
          <a:bodyPr wrap="square" rtlCol="0">
            <a:spAutoFit/>
          </a:bodyPr>
          <a:lstStyle/>
          <a:p>
            <a:pPr algn="just"/>
            <a:r>
              <a:rPr lang="en-US" sz="1300" i="1" dirty="0"/>
              <a:t>Next</a:t>
            </a:r>
            <a:r>
              <a:rPr lang="en-US" sz="1300" b="1" dirty="0"/>
              <a:t>, </a:t>
            </a:r>
            <a:r>
              <a:rPr lang="en-US" sz="1300" dirty="0"/>
              <a:t>after the brainstorming phase of the challenge is over, we will choose the most promising ideas for further development. In this phase, the organizing team, along with volunteers who have been a part of molding the ideas, will start to refine them further.</a:t>
            </a:r>
          </a:p>
          <a:p>
            <a:pPr algn="just"/>
            <a:endParaRPr lang="en-US" sz="1300" dirty="0"/>
          </a:p>
          <a:p>
            <a:pPr algn="just"/>
            <a:r>
              <a:rPr lang="en-US" sz="1300" dirty="0"/>
              <a:t>This is a unique chance for you to participate in improving the way we work and to get your insights and ideas heard. If your idea is popular, you may even get to be a part of making it happen after the challenge is completed!</a:t>
            </a:r>
          </a:p>
          <a:p>
            <a:pPr algn="just"/>
            <a:endParaRPr lang="en-US" sz="1300" dirty="0"/>
          </a:p>
          <a:p>
            <a:pPr algn="just"/>
            <a:r>
              <a:rPr lang="en-US" sz="1300" dirty="0"/>
              <a:t>For all the action to take place, we’re using a platform called </a:t>
            </a:r>
            <a:r>
              <a:rPr lang="en-US" sz="1300" i="1" dirty="0"/>
              <a:t>Viima</a:t>
            </a:r>
            <a:r>
              <a:rPr lang="en-US" sz="1300" dirty="0"/>
              <a:t>, which you can find from the following link:</a:t>
            </a:r>
          </a:p>
          <a:p>
            <a:pPr algn="just"/>
            <a:endParaRPr lang="en-US" sz="1300" dirty="0"/>
          </a:p>
          <a:p>
            <a:r>
              <a:rPr lang="en-US" sz="1300" b="1" dirty="0"/>
              <a:t>(</a:t>
            </a:r>
            <a:r>
              <a:rPr lang="en-US" sz="1300" b="1" i="1" dirty="0"/>
              <a:t>Link to online platform, e.g. https://</a:t>
            </a:r>
            <a:r>
              <a:rPr lang="en-US" sz="1300" b="1" i="1" dirty="0" err="1"/>
              <a:t>app.viima.com</a:t>
            </a:r>
            <a:r>
              <a:rPr lang="en-US" sz="1300" b="1" dirty="0"/>
              <a:t>)</a:t>
            </a:r>
            <a:endParaRPr lang="en-US" sz="1300" dirty="0"/>
          </a:p>
          <a:p>
            <a:pPr algn="just"/>
            <a:endParaRPr lang="en-US" sz="1300" dirty="0"/>
          </a:p>
          <a:p>
            <a:pPr algn="just"/>
            <a:endParaRPr lang="en-US" sz="1300" dirty="0"/>
          </a:p>
        </p:txBody>
      </p:sp>
    </p:spTree>
    <p:extLst>
      <p:ext uri="{BB962C8B-B14F-4D97-AF65-F5344CB8AC3E}">
        <p14:creationId xmlns:p14="http://schemas.microsoft.com/office/powerpoint/2010/main" val="186785027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EFA3BED8-2CF8-4E99-B7C9-1B7F9EAD2653}"/>
              </a:ext>
            </a:extLst>
          </p:cNvPr>
          <p:cNvSpPr/>
          <p:nvPr/>
        </p:nvSpPr>
        <p:spPr>
          <a:xfrm>
            <a:off x="830469" y="980728"/>
            <a:ext cx="10556879" cy="5258962"/>
          </a:xfrm>
          <a:prstGeom prst="roundRect">
            <a:avLst/>
          </a:prstGeom>
          <a:solidFill>
            <a:schemeClr val="bg1">
              <a:lumMod val="95000"/>
              <a:alpha val="20000"/>
            </a:schemeClr>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32354A73-C0B7-4B93-ADAA-40F061A6D41A}"/>
              </a:ext>
            </a:extLst>
          </p:cNvPr>
          <p:cNvSpPr>
            <a:spLocks noGrp="1"/>
          </p:cNvSpPr>
          <p:nvPr>
            <p:ph type="title"/>
          </p:nvPr>
        </p:nvSpPr>
        <p:spPr>
          <a:xfrm>
            <a:off x="627108" y="-62151"/>
            <a:ext cx="11445555" cy="1325563"/>
          </a:xfrm>
        </p:spPr>
        <p:txBody>
          <a:bodyPr/>
          <a:lstStyle/>
          <a:p>
            <a:r>
              <a:rPr lang="en-US" dirty="0"/>
              <a:t>Email to team in charge of a problem-centric challenge</a:t>
            </a:r>
            <a:endParaRPr lang="en-FI" dirty="0"/>
          </a:p>
        </p:txBody>
      </p:sp>
      <p:sp>
        <p:nvSpPr>
          <p:cNvPr id="9" name="TextBox 8">
            <a:extLst>
              <a:ext uri="{FF2B5EF4-FFF2-40B4-BE49-F238E27FC236}">
                <a16:creationId xmlns:a16="http://schemas.microsoft.com/office/drawing/2014/main" id="{1C3C1C1F-FF35-4CCA-9DE2-293E9BD82029}"/>
              </a:ext>
            </a:extLst>
          </p:cNvPr>
          <p:cNvSpPr txBox="1"/>
          <p:nvPr/>
        </p:nvSpPr>
        <p:spPr>
          <a:xfrm>
            <a:off x="1235498" y="1252929"/>
            <a:ext cx="4640288" cy="4624343"/>
          </a:xfrm>
          <a:prstGeom prst="rect">
            <a:avLst/>
          </a:prstGeom>
          <a:noFill/>
        </p:spPr>
        <p:txBody>
          <a:bodyPr wrap="square" rtlCol="0">
            <a:spAutoFit/>
          </a:bodyPr>
          <a:lstStyle/>
          <a:p>
            <a:pPr algn="just"/>
            <a:r>
              <a:rPr lang="en-US" sz="1050" dirty="0"/>
              <a:t>Hello team,</a:t>
            </a:r>
          </a:p>
          <a:p>
            <a:pPr algn="just"/>
            <a:endParaRPr lang="en-US" sz="1050" dirty="0"/>
          </a:p>
          <a:p>
            <a:pPr algn="just"/>
            <a:r>
              <a:rPr lang="en-US" sz="1050" dirty="0"/>
              <a:t>We’re very excited to have you as a part of our team responsible for organizing the idea challenge.</a:t>
            </a:r>
          </a:p>
          <a:p>
            <a:pPr algn="just"/>
            <a:endParaRPr lang="en-US" sz="1050" dirty="0"/>
          </a:p>
          <a:p>
            <a:pPr algn="just"/>
            <a:r>
              <a:rPr lang="en-US" sz="1050" dirty="0"/>
              <a:t>As all of you know, the theme</a:t>
            </a:r>
            <a:r>
              <a:rPr lang="en-US" sz="1050" b="1" dirty="0"/>
              <a:t> </a:t>
            </a:r>
            <a:r>
              <a:rPr lang="en-US" sz="1050" dirty="0"/>
              <a:t>of the challenge is to find new ways of improving </a:t>
            </a:r>
            <a:r>
              <a:rPr lang="en-US" sz="1050" b="1" dirty="0"/>
              <a:t>[</a:t>
            </a:r>
            <a:r>
              <a:rPr lang="en-US" sz="1050" b="1" i="1" dirty="0"/>
              <a:t>area of problem scouting</a:t>
            </a:r>
            <a:r>
              <a:rPr lang="en-US" sz="1050" b="1" dirty="0"/>
              <a:t>]</a:t>
            </a:r>
            <a:r>
              <a:rPr lang="en-US" sz="1050" dirty="0"/>
              <a:t>. Your role as a member of this team is to be the rallying force behind the venture. Together, we can make this challenge a success!</a:t>
            </a:r>
          </a:p>
          <a:p>
            <a:pPr algn="just"/>
            <a:endParaRPr lang="en-US" sz="1050" dirty="0"/>
          </a:p>
          <a:p>
            <a:pPr algn="just"/>
            <a:r>
              <a:rPr lang="en-US" sz="1050" i="1" dirty="0"/>
              <a:t>As a reminder</a:t>
            </a:r>
            <a:r>
              <a:rPr lang="en-US" sz="1050" dirty="0"/>
              <a:t>, the challenge will be divided into </a:t>
            </a:r>
            <a:r>
              <a:rPr lang="en-US" sz="1050" i="1" dirty="0"/>
              <a:t>3 phases</a:t>
            </a:r>
            <a:r>
              <a:rPr lang="en-US" sz="1050" b="1" dirty="0"/>
              <a:t>. </a:t>
            </a:r>
            <a:r>
              <a:rPr lang="en-US" sz="1050" i="1" dirty="0"/>
              <a:t>Firstly</a:t>
            </a:r>
            <a:r>
              <a:rPr lang="en-US" sz="1050" dirty="0"/>
              <a:t>, scouting the initial problems. </a:t>
            </a:r>
            <a:r>
              <a:rPr lang="en-US" sz="1050" i="1" dirty="0"/>
              <a:t>After that</a:t>
            </a:r>
            <a:r>
              <a:rPr lang="en-US" sz="1050" dirty="0"/>
              <a:t>, finding solutions to those problems. </a:t>
            </a:r>
            <a:r>
              <a:rPr lang="en-US" sz="1050" i="1" dirty="0"/>
              <a:t>Finally</a:t>
            </a:r>
            <a:r>
              <a:rPr lang="en-US" sz="1050" dirty="0"/>
              <a:t>, developing the most promising of those solutions.</a:t>
            </a:r>
            <a:endParaRPr lang="en-US" sz="1050" b="1" dirty="0"/>
          </a:p>
          <a:p>
            <a:pPr algn="just"/>
            <a:endParaRPr lang="en-US" sz="1050" b="1" dirty="0"/>
          </a:p>
          <a:p>
            <a:pPr algn="just"/>
            <a:r>
              <a:rPr lang="en-US" sz="1050" dirty="0"/>
              <a:t>Different tasks during the challenge will be divided between the </a:t>
            </a:r>
            <a:r>
              <a:rPr lang="en-US" sz="1050" i="1" dirty="0"/>
              <a:t>organizing team</a:t>
            </a:r>
            <a:r>
              <a:rPr lang="en-US" sz="1050" dirty="0"/>
              <a:t>, </a:t>
            </a:r>
            <a:r>
              <a:rPr lang="en-US" sz="1050" i="1" dirty="0"/>
              <a:t>subject domain experts</a:t>
            </a:r>
            <a:r>
              <a:rPr lang="en-US" sz="1050" b="1" i="1" dirty="0"/>
              <a:t> </a:t>
            </a:r>
            <a:r>
              <a:rPr lang="en-US" sz="1050" dirty="0"/>
              <a:t>(category admin), and </a:t>
            </a:r>
            <a:r>
              <a:rPr lang="en-US" sz="1050" i="1" dirty="0"/>
              <a:t>steering group</a:t>
            </a:r>
            <a:r>
              <a:rPr lang="en-US" sz="1050" dirty="0"/>
              <a:t>.</a:t>
            </a:r>
          </a:p>
          <a:p>
            <a:pPr algn="just"/>
            <a:endParaRPr lang="en-US" sz="1050" b="1" dirty="0"/>
          </a:p>
          <a:p>
            <a:pPr algn="just"/>
            <a:endParaRPr lang="en-US" sz="1050" b="1" dirty="0"/>
          </a:p>
          <a:p>
            <a:pPr algn="just"/>
            <a:r>
              <a:rPr lang="en-US" sz="1100" u="sng" dirty="0"/>
              <a:t>The organizing team’s tasks include:</a:t>
            </a:r>
          </a:p>
          <a:p>
            <a:pPr algn="just"/>
            <a:endParaRPr lang="en-US" sz="1050" dirty="0"/>
          </a:p>
          <a:p>
            <a:pPr algn="just"/>
            <a:r>
              <a:rPr lang="en-US" sz="1050" b="1" dirty="0"/>
              <a:t>During phases 1 &amp; 2</a:t>
            </a:r>
            <a:r>
              <a:rPr lang="en-US" sz="1050" dirty="0"/>
              <a:t>:</a:t>
            </a:r>
          </a:p>
          <a:p>
            <a:pPr marL="285750" indent="-285750" algn="just">
              <a:buFontTx/>
              <a:buChar char="-"/>
            </a:pPr>
            <a:r>
              <a:rPr lang="en-US" sz="1050" i="1" dirty="0"/>
              <a:t>Helping users resolve challenge related issues</a:t>
            </a:r>
            <a:endParaRPr lang="en-US" sz="1050" dirty="0"/>
          </a:p>
          <a:p>
            <a:pPr marL="285750" indent="-285750" algn="just">
              <a:buFontTx/>
              <a:buChar char="-"/>
            </a:pPr>
            <a:r>
              <a:rPr lang="en-US" sz="1050" i="1" dirty="0"/>
              <a:t>Encouraging participation</a:t>
            </a:r>
            <a:endParaRPr lang="en-US" sz="1050" b="1" dirty="0"/>
          </a:p>
          <a:p>
            <a:pPr marL="285750" indent="-285750" algn="just">
              <a:buFontTx/>
              <a:buChar char="-"/>
            </a:pPr>
            <a:r>
              <a:rPr lang="en-US" sz="1050" i="1" dirty="0"/>
              <a:t>Sending reminders</a:t>
            </a:r>
          </a:p>
          <a:p>
            <a:pPr marL="285750" indent="-285750" algn="just">
              <a:buFontTx/>
              <a:buChar char="-"/>
            </a:pPr>
            <a:endParaRPr lang="en-US" sz="1050" i="1" dirty="0"/>
          </a:p>
          <a:p>
            <a:pPr algn="just"/>
            <a:r>
              <a:rPr lang="en-US" sz="1050" b="1" dirty="0"/>
              <a:t>Between phases 1 &amp; 2</a:t>
            </a:r>
            <a:r>
              <a:rPr lang="en-US" sz="1050" dirty="0"/>
              <a:t>:</a:t>
            </a:r>
          </a:p>
          <a:p>
            <a:pPr marL="285750" indent="-285750" algn="just">
              <a:buFontTx/>
              <a:buChar char="-"/>
            </a:pPr>
            <a:r>
              <a:rPr lang="en-US" sz="1050" i="1" dirty="0"/>
              <a:t>Reminding people to also take part in the second brainstorming period</a:t>
            </a:r>
          </a:p>
        </p:txBody>
      </p:sp>
      <p:sp>
        <p:nvSpPr>
          <p:cNvPr id="10" name="TextBox 9">
            <a:extLst>
              <a:ext uri="{FF2B5EF4-FFF2-40B4-BE49-F238E27FC236}">
                <a16:creationId xmlns:a16="http://schemas.microsoft.com/office/drawing/2014/main" id="{3A6214F9-437C-4A8D-9DA4-8C51D46F5773}"/>
              </a:ext>
            </a:extLst>
          </p:cNvPr>
          <p:cNvSpPr txBox="1"/>
          <p:nvPr/>
        </p:nvSpPr>
        <p:spPr>
          <a:xfrm>
            <a:off x="6456040" y="1294190"/>
            <a:ext cx="4640288" cy="4632037"/>
          </a:xfrm>
          <a:prstGeom prst="rect">
            <a:avLst/>
          </a:prstGeom>
          <a:noFill/>
        </p:spPr>
        <p:txBody>
          <a:bodyPr wrap="square" rtlCol="0">
            <a:spAutoFit/>
          </a:bodyPr>
          <a:lstStyle/>
          <a:p>
            <a:pPr algn="just"/>
            <a:r>
              <a:rPr lang="en-US" sz="1050" b="1" dirty="0"/>
              <a:t>In phase 3</a:t>
            </a:r>
            <a:r>
              <a:rPr lang="en-US" sz="1050" dirty="0"/>
              <a:t>:</a:t>
            </a:r>
            <a:endParaRPr lang="en-US" sz="1050" i="1" dirty="0"/>
          </a:p>
          <a:p>
            <a:pPr marL="285750" indent="-285750" algn="just">
              <a:buFontTx/>
              <a:buChar char="-"/>
            </a:pPr>
            <a:r>
              <a:rPr lang="en-US" sz="1050" i="1" dirty="0"/>
              <a:t>Doing follow up checks on the progress of ideas</a:t>
            </a:r>
            <a:endParaRPr lang="en-US" sz="1050" b="1" dirty="0"/>
          </a:p>
          <a:p>
            <a:pPr marL="285750" indent="-285750" algn="just">
              <a:buFontTx/>
              <a:buChar char="-"/>
            </a:pPr>
            <a:r>
              <a:rPr lang="en-US" sz="1050" i="1" dirty="0"/>
              <a:t>Communicating following steps to related users</a:t>
            </a:r>
            <a:endParaRPr lang="en-US" sz="1050" b="1" dirty="0"/>
          </a:p>
          <a:p>
            <a:pPr marL="285750" indent="-285750" algn="just">
              <a:buFontTx/>
              <a:buChar char="-"/>
            </a:pPr>
            <a:r>
              <a:rPr lang="en-US" sz="1050" i="1" dirty="0"/>
              <a:t>Sending reminders to responsible parties</a:t>
            </a:r>
          </a:p>
          <a:p>
            <a:pPr algn="just"/>
            <a:endParaRPr lang="en-US" sz="1050" b="1" dirty="0"/>
          </a:p>
          <a:p>
            <a:pPr algn="just"/>
            <a:r>
              <a:rPr lang="en-US" sz="1100" u="sng" dirty="0"/>
              <a:t>Subject domain experts’ tasks include:</a:t>
            </a:r>
          </a:p>
          <a:p>
            <a:pPr algn="just"/>
            <a:endParaRPr lang="en-US" sz="1050" dirty="0"/>
          </a:p>
          <a:p>
            <a:pPr algn="just"/>
            <a:r>
              <a:rPr lang="en-US" sz="1050" b="1" dirty="0"/>
              <a:t>During phases 1 &amp; 2</a:t>
            </a:r>
            <a:r>
              <a:rPr lang="en-US" sz="1050" dirty="0"/>
              <a:t>:</a:t>
            </a:r>
          </a:p>
          <a:p>
            <a:pPr marL="285750" indent="-285750" algn="just">
              <a:buFontTx/>
              <a:buChar char="-"/>
            </a:pPr>
            <a:r>
              <a:rPr lang="en-US" sz="1050" i="1" dirty="0"/>
              <a:t>Giving constructive feedback on ideas</a:t>
            </a:r>
            <a:endParaRPr lang="en-US" sz="1050" b="1" dirty="0"/>
          </a:p>
          <a:p>
            <a:pPr marL="285750" indent="-285750" algn="just">
              <a:buFontTx/>
              <a:buChar char="-"/>
            </a:pPr>
            <a:r>
              <a:rPr lang="en-US" sz="1050" i="1" dirty="0"/>
              <a:t>Encouraging participation</a:t>
            </a:r>
          </a:p>
          <a:p>
            <a:pPr algn="just"/>
            <a:endParaRPr lang="en-US" sz="1050" b="1" i="1" dirty="0"/>
          </a:p>
          <a:p>
            <a:pPr algn="just"/>
            <a:r>
              <a:rPr lang="en-US" sz="1050" b="1" dirty="0"/>
              <a:t>Between phases 1 &amp; 2</a:t>
            </a:r>
            <a:r>
              <a:rPr lang="en-US" sz="1050" dirty="0"/>
              <a:t>:</a:t>
            </a:r>
          </a:p>
          <a:p>
            <a:pPr marL="285750" indent="-285750" algn="just">
              <a:buFontTx/>
              <a:buChar char="-"/>
            </a:pPr>
            <a:r>
              <a:rPr lang="en-US" sz="1050" i="1" dirty="0"/>
              <a:t>Prioritizing the problems found during the first brainstorming period</a:t>
            </a:r>
          </a:p>
          <a:p>
            <a:pPr algn="just"/>
            <a:endParaRPr lang="en-US" sz="1050" i="1" dirty="0"/>
          </a:p>
          <a:p>
            <a:pPr algn="just"/>
            <a:r>
              <a:rPr lang="en-US" sz="1050" b="1" dirty="0"/>
              <a:t>In phase 3</a:t>
            </a:r>
            <a:r>
              <a:rPr lang="en-US" sz="1050" i="1" dirty="0"/>
              <a:t>: </a:t>
            </a:r>
            <a:endParaRPr lang="en-US" sz="1050" dirty="0"/>
          </a:p>
          <a:p>
            <a:pPr marL="285750" indent="-285750" algn="just">
              <a:buFontTx/>
              <a:buChar char="-"/>
            </a:pPr>
            <a:r>
              <a:rPr lang="en-US" sz="1050" i="1" dirty="0"/>
              <a:t>Helping further development of ideas through iteration</a:t>
            </a:r>
          </a:p>
          <a:p>
            <a:pPr algn="just"/>
            <a:endParaRPr lang="en-US" sz="1050" i="1" dirty="0"/>
          </a:p>
          <a:p>
            <a:pPr algn="just"/>
            <a:r>
              <a:rPr lang="en-US" sz="1100" u="sng" dirty="0"/>
              <a:t>Steering group’s tasks include:</a:t>
            </a:r>
          </a:p>
          <a:p>
            <a:pPr algn="just"/>
            <a:endParaRPr lang="en-US" sz="1050" b="1" dirty="0"/>
          </a:p>
          <a:p>
            <a:pPr algn="just"/>
            <a:r>
              <a:rPr lang="en-US" sz="1050" b="1" dirty="0"/>
              <a:t>Between phases 1 &amp; 2</a:t>
            </a:r>
            <a:r>
              <a:rPr lang="en-US" sz="1050" dirty="0"/>
              <a:t>:</a:t>
            </a:r>
            <a:endParaRPr lang="en-US" sz="1050" b="1" dirty="0"/>
          </a:p>
          <a:p>
            <a:pPr marL="285750" indent="-285750" algn="just">
              <a:buFontTx/>
              <a:buChar char="-"/>
            </a:pPr>
            <a:r>
              <a:rPr lang="en-US" sz="1050" i="1" dirty="0"/>
              <a:t>Choosing the most important of the problems for the second brainstorming period </a:t>
            </a:r>
          </a:p>
          <a:p>
            <a:pPr marL="285750" indent="-285750" algn="just">
              <a:buFontTx/>
              <a:buChar char="-"/>
            </a:pPr>
            <a:endParaRPr lang="en-US" sz="1050" i="1" dirty="0"/>
          </a:p>
          <a:p>
            <a:pPr algn="just"/>
            <a:r>
              <a:rPr lang="en-US" sz="1050" b="1" dirty="0"/>
              <a:t>After phase 3:</a:t>
            </a:r>
          </a:p>
          <a:p>
            <a:pPr marL="285750" indent="-285750" algn="just">
              <a:buFontTx/>
              <a:buChar char="-"/>
            </a:pPr>
            <a:r>
              <a:rPr lang="en-US" sz="1050" i="1" dirty="0"/>
              <a:t>Choosing the best of the developed ideas for implementation</a:t>
            </a:r>
          </a:p>
          <a:p>
            <a:pPr algn="just"/>
            <a:endParaRPr lang="en-US" sz="1050" i="1" dirty="0"/>
          </a:p>
          <a:p>
            <a:pPr algn="just"/>
            <a:r>
              <a:rPr lang="en-US" sz="1050" dirty="0"/>
              <a:t>The challenge will start in </a:t>
            </a:r>
            <a:r>
              <a:rPr lang="en-US" sz="1050" b="1" dirty="0"/>
              <a:t>[</a:t>
            </a:r>
            <a:r>
              <a:rPr lang="en-US" sz="1050" b="1" i="1" dirty="0"/>
              <a:t>time until challenge starts</a:t>
            </a:r>
            <a:r>
              <a:rPr lang="en-US" sz="1050" b="1" dirty="0"/>
              <a:t>]</a:t>
            </a:r>
            <a:r>
              <a:rPr lang="en-US" sz="1050" dirty="0"/>
              <a:t>. If you have any questions or don’t know what you should do, please </a:t>
            </a:r>
            <a:r>
              <a:rPr lang="en-US" sz="1050" b="1" dirty="0"/>
              <a:t>contact us</a:t>
            </a:r>
            <a:r>
              <a:rPr lang="en-US" sz="1050" dirty="0"/>
              <a:t>!</a:t>
            </a:r>
            <a:endParaRPr lang="en-US" sz="1050" i="1" dirty="0"/>
          </a:p>
        </p:txBody>
      </p:sp>
    </p:spTree>
    <p:extLst>
      <p:ext uri="{BB962C8B-B14F-4D97-AF65-F5344CB8AC3E}">
        <p14:creationId xmlns:p14="http://schemas.microsoft.com/office/powerpoint/2010/main" val="58593801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EFA3BED8-2CF8-4E99-B7C9-1B7F9EAD2653}"/>
              </a:ext>
            </a:extLst>
          </p:cNvPr>
          <p:cNvSpPr/>
          <p:nvPr/>
        </p:nvSpPr>
        <p:spPr>
          <a:xfrm>
            <a:off x="830469" y="980728"/>
            <a:ext cx="10556879" cy="5258962"/>
          </a:xfrm>
          <a:prstGeom prst="roundRect">
            <a:avLst/>
          </a:prstGeom>
          <a:solidFill>
            <a:schemeClr val="bg1">
              <a:lumMod val="95000"/>
              <a:alpha val="20000"/>
            </a:schemeClr>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32354A73-C0B7-4B93-ADAA-40F061A6D41A}"/>
              </a:ext>
            </a:extLst>
          </p:cNvPr>
          <p:cNvSpPr>
            <a:spLocks noGrp="1"/>
          </p:cNvSpPr>
          <p:nvPr>
            <p:ph type="title"/>
          </p:nvPr>
        </p:nvSpPr>
        <p:spPr>
          <a:xfrm>
            <a:off x="627108" y="-62151"/>
            <a:ext cx="11445555" cy="1325563"/>
          </a:xfrm>
        </p:spPr>
        <p:txBody>
          <a:bodyPr/>
          <a:lstStyle/>
          <a:p>
            <a:r>
              <a:rPr lang="en-US" dirty="0"/>
              <a:t>Email to team in charge of a solution-centric challenge</a:t>
            </a:r>
            <a:endParaRPr lang="en-FI" dirty="0"/>
          </a:p>
        </p:txBody>
      </p:sp>
      <p:sp>
        <p:nvSpPr>
          <p:cNvPr id="7" name="TextBox 6">
            <a:extLst>
              <a:ext uri="{FF2B5EF4-FFF2-40B4-BE49-F238E27FC236}">
                <a16:creationId xmlns:a16="http://schemas.microsoft.com/office/drawing/2014/main" id="{B22FDA99-F0E4-49B1-B3DB-C79478C6A4FA}"/>
              </a:ext>
            </a:extLst>
          </p:cNvPr>
          <p:cNvSpPr txBox="1"/>
          <p:nvPr/>
        </p:nvSpPr>
        <p:spPr>
          <a:xfrm>
            <a:off x="1269475" y="1493855"/>
            <a:ext cx="4640288" cy="3870290"/>
          </a:xfrm>
          <a:prstGeom prst="rect">
            <a:avLst/>
          </a:prstGeom>
          <a:noFill/>
        </p:spPr>
        <p:txBody>
          <a:bodyPr wrap="square" rtlCol="0">
            <a:spAutoFit/>
          </a:bodyPr>
          <a:lstStyle/>
          <a:p>
            <a:pPr algn="just"/>
            <a:r>
              <a:rPr lang="en-US" sz="1050" dirty="0"/>
              <a:t>Hello team,</a:t>
            </a:r>
          </a:p>
          <a:p>
            <a:pPr algn="just"/>
            <a:endParaRPr lang="en-US" sz="1050" dirty="0"/>
          </a:p>
          <a:p>
            <a:pPr algn="just"/>
            <a:r>
              <a:rPr lang="en-US" sz="1050" dirty="0"/>
              <a:t>We’re very excited to have you as a part of our team responsible for organizing an idea challenge.</a:t>
            </a:r>
          </a:p>
          <a:p>
            <a:pPr algn="just"/>
            <a:endParaRPr lang="en-US" sz="1050" dirty="0"/>
          </a:p>
          <a:p>
            <a:pPr algn="just"/>
            <a:r>
              <a:rPr lang="en-US" sz="1050" dirty="0"/>
              <a:t>As all of you know, the theme</a:t>
            </a:r>
            <a:r>
              <a:rPr lang="en-US" sz="1050" b="1" dirty="0"/>
              <a:t> </a:t>
            </a:r>
            <a:r>
              <a:rPr lang="en-US" sz="1050" dirty="0"/>
              <a:t>of the challenge is to find new solutions to </a:t>
            </a:r>
            <a:r>
              <a:rPr lang="en-US" sz="1050" b="1" dirty="0"/>
              <a:t>[</a:t>
            </a:r>
            <a:r>
              <a:rPr lang="en-US" sz="1050" b="1" i="1" dirty="0"/>
              <a:t>problem</a:t>
            </a:r>
            <a:r>
              <a:rPr lang="en-US" sz="1050" b="1" dirty="0"/>
              <a:t>]</a:t>
            </a:r>
            <a:r>
              <a:rPr lang="en-US" sz="1050" i="1" dirty="0"/>
              <a:t>.</a:t>
            </a:r>
            <a:r>
              <a:rPr lang="en-US" sz="1050" dirty="0"/>
              <a:t> Your role as a member of this team is to be the rallying force behind the venture. Together, we can make this challenge a success!</a:t>
            </a:r>
          </a:p>
          <a:p>
            <a:pPr algn="just"/>
            <a:endParaRPr lang="en-US" sz="1050" dirty="0"/>
          </a:p>
          <a:p>
            <a:pPr algn="just"/>
            <a:r>
              <a:rPr lang="en-US" sz="1050" i="1" dirty="0"/>
              <a:t>As a reminder</a:t>
            </a:r>
            <a:r>
              <a:rPr lang="en-US" sz="1050" dirty="0"/>
              <a:t>, the challenge will be divided into </a:t>
            </a:r>
            <a:r>
              <a:rPr lang="en-US" sz="1050" i="1" dirty="0"/>
              <a:t>2 phases</a:t>
            </a:r>
            <a:r>
              <a:rPr lang="en-US" sz="1050" b="1" dirty="0"/>
              <a:t>. </a:t>
            </a:r>
            <a:r>
              <a:rPr lang="en-US" sz="1050" i="1" dirty="0"/>
              <a:t>Firstly</a:t>
            </a:r>
            <a:r>
              <a:rPr lang="en-US" sz="1050" dirty="0"/>
              <a:t>, coming up with ideas. </a:t>
            </a:r>
            <a:r>
              <a:rPr lang="en-US" sz="1050" i="1" dirty="0"/>
              <a:t>After that</a:t>
            </a:r>
            <a:r>
              <a:rPr lang="en-US" sz="1050" dirty="0"/>
              <a:t>, further developing the most promising of those ideas.</a:t>
            </a:r>
            <a:endParaRPr lang="en-US" sz="1050" b="1" dirty="0"/>
          </a:p>
          <a:p>
            <a:pPr algn="just"/>
            <a:endParaRPr lang="en-US" sz="1050" b="1" dirty="0"/>
          </a:p>
          <a:p>
            <a:pPr algn="just"/>
            <a:r>
              <a:rPr lang="en-US" sz="1050" dirty="0"/>
              <a:t>Different tasks during the challenge will be divided between the </a:t>
            </a:r>
            <a:r>
              <a:rPr lang="en-US" sz="1050" i="1" dirty="0"/>
              <a:t>organizing team</a:t>
            </a:r>
            <a:r>
              <a:rPr lang="en-US" sz="1050" dirty="0"/>
              <a:t>, </a:t>
            </a:r>
            <a:r>
              <a:rPr lang="en-US" sz="1050" i="1" dirty="0"/>
              <a:t>subject domain experts</a:t>
            </a:r>
            <a:r>
              <a:rPr lang="en-US" sz="1050" b="1" i="1" dirty="0"/>
              <a:t> </a:t>
            </a:r>
            <a:r>
              <a:rPr lang="en-US" sz="1050" dirty="0"/>
              <a:t>(category admin), and </a:t>
            </a:r>
            <a:r>
              <a:rPr lang="en-US" sz="1050" i="1" dirty="0"/>
              <a:t>steering group</a:t>
            </a:r>
            <a:r>
              <a:rPr lang="en-US" sz="1050" dirty="0"/>
              <a:t>.</a:t>
            </a:r>
          </a:p>
          <a:p>
            <a:pPr algn="just"/>
            <a:endParaRPr lang="en-US" sz="1050" b="1" dirty="0"/>
          </a:p>
          <a:p>
            <a:pPr algn="just"/>
            <a:endParaRPr lang="en-US" sz="1050" b="1" dirty="0"/>
          </a:p>
          <a:p>
            <a:pPr algn="just"/>
            <a:r>
              <a:rPr lang="en-US" sz="1100" u="sng" dirty="0"/>
              <a:t>The organizing team’s tasks include:</a:t>
            </a:r>
          </a:p>
          <a:p>
            <a:pPr algn="just"/>
            <a:endParaRPr lang="en-US" sz="1050" dirty="0"/>
          </a:p>
          <a:p>
            <a:pPr algn="just"/>
            <a:r>
              <a:rPr lang="en-US" sz="1050" b="1" dirty="0"/>
              <a:t>In phase 1</a:t>
            </a:r>
            <a:r>
              <a:rPr lang="en-US" sz="1050" dirty="0"/>
              <a:t>:</a:t>
            </a:r>
          </a:p>
          <a:p>
            <a:pPr marL="285750" indent="-285750" algn="just">
              <a:buFontTx/>
              <a:buChar char="-"/>
            </a:pPr>
            <a:r>
              <a:rPr lang="en-US" sz="1050" i="1" dirty="0"/>
              <a:t>Helping users resolve challenge related issues</a:t>
            </a:r>
            <a:endParaRPr lang="en-US" sz="1050" dirty="0"/>
          </a:p>
          <a:p>
            <a:pPr marL="285750" indent="-285750" algn="just">
              <a:buFontTx/>
              <a:buChar char="-"/>
            </a:pPr>
            <a:r>
              <a:rPr lang="en-US" sz="1050" i="1" dirty="0"/>
              <a:t>Encouraging participation</a:t>
            </a:r>
            <a:endParaRPr lang="en-US" sz="1050" b="1" dirty="0"/>
          </a:p>
          <a:p>
            <a:pPr marL="285750" indent="-285750" algn="just">
              <a:buFontTx/>
              <a:buChar char="-"/>
            </a:pPr>
            <a:r>
              <a:rPr lang="en-US" sz="1050" i="1" dirty="0"/>
              <a:t>Sending reminders</a:t>
            </a:r>
          </a:p>
        </p:txBody>
      </p:sp>
      <p:sp>
        <p:nvSpPr>
          <p:cNvPr id="8" name="TextBox 7">
            <a:extLst>
              <a:ext uri="{FF2B5EF4-FFF2-40B4-BE49-F238E27FC236}">
                <a16:creationId xmlns:a16="http://schemas.microsoft.com/office/drawing/2014/main" id="{8FE1C4D2-B519-4D2E-9468-C40FE481C812}"/>
              </a:ext>
            </a:extLst>
          </p:cNvPr>
          <p:cNvSpPr txBox="1"/>
          <p:nvPr/>
        </p:nvSpPr>
        <p:spPr>
          <a:xfrm>
            <a:off x="6411431" y="1493855"/>
            <a:ext cx="4640288" cy="3508653"/>
          </a:xfrm>
          <a:prstGeom prst="rect">
            <a:avLst/>
          </a:prstGeom>
          <a:noFill/>
        </p:spPr>
        <p:txBody>
          <a:bodyPr wrap="square" rtlCol="0">
            <a:spAutoFit/>
          </a:bodyPr>
          <a:lstStyle/>
          <a:p>
            <a:pPr algn="just"/>
            <a:r>
              <a:rPr lang="en-US" sz="1050" b="1" dirty="0"/>
              <a:t>In phase 2</a:t>
            </a:r>
            <a:r>
              <a:rPr lang="en-US" sz="1050" dirty="0"/>
              <a:t>:</a:t>
            </a:r>
            <a:endParaRPr lang="en-US" sz="1050" i="1" dirty="0"/>
          </a:p>
          <a:p>
            <a:pPr marL="285750" indent="-285750" algn="just">
              <a:buFontTx/>
              <a:buChar char="-"/>
            </a:pPr>
            <a:r>
              <a:rPr lang="en-US" sz="1050" i="1" dirty="0"/>
              <a:t>Doing follow up checks on the progress of ideas</a:t>
            </a:r>
            <a:endParaRPr lang="en-US" sz="1050" b="1" dirty="0"/>
          </a:p>
          <a:p>
            <a:pPr marL="285750" indent="-285750" algn="just">
              <a:buFontTx/>
              <a:buChar char="-"/>
            </a:pPr>
            <a:r>
              <a:rPr lang="en-US" sz="1050" i="1" dirty="0"/>
              <a:t>Communicating following steps to related users</a:t>
            </a:r>
            <a:endParaRPr lang="en-US" sz="1050" b="1" dirty="0"/>
          </a:p>
          <a:p>
            <a:pPr marL="285750" indent="-285750" algn="just">
              <a:buFontTx/>
              <a:buChar char="-"/>
            </a:pPr>
            <a:r>
              <a:rPr lang="en-US" sz="1050" i="1" dirty="0"/>
              <a:t>Sending reminders to responsible parties</a:t>
            </a:r>
            <a:endParaRPr lang="en-US" sz="1100" u="sng" dirty="0"/>
          </a:p>
          <a:p>
            <a:pPr algn="just"/>
            <a:endParaRPr lang="en-US" sz="1100" u="sng" dirty="0"/>
          </a:p>
          <a:p>
            <a:pPr algn="just"/>
            <a:r>
              <a:rPr lang="en-US" sz="1100" u="sng" dirty="0"/>
              <a:t>Subject domain experts’ tasks include:</a:t>
            </a:r>
          </a:p>
          <a:p>
            <a:pPr algn="just"/>
            <a:endParaRPr lang="en-US" sz="1050" dirty="0"/>
          </a:p>
          <a:p>
            <a:pPr algn="just"/>
            <a:r>
              <a:rPr lang="en-US" sz="1050" b="1" dirty="0"/>
              <a:t>In phase 1</a:t>
            </a:r>
            <a:r>
              <a:rPr lang="en-US" sz="1050" dirty="0"/>
              <a:t>:</a:t>
            </a:r>
          </a:p>
          <a:p>
            <a:pPr marL="285750" indent="-285750" algn="just">
              <a:buFontTx/>
              <a:buChar char="-"/>
            </a:pPr>
            <a:r>
              <a:rPr lang="en-US" sz="1050" i="1" dirty="0"/>
              <a:t>Giving constructive feedback on ideas</a:t>
            </a:r>
            <a:endParaRPr lang="en-US" sz="1050" b="1" dirty="0"/>
          </a:p>
          <a:p>
            <a:pPr marL="285750" indent="-285750" algn="just">
              <a:buFontTx/>
              <a:buChar char="-"/>
            </a:pPr>
            <a:r>
              <a:rPr lang="en-US" sz="1050" i="1" dirty="0"/>
              <a:t>Encouraging participation</a:t>
            </a:r>
          </a:p>
          <a:p>
            <a:pPr algn="just"/>
            <a:endParaRPr lang="en-US" sz="1050" i="1" dirty="0"/>
          </a:p>
          <a:p>
            <a:pPr algn="just"/>
            <a:r>
              <a:rPr lang="en-US" sz="1050" b="1" dirty="0"/>
              <a:t>In phase 2</a:t>
            </a:r>
            <a:r>
              <a:rPr lang="en-US" sz="1050" i="1" dirty="0"/>
              <a:t>: </a:t>
            </a:r>
            <a:endParaRPr lang="en-US" sz="1050" dirty="0"/>
          </a:p>
          <a:p>
            <a:pPr marL="285750" indent="-285750" algn="just">
              <a:buFontTx/>
              <a:buChar char="-"/>
            </a:pPr>
            <a:r>
              <a:rPr lang="en-US" sz="1050" i="1" dirty="0"/>
              <a:t>Helping further development of ideas through iteration</a:t>
            </a:r>
          </a:p>
          <a:p>
            <a:pPr algn="just"/>
            <a:endParaRPr lang="en-US" sz="1050" i="1" dirty="0"/>
          </a:p>
          <a:p>
            <a:pPr algn="just"/>
            <a:r>
              <a:rPr lang="en-US" sz="1100" u="sng" dirty="0"/>
              <a:t>Steering group’s tasks include:</a:t>
            </a:r>
          </a:p>
          <a:p>
            <a:pPr algn="just"/>
            <a:endParaRPr lang="en-US" sz="1050" i="1" dirty="0"/>
          </a:p>
          <a:p>
            <a:pPr algn="just"/>
            <a:r>
              <a:rPr lang="en-US" sz="1050" b="1" dirty="0"/>
              <a:t>After phase 2</a:t>
            </a:r>
            <a:r>
              <a:rPr lang="en-US" sz="1050" i="1" dirty="0"/>
              <a:t>: </a:t>
            </a:r>
            <a:endParaRPr lang="en-US" sz="1050" dirty="0"/>
          </a:p>
          <a:p>
            <a:pPr marL="285750" indent="-285750" algn="just">
              <a:buFontTx/>
              <a:buChar char="-"/>
            </a:pPr>
            <a:r>
              <a:rPr lang="en-US" sz="1050" i="1" dirty="0"/>
              <a:t>Choosing the best of the developed ideas for implementation</a:t>
            </a:r>
          </a:p>
          <a:p>
            <a:pPr algn="just"/>
            <a:endParaRPr lang="en-US" sz="1050" i="1" dirty="0"/>
          </a:p>
          <a:p>
            <a:pPr algn="just"/>
            <a:r>
              <a:rPr lang="en-US" sz="1050" dirty="0"/>
              <a:t>The challenge will start in </a:t>
            </a:r>
            <a:r>
              <a:rPr lang="en-US" sz="1050" b="1" dirty="0"/>
              <a:t>[</a:t>
            </a:r>
            <a:r>
              <a:rPr lang="en-US" sz="1050" b="1" i="1" dirty="0"/>
              <a:t>time until challenge starts</a:t>
            </a:r>
            <a:r>
              <a:rPr lang="en-US" sz="1050" b="1" dirty="0"/>
              <a:t>]</a:t>
            </a:r>
            <a:r>
              <a:rPr lang="en-US" sz="1050" dirty="0"/>
              <a:t>. If you have any questions or don’t know what you should do, please </a:t>
            </a:r>
            <a:r>
              <a:rPr lang="en-US" sz="1050" b="1" dirty="0"/>
              <a:t>contact us</a:t>
            </a:r>
            <a:r>
              <a:rPr lang="en-US" sz="1050" dirty="0"/>
              <a:t>!</a:t>
            </a:r>
            <a:endParaRPr lang="en-US" sz="1050" i="1" dirty="0"/>
          </a:p>
        </p:txBody>
      </p:sp>
    </p:spTree>
    <p:extLst>
      <p:ext uri="{BB962C8B-B14F-4D97-AF65-F5344CB8AC3E}">
        <p14:creationId xmlns:p14="http://schemas.microsoft.com/office/powerpoint/2010/main" val="20585955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354A73-C0B7-4B93-ADAA-40F061A6D41A}"/>
              </a:ext>
            </a:extLst>
          </p:cNvPr>
          <p:cNvSpPr>
            <a:spLocks noGrp="1"/>
          </p:cNvSpPr>
          <p:nvPr>
            <p:ph type="title"/>
          </p:nvPr>
        </p:nvSpPr>
        <p:spPr>
          <a:xfrm>
            <a:off x="627108" y="-123180"/>
            <a:ext cx="11445555" cy="1325563"/>
          </a:xfrm>
        </p:spPr>
        <p:txBody>
          <a:bodyPr/>
          <a:lstStyle/>
          <a:p>
            <a:r>
              <a:rPr lang="en-US" dirty="0"/>
              <a:t>Participation reminders</a:t>
            </a:r>
            <a:endParaRPr lang="en-FI" dirty="0"/>
          </a:p>
        </p:txBody>
      </p:sp>
      <p:sp>
        <p:nvSpPr>
          <p:cNvPr id="9" name="Rectangle: Rounded Corners 8">
            <a:extLst>
              <a:ext uri="{FF2B5EF4-FFF2-40B4-BE49-F238E27FC236}">
                <a16:creationId xmlns:a16="http://schemas.microsoft.com/office/drawing/2014/main" id="{B6B7B1D3-B7C0-4F4F-A1EE-F95516C7A95A}"/>
              </a:ext>
            </a:extLst>
          </p:cNvPr>
          <p:cNvSpPr/>
          <p:nvPr/>
        </p:nvSpPr>
        <p:spPr>
          <a:xfrm>
            <a:off x="850916" y="1026544"/>
            <a:ext cx="4824536" cy="4956812"/>
          </a:xfrm>
          <a:prstGeom prst="roundRect">
            <a:avLst/>
          </a:prstGeom>
          <a:solidFill>
            <a:schemeClr val="bg1">
              <a:lumMod val="95000"/>
              <a:alpha val="2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3844CB71-8D53-4BC9-A26C-ED033EE1F8F7}"/>
              </a:ext>
            </a:extLst>
          </p:cNvPr>
          <p:cNvSpPr txBox="1"/>
          <p:nvPr/>
        </p:nvSpPr>
        <p:spPr>
          <a:xfrm>
            <a:off x="6242037" y="1026544"/>
            <a:ext cx="4023020" cy="523220"/>
          </a:xfrm>
          <a:prstGeom prst="rect">
            <a:avLst/>
          </a:prstGeom>
          <a:noFill/>
        </p:spPr>
        <p:txBody>
          <a:bodyPr wrap="square" rtlCol="0">
            <a:spAutoFit/>
          </a:bodyPr>
          <a:lstStyle/>
          <a:p>
            <a:pPr algn="just"/>
            <a:endParaRPr lang="en-US" sz="1400" dirty="0"/>
          </a:p>
          <a:p>
            <a:pPr algn="just"/>
            <a:endParaRPr lang="en-US" sz="1400" dirty="0"/>
          </a:p>
        </p:txBody>
      </p:sp>
      <p:sp>
        <p:nvSpPr>
          <p:cNvPr id="11" name="TextBox 10">
            <a:extLst>
              <a:ext uri="{FF2B5EF4-FFF2-40B4-BE49-F238E27FC236}">
                <a16:creationId xmlns:a16="http://schemas.microsoft.com/office/drawing/2014/main" id="{BAF4B04F-EFF7-4466-AED9-541C9A8E5F05}"/>
              </a:ext>
            </a:extLst>
          </p:cNvPr>
          <p:cNvSpPr txBox="1"/>
          <p:nvPr/>
        </p:nvSpPr>
        <p:spPr>
          <a:xfrm>
            <a:off x="1233353" y="1538180"/>
            <a:ext cx="4059662" cy="4355038"/>
          </a:xfrm>
          <a:prstGeom prst="rect">
            <a:avLst/>
          </a:prstGeom>
          <a:noFill/>
        </p:spPr>
        <p:txBody>
          <a:bodyPr wrap="square" rtlCol="0">
            <a:spAutoFit/>
          </a:bodyPr>
          <a:lstStyle/>
          <a:p>
            <a:pPr algn="just"/>
            <a:r>
              <a:rPr lang="en-US" sz="1200" dirty="0"/>
              <a:t>Greetings everyone,</a:t>
            </a:r>
          </a:p>
          <a:p>
            <a:pPr algn="just"/>
            <a:endParaRPr lang="en-US" sz="1200" dirty="0"/>
          </a:p>
          <a:p>
            <a:pPr algn="just"/>
            <a:r>
              <a:rPr lang="en-US" sz="1200" dirty="0"/>
              <a:t>It’s almost here!</a:t>
            </a:r>
          </a:p>
          <a:p>
            <a:pPr algn="just"/>
            <a:endParaRPr lang="en-US" sz="1200" dirty="0"/>
          </a:p>
          <a:p>
            <a:pPr algn="just"/>
            <a:r>
              <a:rPr lang="en-US" sz="1200" dirty="0"/>
              <a:t>As most of you know, in </a:t>
            </a:r>
            <a:r>
              <a:rPr lang="en-US" sz="1200" b="1" dirty="0"/>
              <a:t>[</a:t>
            </a:r>
            <a:r>
              <a:rPr lang="en-US" sz="1200" b="1" i="1" dirty="0"/>
              <a:t>time until challenge starts</a:t>
            </a:r>
            <a:r>
              <a:rPr lang="en-US" sz="1200" b="1" dirty="0"/>
              <a:t>]</a:t>
            </a:r>
            <a:r>
              <a:rPr lang="en-US" sz="1200" dirty="0"/>
              <a:t> we will launch an idea challenge in the hopes of getting your valued insights and solutions on </a:t>
            </a:r>
            <a:r>
              <a:rPr lang="en-US" sz="1200" b="1" dirty="0"/>
              <a:t>[</a:t>
            </a:r>
            <a:r>
              <a:rPr lang="en-US" sz="1200" b="1" i="1" dirty="0"/>
              <a:t>area of problem scouting</a:t>
            </a:r>
            <a:r>
              <a:rPr lang="en-US" sz="1200" b="1" dirty="0"/>
              <a:t>]</a:t>
            </a:r>
            <a:r>
              <a:rPr lang="en-US" sz="1200" i="1" dirty="0"/>
              <a:t>.</a:t>
            </a:r>
          </a:p>
          <a:p>
            <a:pPr algn="just"/>
            <a:endParaRPr lang="en-US" sz="1200" dirty="0"/>
          </a:p>
          <a:p>
            <a:pPr algn="just"/>
            <a:r>
              <a:rPr lang="en-US" sz="1200" i="1" dirty="0"/>
              <a:t>As a reminder</a:t>
            </a:r>
            <a:r>
              <a:rPr lang="en-US" sz="1200" dirty="0"/>
              <a:t>, the challenge will happen in </a:t>
            </a:r>
            <a:r>
              <a:rPr lang="en-US" sz="1200" i="1" dirty="0"/>
              <a:t>three phases</a:t>
            </a:r>
            <a:r>
              <a:rPr lang="en-US" sz="1200" dirty="0"/>
              <a:t>. </a:t>
            </a:r>
            <a:r>
              <a:rPr lang="en-US" sz="1200" i="1" dirty="0"/>
              <a:t>First</a:t>
            </a:r>
            <a:r>
              <a:rPr lang="en-US" sz="1200" dirty="0"/>
              <a:t>, we will gather ideas on </a:t>
            </a:r>
            <a:r>
              <a:rPr lang="en-US" sz="1200" b="1" dirty="0"/>
              <a:t>[</a:t>
            </a:r>
            <a:r>
              <a:rPr lang="en-US" sz="1200" b="1" i="1" dirty="0"/>
              <a:t>area of problem scouting</a:t>
            </a:r>
            <a:r>
              <a:rPr lang="en-US" sz="1200" b="1" dirty="0"/>
              <a:t>]</a:t>
            </a:r>
            <a:r>
              <a:rPr lang="en-US" sz="1200" dirty="0"/>
              <a:t>. </a:t>
            </a:r>
            <a:r>
              <a:rPr lang="en-US" sz="1200" i="1" dirty="0"/>
              <a:t>Then</a:t>
            </a:r>
            <a:r>
              <a:rPr lang="en-US" sz="1200" dirty="0"/>
              <a:t>, we will focus on finding solutions to the arisen problems. </a:t>
            </a:r>
            <a:r>
              <a:rPr lang="en-US" sz="1200" i="1" dirty="0"/>
              <a:t>Finally</a:t>
            </a:r>
            <a:r>
              <a:rPr lang="en-US" sz="1200" dirty="0"/>
              <a:t>, we will further develop the most promising of those solutions.</a:t>
            </a:r>
          </a:p>
          <a:p>
            <a:pPr algn="just"/>
            <a:endParaRPr lang="en-US" sz="1200" i="1" dirty="0"/>
          </a:p>
          <a:p>
            <a:pPr algn="just"/>
            <a:r>
              <a:rPr lang="en-US" sz="1200" dirty="0"/>
              <a:t>So, are you ready to put your creative minds to the ultimate test? Will it be you, who comes up with a game changing idea?</a:t>
            </a:r>
          </a:p>
          <a:p>
            <a:pPr algn="just"/>
            <a:endParaRPr lang="en-US" sz="1200" dirty="0"/>
          </a:p>
          <a:p>
            <a:pPr algn="just"/>
            <a:r>
              <a:rPr lang="en-US" sz="1200" dirty="0"/>
              <a:t>Get familiar with the challenge in advance: </a:t>
            </a:r>
          </a:p>
          <a:p>
            <a:pPr algn="just"/>
            <a:endParaRPr lang="en-US" sz="1200" b="1" dirty="0"/>
          </a:p>
          <a:p>
            <a:r>
              <a:rPr lang="en-US" sz="1200" b="1" dirty="0"/>
              <a:t>(</a:t>
            </a:r>
            <a:r>
              <a:rPr lang="en-US" sz="1200" b="1" i="1" dirty="0"/>
              <a:t>Link to online platform, e.g. https://</a:t>
            </a:r>
            <a:r>
              <a:rPr lang="en-US" sz="1200" b="1" i="1" dirty="0" err="1"/>
              <a:t>app.viima.com</a:t>
            </a:r>
            <a:r>
              <a:rPr lang="en-US" sz="1200" b="1" dirty="0"/>
              <a:t>)</a:t>
            </a:r>
            <a:endParaRPr lang="en-US" sz="1200" dirty="0"/>
          </a:p>
          <a:p>
            <a:pPr algn="just"/>
            <a:endParaRPr lang="en-US" sz="1300" dirty="0"/>
          </a:p>
        </p:txBody>
      </p:sp>
      <p:sp>
        <p:nvSpPr>
          <p:cNvPr id="12" name="TextBox 11">
            <a:extLst>
              <a:ext uri="{FF2B5EF4-FFF2-40B4-BE49-F238E27FC236}">
                <a16:creationId xmlns:a16="http://schemas.microsoft.com/office/drawing/2014/main" id="{2D5D6B59-DC69-4EF9-BE4B-67FB08C0CC77}"/>
              </a:ext>
            </a:extLst>
          </p:cNvPr>
          <p:cNvSpPr txBox="1"/>
          <p:nvPr/>
        </p:nvSpPr>
        <p:spPr>
          <a:xfrm>
            <a:off x="6242037" y="1378223"/>
            <a:ext cx="4023020" cy="492443"/>
          </a:xfrm>
          <a:prstGeom prst="rect">
            <a:avLst/>
          </a:prstGeom>
          <a:noFill/>
        </p:spPr>
        <p:txBody>
          <a:bodyPr wrap="square" rtlCol="0">
            <a:spAutoFit/>
          </a:bodyPr>
          <a:lstStyle/>
          <a:p>
            <a:pPr algn="just"/>
            <a:endParaRPr lang="en-US" sz="1300" dirty="0"/>
          </a:p>
          <a:p>
            <a:pPr algn="just"/>
            <a:endParaRPr lang="en-US" sz="1300" dirty="0"/>
          </a:p>
        </p:txBody>
      </p:sp>
      <p:sp>
        <p:nvSpPr>
          <p:cNvPr id="13" name="Rectangle: Rounded Corners 12">
            <a:extLst>
              <a:ext uri="{FF2B5EF4-FFF2-40B4-BE49-F238E27FC236}">
                <a16:creationId xmlns:a16="http://schemas.microsoft.com/office/drawing/2014/main" id="{76ED318C-8C57-4B75-A8BF-92896821EA27}"/>
              </a:ext>
            </a:extLst>
          </p:cNvPr>
          <p:cNvSpPr/>
          <p:nvPr/>
        </p:nvSpPr>
        <p:spPr>
          <a:xfrm>
            <a:off x="6455021" y="1026544"/>
            <a:ext cx="4824536" cy="4956812"/>
          </a:xfrm>
          <a:prstGeom prst="roundRect">
            <a:avLst/>
          </a:prstGeom>
          <a:solidFill>
            <a:schemeClr val="bg1">
              <a:lumMod val="95000"/>
              <a:alpha val="2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DD6A2AE4-CC71-4F85-9644-BB9EE05D3EAE}"/>
              </a:ext>
            </a:extLst>
          </p:cNvPr>
          <p:cNvSpPr txBox="1"/>
          <p:nvPr/>
        </p:nvSpPr>
        <p:spPr>
          <a:xfrm>
            <a:off x="6837457" y="1675318"/>
            <a:ext cx="4059662" cy="3785652"/>
          </a:xfrm>
          <a:prstGeom prst="rect">
            <a:avLst/>
          </a:prstGeom>
          <a:noFill/>
        </p:spPr>
        <p:txBody>
          <a:bodyPr wrap="square" rtlCol="0">
            <a:spAutoFit/>
          </a:bodyPr>
          <a:lstStyle/>
          <a:p>
            <a:pPr algn="just"/>
            <a:r>
              <a:rPr lang="en-US" sz="1200" dirty="0"/>
              <a:t>Greetings everyone,</a:t>
            </a:r>
          </a:p>
          <a:p>
            <a:pPr algn="just"/>
            <a:endParaRPr lang="en-US" sz="1200" dirty="0"/>
          </a:p>
          <a:p>
            <a:pPr algn="just"/>
            <a:r>
              <a:rPr lang="en-US" sz="1200" dirty="0"/>
              <a:t>It’s almost here!</a:t>
            </a:r>
          </a:p>
          <a:p>
            <a:pPr algn="just"/>
            <a:endParaRPr lang="en-US" sz="1200" dirty="0"/>
          </a:p>
          <a:p>
            <a:pPr algn="just"/>
            <a:r>
              <a:rPr lang="en-US" sz="1200" dirty="0"/>
              <a:t>As most of you know, in </a:t>
            </a:r>
            <a:r>
              <a:rPr lang="en-US" sz="1200" b="1" dirty="0"/>
              <a:t>[</a:t>
            </a:r>
            <a:r>
              <a:rPr lang="en-US" sz="1200" b="1" i="1" dirty="0"/>
              <a:t>time until challenge starts</a:t>
            </a:r>
            <a:r>
              <a:rPr lang="en-US" sz="1200" b="1" dirty="0"/>
              <a:t>]</a:t>
            </a:r>
            <a:r>
              <a:rPr lang="en-US" sz="1200" dirty="0"/>
              <a:t> weeks we will launch an idea challenge in the hopes of getting your valued thoughts on </a:t>
            </a:r>
            <a:r>
              <a:rPr lang="en-US" sz="1200" b="1" dirty="0"/>
              <a:t>[</a:t>
            </a:r>
            <a:r>
              <a:rPr lang="en-US" sz="1200" b="1" i="1" dirty="0"/>
              <a:t>problem</a:t>
            </a:r>
            <a:r>
              <a:rPr lang="en-US" sz="1200" b="1" dirty="0"/>
              <a:t>]</a:t>
            </a:r>
            <a:r>
              <a:rPr lang="en-US" sz="1200" dirty="0"/>
              <a:t>.</a:t>
            </a:r>
          </a:p>
          <a:p>
            <a:pPr algn="just"/>
            <a:endParaRPr lang="en-US" sz="1200" dirty="0"/>
          </a:p>
          <a:p>
            <a:pPr algn="just"/>
            <a:r>
              <a:rPr lang="en-US" sz="1200" i="1" dirty="0"/>
              <a:t>As a reminder</a:t>
            </a:r>
            <a:r>
              <a:rPr lang="en-US" sz="1200" dirty="0"/>
              <a:t>, the challenge will happen in </a:t>
            </a:r>
            <a:r>
              <a:rPr lang="en-US" sz="1200" i="1" dirty="0"/>
              <a:t>two phases</a:t>
            </a:r>
            <a:r>
              <a:rPr lang="en-US" sz="1200" dirty="0"/>
              <a:t>. </a:t>
            </a:r>
            <a:r>
              <a:rPr lang="en-US" sz="1200" i="1" dirty="0"/>
              <a:t>First</a:t>
            </a:r>
            <a:r>
              <a:rPr lang="en-US" sz="1200" dirty="0"/>
              <a:t>, we will gather ideas on how to fix </a:t>
            </a:r>
            <a:r>
              <a:rPr lang="en-US" sz="1200" b="1" dirty="0"/>
              <a:t>[</a:t>
            </a:r>
            <a:r>
              <a:rPr lang="en-US" sz="1200" b="1" i="1" dirty="0"/>
              <a:t>problem</a:t>
            </a:r>
            <a:r>
              <a:rPr lang="en-US" sz="1200" b="1" dirty="0"/>
              <a:t>]</a:t>
            </a:r>
            <a:r>
              <a:rPr lang="en-US" sz="1200" dirty="0"/>
              <a:t>. </a:t>
            </a:r>
            <a:r>
              <a:rPr lang="en-US" sz="1200" i="1" dirty="0"/>
              <a:t>Then</a:t>
            </a:r>
            <a:r>
              <a:rPr lang="en-US" sz="1200" dirty="0"/>
              <a:t>, we will further develop the most promising of those solutions.</a:t>
            </a:r>
          </a:p>
          <a:p>
            <a:pPr algn="just"/>
            <a:endParaRPr lang="en-US" sz="1200" i="1" dirty="0"/>
          </a:p>
          <a:p>
            <a:pPr algn="just"/>
            <a:r>
              <a:rPr lang="en-US" sz="1200" dirty="0"/>
              <a:t>So, are you ready to put your creative minds to the ultimate test? Will it be you, who comes up with a game changing idea?</a:t>
            </a:r>
          </a:p>
          <a:p>
            <a:pPr algn="just"/>
            <a:endParaRPr lang="en-US" sz="1200" dirty="0"/>
          </a:p>
          <a:p>
            <a:pPr algn="just"/>
            <a:r>
              <a:rPr lang="en-US" sz="1200" dirty="0"/>
              <a:t>Get familiar with the challenge in advance:</a:t>
            </a:r>
            <a:endParaRPr lang="en-US" sz="1200" b="1" dirty="0"/>
          </a:p>
          <a:p>
            <a:pPr algn="just"/>
            <a:endParaRPr lang="en-US" sz="1200" dirty="0"/>
          </a:p>
          <a:p>
            <a:r>
              <a:rPr lang="en-US" sz="1200" b="1" dirty="0"/>
              <a:t>(</a:t>
            </a:r>
            <a:r>
              <a:rPr lang="en-US" sz="1200" b="1" i="1" dirty="0"/>
              <a:t>Link to online platform, e.g. https://</a:t>
            </a:r>
            <a:r>
              <a:rPr lang="en-US" sz="1200" b="1" i="1" dirty="0" err="1"/>
              <a:t>app.viima.com</a:t>
            </a:r>
            <a:r>
              <a:rPr lang="en-US" sz="1200" b="1" dirty="0"/>
              <a:t>)</a:t>
            </a:r>
          </a:p>
        </p:txBody>
      </p:sp>
      <p:sp>
        <p:nvSpPr>
          <p:cNvPr id="15" name="TextBox 14">
            <a:extLst>
              <a:ext uri="{FF2B5EF4-FFF2-40B4-BE49-F238E27FC236}">
                <a16:creationId xmlns:a16="http://schemas.microsoft.com/office/drawing/2014/main" id="{E944EA4D-1B69-406B-B0F1-89D989C76D40}"/>
              </a:ext>
            </a:extLst>
          </p:cNvPr>
          <p:cNvSpPr txBox="1"/>
          <p:nvPr/>
        </p:nvSpPr>
        <p:spPr>
          <a:xfrm>
            <a:off x="2098568" y="1173170"/>
            <a:ext cx="2821705" cy="338554"/>
          </a:xfrm>
          <a:prstGeom prst="rect">
            <a:avLst/>
          </a:prstGeom>
          <a:noFill/>
        </p:spPr>
        <p:txBody>
          <a:bodyPr wrap="square" rtlCol="0">
            <a:spAutoFit/>
          </a:bodyPr>
          <a:lstStyle/>
          <a:p>
            <a:r>
              <a:rPr lang="en-US" sz="1600" b="1" dirty="0">
                <a:solidFill>
                  <a:schemeClr val="accent4"/>
                </a:solidFill>
              </a:rPr>
              <a:t>PROBLEM-CENTRIC</a:t>
            </a:r>
          </a:p>
        </p:txBody>
      </p:sp>
      <p:sp>
        <p:nvSpPr>
          <p:cNvPr id="16" name="TextBox 15">
            <a:extLst>
              <a:ext uri="{FF2B5EF4-FFF2-40B4-BE49-F238E27FC236}">
                <a16:creationId xmlns:a16="http://schemas.microsoft.com/office/drawing/2014/main" id="{12696BE9-7D99-4FC1-94B5-4DFD918D1CB2}"/>
              </a:ext>
            </a:extLst>
          </p:cNvPr>
          <p:cNvSpPr txBox="1"/>
          <p:nvPr/>
        </p:nvSpPr>
        <p:spPr>
          <a:xfrm>
            <a:off x="7602692" y="1173170"/>
            <a:ext cx="2529193" cy="338554"/>
          </a:xfrm>
          <a:prstGeom prst="rect">
            <a:avLst/>
          </a:prstGeom>
          <a:noFill/>
        </p:spPr>
        <p:txBody>
          <a:bodyPr wrap="square" rtlCol="0">
            <a:spAutoFit/>
          </a:bodyPr>
          <a:lstStyle/>
          <a:p>
            <a:r>
              <a:rPr lang="en-US" sz="1600" b="1" dirty="0">
                <a:solidFill>
                  <a:schemeClr val="accent2"/>
                </a:solidFill>
              </a:rPr>
              <a:t>SOLUTION-CENTRIC</a:t>
            </a:r>
          </a:p>
        </p:txBody>
      </p:sp>
    </p:spTree>
    <p:extLst>
      <p:ext uri="{BB962C8B-B14F-4D97-AF65-F5344CB8AC3E}">
        <p14:creationId xmlns:p14="http://schemas.microsoft.com/office/powerpoint/2010/main" val="217885318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7379955-0C13-7A41-A6BF-D11BBF46FAE6}"/>
              </a:ext>
            </a:extLst>
          </p:cNvPr>
          <p:cNvSpPr>
            <a:spLocks noGrp="1"/>
          </p:cNvSpPr>
          <p:nvPr>
            <p:ph type="body" sz="quarter" idx="10"/>
          </p:nvPr>
        </p:nvSpPr>
        <p:spPr/>
        <p:txBody>
          <a:bodyPr>
            <a:normAutofit/>
          </a:bodyPr>
          <a:lstStyle/>
          <a:p>
            <a:r>
              <a:rPr lang="en-US" dirty="0"/>
              <a:t>Challenge Canvas</a:t>
            </a:r>
          </a:p>
        </p:txBody>
      </p:sp>
    </p:spTree>
    <p:extLst>
      <p:ext uri="{BB962C8B-B14F-4D97-AF65-F5344CB8AC3E}">
        <p14:creationId xmlns:p14="http://schemas.microsoft.com/office/powerpoint/2010/main" val="306022377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 name="Rectangle 50">
            <a:extLst>
              <a:ext uri="{FF2B5EF4-FFF2-40B4-BE49-F238E27FC236}">
                <a16:creationId xmlns:a16="http://schemas.microsoft.com/office/drawing/2014/main" id="{076A1B7F-6226-463B-B92C-37024D31E255}"/>
              </a:ext>
            </a:extLst>
          </p:cNvPr>
          <p:cNvSpPr/>
          <p:nvPr/>
        </p:nvSpPr>
        <p:spPr>
          <a:xfrm>
            <a:off x="9148153" y="16541"/>
            <a:ext cx="3044952" cy="6822863"/>
          </a:xfrm>
          <a:prstGeom prst="rect">
            <a:avLst/>
          </a:prstGeom>
          <a:solidFill>
            <a:schemeClr val="accent2">
              <a:alpha val="30000"/>
            </a:schemeClr>
          </a:solidFill>
          <a:ln>
            <a:solidFill>
              <a:schemeClr val="accent2">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Rectangle 106">
            <a:extLst>
              <a:ext uri="{FF2B5EF4-FFF2-40B4-BE49-F238E27FC236}">
                <a16:creationId xmlns:a16="http://schemas.microsoft.com/office/drawing/2014/main" id="{E138E6C1-6538-43AE-B93E-2225FAAB9B96}"/>
              </a:ext>
            </a:extLst>
          </p:cNvPr>
          <p:cNvSpPr/>
          <p:nvPr/>
        </p:nvSpPr>
        <p:spPr>
          <a:xfrm>
            <a:off x="6096055" y="1"/>
            <a:ext cx="3044952" cy="6829428"/>
          </a:xfrm>
          <a:prstGeom prst="rect">
            <a:avLst/>
          </a:prstGeom>
          <a:solidFill>
            <a:schemeClr val="accent5">
              <a:alpha val="30000"/>
            </a:schemeClr>
          </a:solidFill>
          <a:ln>
            <a:solidFill>
              <a:schemeClr val="bg1">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2" name="Rectangle 51">
            <a:extLst>
              <a:ext uri="{FF2B5EF4-FFF2-40B4-BE49-F238E27FC236}">
                <a16:creationId xmlns:a16="http://schemas.microsoft.com/office/drawing/2014/main" id="{06822F91-410E-48AC-A00D-560F409E4F5D}"/>
              </a:ext>
            </a:extLst>
          </p:cNvPr>
          <p:cNvSpPr/>
          <p:nvPr/>
        </p:nvSpPr>
        <p:spPr>
          <a:xfrm>
            <a:off x="-1" y="3400615"/>
            <a:ext cx="3044952" cy="3417739"/>
          </a:xfrm>
          <a:prstGeom prst="rect">
            <a:avLst/>
          </a:prstGeom>
          <a:solidFill>
            <a:srgbClr val="7030A0">
              <a:alpha val="30000"/>
            </a:srgbClr>
          </a:solidFill>
          <a:ln>
            <a:solidFill>
              <a:schemeClr val="tx1">
                <a:lumMod val="60000"/>
                <a:lumOff val="4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ectangle 52">
            <a:extLst>
              <a:ext uri="{FF2B5EF4-FFF2-40B4-BE49-F238E27FC236}">
                <a16:creationId xmlns:a16="http://schemas.microsoft.com/office/drawing/2014/main" id="{373191BB-4D9D-43A4-9D9A-26988DB8E682}"/>
              </a:ext>
            </a:extLst>
          </p:cNvPr>
          <p:cNvSpPr/>
          <p:nvPr/>
        </p:nvSpPr>
        <p:spPr>
          <a:xfrm>
            <a:off x="3048819" y="13395"/>
            <a:ext cx="3044952" cy="3399331"/>
          </a:xfrm>
          <a:prstGeom prst="rect">
            <a:avLst/>
          </a:prstGeom>
          <a:solidFill>
            <a:schemeClr val="accent6">
              <a:alpha val="30000"/>
            </a:schemeClr>
          </a:solidFill>
          <a:ln>
            <a:solidFill>
              <a:schemeClr val="accent6">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4" name="Rectangle 53">
            <a:extLst>
              <a:ext uri="{FF2B5EF4-FFF2-40B4-BE49-F238E27FC236}">
                <a16:creationId xmlns:a16="http://schemas.microsoft.com/office/drawing/2014/main" id="{A0485251-A570-4C0F-A0C7-9558E0CEBAB5}"/>
              </a:ext>
            </a:extLst>
          </p:cNvPr>
          <p:cNvSpPr/>
          <p:nvPr/>
        </p:nvSpPr>
        <p:spPr>
          <a:xfrm>
            <a:off x="3046562" y="3407964"/>
            <a:ext cx="3044952" cy="3405717"/>
          </a:xfrm>
          <a:prstGeom prst="rect">
            <a:avLst/>
          </a:prstGeom>
          <a:solidFill>
            <a:schemeClr val="accent3">
              <a:alpha val="30000"/>
            </a:schemeClr>
          </a:solidFill>
          <a:ln>
            <a:solidFill>
              <a:schemeClr val="bg1">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ectangle 54">
            <a:extLst>
              <a:ext uri="{FF2B5EF4-FFF2-40B4-BE49-F238E27FC236}">
                <a16:creationId xmlns:a16="http://schemas.microsoft.com/office/drawing/2014/main" id="{962A193A-A848-4548-A785-260B9BE0DD63}"/>
              </a:ext>
            </a:extLst>
          </p:cNvPr>
          <p:cNvSpPr/>
          <p:nvPr/>
        </p:nvSpPr>
        <p:spPr>
          <a:xfrm>
            <a:off x="477" y="13380"/>
            <a:ext cx="3044952" cy="3387235"/>
          </a:xfrm>
          <a:prstGeom prst="rect">
            <a:avLst/>
          </a:prstGeom>
          <a:solidFill>
            <a:schemeClr val="accent1">
              <a:alpha val="30000"/>
            </a:schemeClr>
          </a:solid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ectangle: Rounded Corners 55">
            <a:extLst>
              <a:ext uri="{FF2B5EF4-FFF2-40B4-BE49-F238E27FC236}">
                <a16:creationId xmlns:a16="http://schemas.microsoft.com/office/drawing/2014/main" id="{8FFA8AF5-CCCA-4307-9C95-5C4EF0A93E73}"/>
              </a:ext>
            </a:extLst>
          </p:cNvPr>
          <p:cNvSpPr/>
          <p:nvPr/>
        </p:nvSpPr>
        <p:spPr>
          <a:xfrm>
            <a:off x="9397029" y="680559"/>
            <a:ext cx="2545034" cy="5049034"/>
          </a:xfrm>
          <a:prstGeom prst="roundRect">
            <a:avLst/>
          </a:prstGeom>
          <a:solidFill>
            <a:schemeClr val="tx1">
              <a:alpha val="0"/>
            </a:schemeClr>
          </a:solidFill>
          <a:ln w="25400">
            <a:solidFill>
              <a:schemeClr val="tx1"/>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bg2"/>
              </a:solidFill>
            </a:endParaRPr>
          </a:p>
        </p:txBody>
      </p:sp>
      <p:pic>
        <p:nvPicPr>
          <p:cNvPr id="57" name="Graphic 56" descr="Trophy">
            <a:extLst>
              <a:ext uri="{FF2B5EF4-FFF2-40B4-BE49-F238E27FC236}">
                <a16:creationId xmlns:a16="http://schemas.microsoft.com/office/drawing/2014/main" id="{36894038-1661-430D-8D24-D47CFAC1536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775517" y="3578085"/>
            <a:ext cx="365760" cy="365760"/>
          </a:xfrm>
          <a:prstGeom prst="rect">
            <a:avLst/>
          </a:prstGeom>
        </p:spPr>
      </p:pic>
      <p:sp>
        <p:nvSpPr>
          <p:cNvPr id="58" name="TextBox 57">
            <a:extLst>
              <a:ext uri="{FF2B5EF4-FFF2-40B4-BE49-F238E27FC236}">
                <a16:creationId xmlns:a16="http://schemas.microsoft.com/office/drawing/2014/main" id="{35A9771C-A017-472F-984E-87FE4A758D5C}"/>
              </a:ext>
            </a:extLst>
          </p:cNvPr>
          <p:cNvSpPr txBox="1"/>
          <p:nvPr/>
        </p:nvSpPr>
        <p:spPr>
          <a:xfrm>
            <a:off x="918548" y="204020"/>
            <a:ext cx="813043" cy="307777"/>
          </a:xfrm>
          <a:prstGeom prst="rect">
            <a:avLst/>
          </a:prstGeom>
          <a:noFill/>
        </p:spPr>
        <p:txBody>
          <a:bodyPr wrap="none" rtlCol="0">
            <a:spAutoFit/>
          </a:bodyPr>
          <a:lstStyle/>
          <a:p>
            <a:r>
              <a:rPr lang="en-US" sz="1400" b="1" dirty="0"/>
              <a:t>THEME</a:t>
            </a:r>
          </a:p>
        </p:txBody>
      </p:sp>
      <p:sp>
        <p:nvSpPr>
          <p:cNvPr id="59" name="TextBox 58">
            <a:extLst>
              <a:ext uri="{FF2B5EF4-FFF2-40B4-BE49-F238E27FC236}">
                <a16:creationId xmlns:a16="http://schemas.microsoft.com/office/drawing/2014/main" id="{424B2FCA-1DC6-4C49-B653-364C75E7D54E}"/>
              </a:ext>
            </a:extLst>
          </p:cNvPr>
          <p:cNvSpPr txBox="1"/>
          <p:nvPr/>
        </p:nvSpPr>
        <p:spPr>
          <a:xfrm>
            <a:off x="918548" y="3613399"/>
            <a:ext cx="780983" cy="307777"/>
          </a:xfrm>
          <a:prstGeom prst="rect">
            <a:avLst/>
          </a:prstGeom>
          <a:noFill/>
        </p:spPr>
        <p:txBody>
          <a:bodyPr wrap="none" rtlCol="0">
            <a:spAutoFit/>
          </a:bodyPr>
          <a:lstStyle/>
          <a:p>
            <a:r>
              <a:rPr lang="en-US" sz="1400" b="1" dirty="0"/>
              <a:t>GOALS</a:t>
            </a:r>
          </a:p>
        </p:txBody>
      </p:sp>
      <p:pic>
        <p:nvPicPr>
          <p:cNvPr id="60" name="Graphic 59" descr="Meeting">
            <a:extLst>
              <a:ext uri="{FF2B5EF4-FFF2-40B4-BE49-F238E27FC236}">
                <a16:creationId xmlns:a16="http://schemas.microsoft.com/office/drawing/2014/main" id="{D66FAD03-03DD-405F-B6B6-8F06CD93CD0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960247" y="115834"/>
            <a:ext cx="457200" cy="457200"/>
          </a:xfrm>
          <a:prstGeom prst="rect">
            <a:avLst/>
          </a:prstGeom>
        </p:spPr>
      </p:pic>
      <p:sp>
        <p:nvSpPr>
          <p:cNvPr id="61" name="TextBox 60">
            <a:extLst>
              <a:ext uri="{FF2B5EF4-FFF2-40B4-BE49-F238E27FC236}">
                <a16:creationId xmlns:a16="http://schemas.microsoft.com/office/drawing/2014/main" id="{99F7D90F-56B0-423A-B340-255E8D9CFE22}"/>
              </a:ext>
            </a:extLst>
          </p:cNvPr>
          <p:cNvSpPr txBox="1"/>
          <p:nvPr/>
        </p:nvSpPr>
        <p:spPr>
          <a:xfrm>
            <a:off x="459940" y="2556321"/>
            <a:ext cx="2876991" cy="261610"/>
          </a:xfrm>
          <a:prstGeom prst="rect">
            <a:avLst/>
          </a:prstGeom>
          <a:noFill/>
        </p:spPr>
        <p:txBody>
          <a:bodyPr wrap="square" rtlCol="0">
            <a:spAutoFit/>
          </a:bodyPr>
          <a:lstStyle/>
          <a:p>
            <a:r>
              <a:rPr lang="en-US" sz="1050" dirty="0"/>
              <a:t>Write down your top priority agendas</a:t>
            </a:r>
          </a:p>
        </p:txBody>
      </p:sp>
      <p:sp>
        <p:nvSpPr>
          <p:cNvPr id="62" name="TextBox 61">
            <a:extLst>
              <a:ext uri="{FF2B5EF4-FFF2-40B4-BE49-F238E27FC236}">
                <a16:creationId xmlns:a16="http://schemas.microsoft.com/office/drawing/2014/main" id="{614310D1-930D-41D5-9E2D-66D0678EBCD6}"/>
              </a:ext>
            </a:extLst>
          </p:cNvPr>
          <p:cNvSpPr txBox="1"/>
          <p:nvPr/>
        </p:nvSpPr>
        <p:spPr>
          <a:xfrm>
            <a:off x="459940" y="2894558"/>
            <a:ext cx="2576746" cy="430887"/>
          </a:xfrm>
          <a:prstGeom prst="rect">
            <a:avLst/>
          </a:prstGeom>
          <a:noFill/>
        </p:spPr>
        <p:txBody>
          <a:bodyPr wrap="square" rtlCol="0">
            <a:spAutoFit/>
          </a:bodyPr>
          <a:lstStyle/>
          <a:p>
            <a:r>
              <a:rPr lang="en-US" sz="1050" dirty="0"/>
              <a:t>Can you find a key theme based on those agendas?</a:t>
            </a:r>
          </a:p>
        </p:txBody>
      </p:sp>
      <p:sp>
        <p:nvSpPr>
          <p:cNvPr id="63" name="TextBox 62">
            <a:extLst>
              <a:ext uri="{FF2B5EF4-FFF2-40B4-BE49-F238E27FC236}">
                <a16:creationId xmlns:a16="http://schemas.microsoft.com/office/drawing/2014/main" id="{5C06D548-2EAF-4196-92E9-FA8F19D0BB39}"/>
              </a:ext>
            </a:extLst>
          </p:cNvPr>
          <p:cNvSpPr txBox="1"/>
          <p:nvPr/>
        </p:nvSpPr>
        <p:spPr>
          <a:xfrm>
            <a:off x="459940" y="5883097"/>
            <a:ext cx="2876991" cy="430887"/>
          </a:xfrm>
          <a:prstGeom prst="rect">
            <a:avLst/>
          </a:prstGeom>
          <a:noFill/>
        </p:spPr>
        <p:txBody>
          <a:bodyPr wrap="square" rtlCol="0">
            <a:spAutoFit/>
          </a:bodyPr>
          <a:lstStyle/>
          <a:p>
            <a:r>
              <a:rPr lang="en-US" sz="1050" dirty="0"/>
              <a:t>Build a quantifiable goal</a:t>
            </a:r>
          </a:p>
          <a:p>
            <a:r>
              <a:rPr lang="en-US" sz="1050" dirty="0"/>
              <a:t>around your chosen theme</a:t>
            </a:r>
          </a:p>
        </p:txBody>
      </p:sp>
      <p:sp>
        <p:nvSpPr>
          <p:cNvPr id="64" name="TextBox 63">
            <a:extLst>
              <a:ext uri="{FF2B5EF4-FFF2-40B4-BE49-F238E27FC236}">
                <a16:creationId xmlns:a16="http://schemas.microsoft.com/office/drawing/2014/main" id="{71078F70-9F00-47A3-A4B4-572C884BE7C1}"/>
              </a:ext>
            </a:extLst>
          </p:cNvPr>
          <p:cNvSpPr txBox="1"/>
          <p:nvPr/>
        </p:nvSpPr>
        <p:spPr>
          <a:xfrm>
            <a:off x="459940" y="6315534"/>
            <a:ext cx="2876991" cy="430887"/>
          </a:xfrm>
          <a:prstGeom prst="rect">
            <a:avLst/>
          </a:prstGeom>
          <a:noFill/>
        </p:spPr>
        <p:txBody>
          <a:bodyPr wrap="square" rtlCol="0">
            <a:spAutoFit/>
          </a:bodyPr>
          <a:lstStyle/>
          <a:p>
            <a:r>
              <a:rPr lang="en-US" sz="1050" dirty="0"/>
              <a:t>Are you satisfied with that goal or </a:t>
            </a:r>
          </a:p>
          <a:p>
            <a:r>
              <a:rPr lang="en-US" sz="1050" dirty="0"/>
              <a:t>should you repeat the earlier steps?</a:t>
            </a:r>
          </a:p>
        </p:txBody>
      </p:sp>
      <p:sp>
        <p:nvSpPr>
          <p:cNvPr id="65" name="TextBox 64">
            <a:extLst>
              <a:ext uri="{FF2B5EF4-FFF2-40B4-BE49-F238E27FC236}">
                <a16:creationId xmlns:a16="http://schemas.microsoft.com/office/drawing/2014/main" id="{B752C2B0-40AD-40A7-84E5-CD339B15890B}"/>
              </a:ext>
            </a:extLst>
          </p:cNvPr>
          <p:cNvSpPr txBox="1"/>
          <p:nvPr/>
        </p:nvSpPr>
        <p:spPr>
          <a:xfrm>
            <a:off x="6443251" y="202605"/>
            <a:ext cx="1851789" cy="307777"/>
          </a:xfrm>
          <a:prstGeom prst="rect">
            <a:avLst/>
          </a:prstGeom>
          <a:noFill/>
        </p:spPr>
        <p:txBody>
          <a:bodyPr wrap="none" rtlCol="0">
            <a:spAutoFit/>
          </a:bodyPr>
          <a:lstStyle/>
          <a:p>
            <a:r>
              <a:rPr lang="en-US" sz="1400" b="1" dirty="0"/>
              <a:t>RESPONSIBILITIES</a:t>
            </a:r>
          </a:p>
        </p:txBody>
      </p:sp>
      <p:sp>
        <p:nvSpPr>
          <p:cNvPr id="66" name="TextBox 65">
            <a:extLst>
              <a:ext uri="{FF2B5EF4-FFF2-40B4-BE49-F238E27FC236}">
                <a16:creationId xmlns:a16="http://schemas.microsoft.com/office/drawing/2014/main" id="{16476CFB-A207-4C53-B9AE-2BE7DE8215E0}"/>
              </a:ext>
            </a:extLst>
          </p:cNvPr>
          <p:cNvSpPr txBox="1"/>
          <p:nvPr/>
        </p:nvSpPr>
        <p:spPr>
          <a:xfrm>
            <a:off x="3818571" y="193926"/>
            <a:ext cx="1124026" cy="307777"/>
          </a:xfrm>
          <a:prstGeom prst="rect">
            <a:avLst/>
          </a:prstGeom>
          <a:noFill/>
        </p:spPr>
        <p:txBody>
          <a:bodyPr wrap="none" rtlCol="0">
            <a:spAutoFit/>
          </a:bodyPr>
          <a:lstStyle/>
          <a:p>
            <a:r>
              <a:rPr lang="en-US" sz="1400" b="1" dirty="0"/>
              <a:t>AUDIENCE</a:t>
            </a:r>
          </a:p>
        </p:txBody>
      </p:sp>
      <p:sp>
        <p:nvSpPr>
          <p:cNvPr id="67" name="TextBox 66">
            <a:extLst>
              <a:ext uri="{FF2B5EF4-FFF2-40B4-BE49-F238E27FC236}">
                <a16:creationId xmlns:a16="http://schemas.microsoft.com/office/drawing/2014/main" id="{7DFCC8E5-97B4-46B5-B829-10F778BE200E}"/>
              </a:ext>
            </a:extLst>
          </p:cNvPr>
          <p:cNvSpPr txBox="1"/>
          <p:nvPr/>
        </p:nvSpPr>
        <p:spPr>
          <a:xfrm>
            <a:off x="3998870" y="3607076"/>
            <a:ext cx="630301" cy="307777"/>
          </a:xfrm>
          <a:prstGeom prst="rect">
            <a:avLst/>
          </a:prstGeom>
          <a:noFill/>
        </p:spPr>
        <p:txBody>
          <a:bodyPr wrap="none" rtlCol="0">
            <a:spAutoFit/>
          </a:bodyPr>
          <a:lstStyle/>
          <a:p>
            <a:r>
              <a:rPr lang="en-US" sz="1400" b="1" dirty="0"/>
              <a:t>TIME</a:t>
            </a:r>
          </a:p>
        </p:txBody>
      </p:sp>
      <p:cxnSp>
        <p:nvCxnSpPr>
          <p:cNvPr id="68" name="Straight Connector 67">
            <a:extLst>
              <a:ext uri="{FF2B5EF4-FFF2-40B4-BE49-F238E27FC236}">
                <a16:creationId xmlns:a16="http://schemas.microsoft.com/office/drawing/2014/main" id="{B7E7F3EB-F19C-43C3-81D7-667A4B555D4E}"/>
              </a:ext>
            </a:extLst>
          </p:cNvPr>
          <p:cNvCxnSpPr>
            <a:cxnSpLocks/>
          </p:cNvCxnSpPr>
          <p:nvPr/>
        </p:nvCxnSpPr>
        <p:spPr>
          <a:xfrm>
            <a:off x="3045429" y="3405900"/>
            <a:ext cx="1985" cy="342116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21500FC3-0CFC-4D48-AD39-48BECAAA3560}"/>
              </a:ext>
            </a:extLst>
          </p:cNvPr>
          <p:cNvCxnSpPr>
            <a:cxnSpLocks/>
          </p:cNvCxnSpPr>
          <p:nvPr/>
        </p:nvCxnSpPr>
        <p:spPr>
          <a:xfrm flipH="1">
            <a:off x="6100802" y="3403837"/>
            <a:ext cx="3396" cy="342560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pic>
        <p:nvPicPr>
          <p:cNvPr id="70" name="Graphic 69" descr="Pencil">
            <a:extLst>
              <a:ext uri="{FF2B5EF4-FFF2-40B4-BE49-F238E27FC236}">
                <a16:creationId xmlns:a16="http://schemas.microsoft.com/office/drawing/2014/main" id="{767C10E2-B395-40CA-8C2D-351E0595F90C}"/>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33729" y="2552483"/>
            <a:ext cx="266522" cy="266522"/>
          </a:xfrm>
          <a:prstGeom prst="rect">
            <a:avLst/>
          </a:prstGeom>
        </p:spPr>
      </p:pic>
      <p:pic>
        <p:nvPicPr>
          <p:cNvPr id="71" name="Graphic 70" descr="Help">
            <a:extLst>
              <a:ext uri="{FF2B5EF4-FFF2-40B4-BE49-F238E27FC236}">
                <a16:creationId xmlns:a16="http://schemas.microsoft.com/office/drawing/2014/main" id="{50BBF67D-F9FC-4AD1-821F-9807F7759D09}"/>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33729" y="2969864"/>
            <a:ext cx="265176" cy="265176"/>
          </a:xfrm>
          <a:prstGeom prst="rect">
            <a:avLst/>
          </a:prstGeom>
        </p:spPr>
      </p:pic>
      <p:pic>
        <p:nvPicPr>
          <p:cNvPr id="72" name="Graphic 71" descr="Palette">
            <a:extLst>
              <a:ext uri="{FF2B5EF4-FFF2-40B4-BE49-F238E27FC236}">
                <a16:creationId xmlns:a16="http://schemas.microsoft.com/office/drawing/2014/main" id="{0103261E-EFA8-4448-9B85-FB8DFBD8E2F4}"/>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744248" y="125359"/>
            <a:ext cx="457200" cy="457200"/>
          </a:xfrm>
          <a:prstGeom prst="rect">
            <a:avLst/>
          </a:prstGeom>
        </p:spPr>
      </p:pic>
      <p:pic>
        <p:nvPicPr>
          <p:cNvPr id="73" name="Graphic 72" descr="Pencil">
            <a:extLst>
              <a:ext uri="{FF2B5EF4-FFF2-40B4-BE49-F238E27FC236}">
                <a16:creationId xmlns:a16="http://schemas.microsoft.com/office/drawing/2014/main" id="{499C4D54-0A8A-42FA-9EC5-B5F389A62F3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33729" y="5969937"/>
            <a:ext cx="266522" cy="266522"/>
          </a:xfrm>
          <a:prstGeom prst="rect">
            <a:avLst/>
          </a:prstGeom>
        </p:spPr>
      </p:pic>
      <p:pic>
        <p:nvPicPr>
          <p:cNvPr id="74" name="Graphic 73" descr="Help">
            <a:extLst>
              <a:ext uri="{FF2B5EF4-FFF2-40B4-BE49-F238E27FC236}">
                <a16:creationId xmlns:a16="http://schemas.microsoft.com/office/drawing/2014/main" id="{BF6C0B96-1BB8-48A2-B0C3-AF5D0D211803}"/>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33729" y="6387318"/>
            <a:ext cx="265176" cy="265176"/>
          </a:xfrm>
          <a:prstGeom prst="rect">
            <a:avLst/>
          </a:prstGeom>
        </p:spPr>
      </p:pic>
      <p:sp>
        <p:nvSpPr>
          <p:cNvPr id="75" name="TextBox 74">
            <a:extLst>
              <a:ext uri="{FF2B5EF4-FFF2-40B4-BE49-F238E27FC236}">
                <a16:creationId xmlns:a16="http://schemas.microsoft.com/office/drawing/2014/main" id="{376C01EC-E6DF-4C54-A1D4-48A5786314F6}"/>
              </a:ext>
            </a:extLst>
          </p:cNvPr>
          <p:cNvSpPr txBox="1"/>
          <p:nvPr/>
        </p:nvSpPr>
        <p:spPr>
          <a:xfrm>
            <a:off x="3509671" y="2508806"/>
            <a:ext cx="2561193" cy="430887"/>
          </a:xfrm>
          <a:prstGeom prst="rect">
            <a:avLst/>
          </a:prstGeom>
          <a:noFill/>
        </p:spPr>
        <p:txBody>
          <a:bodyPr wrap="square" rtlCol="0">
            <a:spAutoFit/>
          </a:bodyPr>
          <a:lstStyle/>
          <a:p>
            <a:r>
              <a:rPr lang="en-US" sz="1050" dirty="0"/>
              <a:t>Write down the factors that limit your audience size</a:t>
            </a:r>
          </a:p>
        </p:txBody>
      </p:sp>
      <p:sp>
        <p:nvSpPr>
          <p:cNvPr id="76" name="TextBox 75">
            <a:extLst>
              <a:ext uri="{FF2B5EF4-FFF2-40B4-BE49-F238E27FC236}">
                <a16:creationId xmlns:a16="http://schemas.microsoft.com/office/drawing/2014/main" id="{0BEBFF6B-891B-4916-A2CC-BD3902EA74B9}"/>
              </a:ext>
            </a:extLst>
          </p:cNvPr>
          <p:cNvSpPr txBox="1"/>
          <p:nvPr/>
        </p:nvSpPr>
        <p:spPr>
          <a:xfrm>
            <a:off x="3509671" y="2921507"/>
            <a:ext cx="2576746" cy="430887"/>
          </a:xfrm>
          <a:prstGeom prst="rect">
            <a:avLst/>
          </a:prstGeom>
          <a:noFill/>
        </p:spPr>
        <p:txBody>
          <a:bodyPr wrap="square" rtlCol="0">
            <a:spAutoFit/>
          </a:bodyPr>
          <a:lstStyle/>
          <a:p>
            <a:r>
              <a:rPr lang="en-US" sz="1050" dirty="0"/>
              <a:t>What defines the most relevant stakeholder group for you?</a:t>
            </a:r>
          </a:p>
        </p:txBody>
      </p:sp>
      <p:pic>
        <p:nvPicPr>
          <p:cNvPr id="77" name="Graphic 76" descr="Pencil">
            <a:extLst>
              <a:ext uri="{FF2B5EF4-FFF2-40B4-BE49-F238E27FC236}">
                <a16:creationId xmlns:a16="http://schemas.microsoft.com/office/drawing/2014/main" id="{63F790E1-FD68-4D8E-B8E6-174771E71848}"/>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183460" y="2552483"/>
            <a:ext cx="266522" cy="266522"/>
          </a:xfrm>
          <a:prstGeom prst="rect">
            <a:avLst/>
          </a:prstGeom>
        </p:spPr>
      </p:pic>
      <p:pic>
        <p:nvPicPr>
          <p:cNvPr id="78" name="Graphic 77" descr="Help">
            <a:extLst>
              <a:ext uri="{FF2B5EF4-FFF2-40B4-BE49-F238E27FC236}">
                <a16:creationId xmlns:a16="http://schemas.microsoft.com/office/drawing/2014/main" id="{7B13538F-B866-4D7F-A919-F858FAC9CB2A}"/>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3183460" y="2969864"/>
            <a:ext cx="265176" cy="265176"/>
          </a:xfrm>
          <a:prstGeom prst="rect">
            <a:avLst/>
          </a:prstGeom>
        </p:spPr>
      </p:pic>
      <p:pic>
        <p:nvPicPr>
          <p:cNvPr id="79" name="Graphic 78" descr="Stopwatch">
            <a:extLst>
              <a:ext uri="{FF2B5EF4-FFF2-40B4-BE49-F238E27FC236}">
                <a16:creationId xmlns:a16="http://schemas.microsoft.com/office/drawing/2014/main" id="{79CCD289-9E8F-4B3F-B40A-A2759013F071}"/>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4647972" y="3524793"/>
            <a:ext cx="457200" cy="457200"/>
          </a:xfrm>
          <a:prstGeom prst="rect">
            <a:avLst/>
          </a:prstGeom>
        </p:spPr>
      </p:pic>
      <p:sp>
        <p:nvSpPr>
          <p:cNvPr id="80" name="TextBox 79">
            <a:extLst>
              <a:ext uri="{FF2B5EF4-FFF2-40B4-BE49-F238E27FC236}">
                <a16:creationId xmlns:a16="http://schemas.microsoft.com/office/drawing/2014/main" id="{3A6B92B6-43C3-4020-81C0-5AEDE20A6CDB}"/>
              </a:ext>
            </a:extLst>
          </p:cNvPr>
          <p:cNvSpPr txBox="1"/>
          <p:nvPr/>
        </p:nvSpPr>
        <p:spPr>
          <a:xfrm>
            <a:off x="3444285" y="5883097"/>
            <a:ext cx="2876991" cy="430887"/>
          </a:xfrm>
          <a:prstGeom prst="rect">
            <a:avLst/>
          </a:prstGeom>
          <a:noFill/>
        </p:spPr>
        <p:txBody>
          <a:bodyPr wrap="square" rtlCol="0">
            <a:spAutoFit/>
          </a:bodyPr>
          <a:lstStyle/>
          <a:p>
            <a:r>
              <a:rPr lang="en-US" sz="1050" dirty="0"/>
              <a:t>Write down what you feel is an optimal</a:t>
            </a:r>
          </a:p>
          <a:p>
            <a:r>
              <a:rPr lang="en-US" sz="1050" dirty="0"/>
              <a:t>length for gathering ideas</a:t>
            </a:r>
            <a:r>
              <a:rPr lang="en-US" sz="1100" dirty="0"/>
              <a:t>.</a:t>
            </a:r>
          </a:p>
        </p:txBody>
      </p:sp>
      <p:sp>
        <p:nvSpPr>
          <p:cNvPr id="81" name="TextBox 80">
            <a:extLst>
              <a:ext uri="{FF2B5EF4-FFF2-40B4-BE49-F238E27FC236}">
                <a16:creationId xmlns:a16="http://schemas.microsoft.com/office/drawing/2014/main" id="{49624E9E-A087-489C-B57B-55F3654BA1E0}"/>
              </a:ext>
            </a:extLst>
          </p:cNvPr>
          <p:cNvSpPr txBox="1"/>
          <p:nvPr/>
        </p:nvSpPr>
        <p:spPr>
          <a:xfrm>
            <a:off x="3473779" y="6269544"/>
            <a:ext cx="2668548" cy="577081"/>
          </a:xfrm>
          <a:prstGeom prst="rect">
            <a:avLst/>
          </a:prstGeom>
          <a:noFill/>
        </p:spPr>
        <p:txBody>
          <a:bodyPr wrap="square" rtlCol="0">
            <a:spAutoFit/>
          </a:bodyPr>
          <a:lstStyle/>
          <a:p>
            <a:r>
              <a:rPr lang="en-US" sz="1050" dirty="0"/>
              <a:t>What disruptive factors should you avoid from overlapping with your launch?</a:t>
            </a:r>
          </a:p>
        </p:txBody>
      </p:sp>
      <p:pic>
        <p:nvPicPr>
          <p:cNvPr id="82" name="Graphic 81" descr="Pencil">
            <a:extLst>
              <a:ext uri="{FF2B5EF4-FFF2-40B4-BE49-F238E27FC236}">
                <a16:creationId xmlns:a16="http://schemas.microsoft.com/office/drawing/2014/main" id="{5F6E0472-12A9-451A-8BDA-FDAE1979E838}"/>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143241" y="5969937"/>
            <a:ext cx="266522" cy="266522"/>
          </a:xfrm>
          <a:prstGeom prst="rect">
            <a:avLst/>
          </a:prstGeom>
        </p:spPr>
      </p:pic>
      <p:pic>
        <p:nvPicPr>
          <p:cNvPr id="83" name="Graphic 82" descr="Help">
            <a:extLst>
              <a:ext uri="{FF2B5EF4-FFF2-40B4-BE49-F238E27FC236}">
                <a16:creationId xmlns:a16="http://schemas.microsoft.com/office/drawing/2014/main" id="{2EA1FB78-D378-492F-B947-925E047DA92A}"/>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3151630" y="6387318"/>
            <a:ext cx="265176" cy="265176"/>
          </a:xfrm>
          <a:prstGeom prst="rect">
            <a:avLst/>
          </a:prstGeom>
        </p:spPr>
      </p:pic>
      <p:sp>
        <p:nvSpPr>
          <p:cNvPr id="84" name="Rectangle: Rounded Corners 83">
            <a:extLst>
              <a:ext uri="{FF2B5EF4-FFF2-40B4-BE49-F238E27FC236}">
                <a16:creationId xmlns:a16="http://schemas.microsoft.com/office/drawing/2014/main" id="{B6DC4058-0246-4385-8C9F-A85AE75DBCF3}"/>
              </a:ext>
            </a:extLst>
          </p:cNvPr>
          <p:cNvSpPr/>
          <p:nvPr/>
        </p:nvSpPr>
        <p:spPr>
          <a:xfrm>
            <a:off x="254593" y="4094704"/>
            <a:ext cx="2545034" cy="1726472"/>
          </a:xfrm>
          <a:prstGeom prst="roundRect">
            <a:avLst/>
          </a:prstGeom>
          <a:solidFill>
            <a:schemeClr val="accent1">
              <a:alpha val="0"/>
            </a:schemeClr>
          </a:solidFill>
          <a:ln w="2540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171450" indent="-171450">
              <a:buFont typeface="Arial" panose="020B0604020202020204" pitchFamily="34" charset="0"/>
              <a:buChar char="•"/>
            </a:pPr>
            <a:endParaRPr lang="en-US" sz="1200" dirty="0">
              <a:solidFill>
                <a:schemeClr val="bg2"/>
              </a:solidFill>
            </a:endParaRPr>
          </a:p>
        </p:txBody>
      </p:sp>
      <p:sp>
        <p:nvSpPr>
          <p:cNvPr id="85" name="Rectangle: Rounded Corners 84">
            <a:extLst>
              <a:ext uri="{FF2B5EF4-FFF2-40B4-BE49-F238E27FC236}">
                <a16:creationId xmlns:a16="http://schemas.microsoft.com/office/drawing/2014/main" id="{4877D422-911C-469D-AF59-88BF116A8345}"/>
              </a:ext>
            </a:extLst>
          </p:cNvPr>
          <p:cNvSpPr/>
          <p:nvPr/>
        </p:nvSpPr>
        <p:spPr>
          <a:xfrm>
            <a:off x="3316638" y="4094704"/>
            <a:ext cx="2545034" cy="1720961"/>
          </a:xfrm>
          <a:prstGeom prst="roundRect">
            <a:avLst/>
          </a:prstGeom>
          <a:solidFill>
            <a:schemeClr val="accent1">
              <a:alpha val="0"/>
            </a:schemeClr>
          </a:solidFill>
          <a:ln w="2540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171450" indent="-171450">
              <a:buFont typeface="Arial" panose="020B0604020202020204" pitchFamily="34" charset="0"/>
              <a:buChar char="•"/>
            </a:pPr>
            <a:endParaRPr lang="en-US" sz="1200" dirty="0">
              <a:solidFill>
                <a:schemeClr val="bg2"/>
              </a:solidFill>
            </a:endParaRPr>
          </a:p>
        </p:txBody>
      </p:sp>
      <p:sp>
        <p:nvSpPr>
          <p:cNvPr id="86" name="Rectangle: Rounded Corners 85">
            <a:extLst>
              <a:ext uri="{FF2B5EF4-FFF2-40B4-BE49-F238E27FC236}">
                <a16:creationId xmlns:a16="http://schemas.microsoft.com/office/drawing/2014/main" id="{88A943E7-E627-4C12-9C74-AABCB61A86FB}"/>
              </a:ext>
            </a:extLst>
          </p:cNvPr>
          <p:cNvSpPr/>
          <p:nvPr/>
        </p:nvSpPr>
        <p:spPr>
          <a:xfrm>
            <a:off x="6350086" y="680559"/>
            <a:ext cx="2545034" cy="5043969"/>
          </a:xfrm>
          <a:prstGeom prst="roundRect">
            <a:avLst/>
          </a:prstGeom>
          <a:solidFill>
            <a:schemeClr val="accent1">
              <a:alpha val="0"/>
            </a:schemeClr>
          </a:solidFill>
          <a:ln w="25400">
            <a:solidFill>
              <a:schemeClr val="tx1"/>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bg2"/>
              </a:solidFill>
            </a:endParaRPr>
          </a:p>
        </p:txBody>
      </p:sp>
      <p:sp>
        <p:nvSpPr>
          <p:cNvPr id="87" name="TextBox 86">
            <a:extLst>
              <a:ext uri="{FF2B5EF4-FFF2-40B4-BE49-F238E27FC236}">
                <a16:creationId xmlns:a16="http://schemas.microsoft.com/office/drawing/2014/main" id="{4C79CE44-0251-4E81-94EF-5583DA3A3ABE}"/>
              </a:ext>
            </a:extLst>
          </p:cNvPr>
          <p:cNvSpPr txBox="1"/>
          <p:nvPr/>
        </p:nvSpPr>
        <p:spPr>
          <a:xfrm>
            <a:off x="6642680" y="5883097"/>
            <a:ext cx="2586927" cy="430887"/>
          </a:xfrm>
          <a:prstGeom prst="rect">
            <a:avLst/>
          </a:prstGeom>
          <a:noFill/>
        </p:spPr>
        <p:txBody>
          <a:bodyPr wrap="square" rtlCol="0">
            <a:spAutoFit/>
          </a:bodyPr>
          <a:lstStyle/>
          <a:p>
            <a:r>
              <a:rPr lang="en-US" sz="1050" dirty="0"/>
              <a:t>Write down various tasks regarding the challenge and assign them</a:t>
            </a:r>
          </a:p>
        </p:txBody>
      </p:sp>
      <p:sp>
        <p:nvSpPr>
          <p:cNvPr id="88" name="TextBox 87">
            <a:extLst>
              <a:ext uri="{FF2B5EF4-FFF2-40B4-BE49-F238E27FC236}">
                <a16:creationId xmlns:a16="http://schemas.microsoft.com/office/drawing/2014/main" id="{EDB8CA5C-1899-457C-9918-E009E7ED3E91}"/>
              </a:ext>
            </a:extLst>
          </p:cNvPr>
          <p:cNvSpPr txBox="1"/>
          <p:nvPr/>
        </p:nvSpPr>
        <p:spPr>
          <a:xfrm>
            <a:off x="6670246" y="6315534"/>
            <a:ext cx="2252440" cy="430887"/>
          </a:xfrm>
          <a:prstGeom prst="rect">
            <a:avLst/>
          </a:prstGeom>
          <a:noFill/>
        </p:spPr>
        <p:txBody>
          <a:bodyPr wrap="square" rtlCol="0">
            <a:spAutoFit/>
          </a:bodyPr>
          <a:lstStyle/>
          <a:p>
            <a:r>
              <a:rPr lang="en-US" sz="1050" dirty="0"/>
              <a:t>How do you choose the right people for the positions?</a:t>
            </a:r>
          </a:p>
        </p:txBody>
      </p:sp>
      <p:pic>
        <p:nvPicPr>
          <p:cNvPr id="89" name="Graphic 88" descr="Pencil">
            <a:extLst>
              <a:ext uri="{FF2B5EF4-FFF2-40B4-BE49-F238E27FC236}">
                <a16:creationId xmlns:a16="http://schemas.microsoft.com/office/drawing/2014/main" id="{6F3436CE-A883-493A-8B2A-B3E8791E60E9}"/>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316469" y="5969937"/>
            <a:ext cx="266522" cy="266522"/>
          </a:xfrm>
          <a:prstGeom prst="rect">
            <a:avLst/>
          </a:prstGeom>
        </p:spPr>
      </p:pic>
      <p:pic>
        <p:nvPicPr>
          <p:cNvPr id="90" name="Graphic 89" descr="Help">
            <a:extLst>
              <a:ext uri="{FF2B5EF4-FFF2-40B4-BE49-F238E27FC236}">
                <a16:creationId xmlns:a16="http://schemas.microsoft.com/office/drawing/2014/main" id="{5E3DF157-9937-4997-9558-954C299D4FFA}"/>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316469" y="6387318"/>
            <a:ext cx="265176" cy="265176"/>
          </a:xfrm>
          <a:prstGeom prst="rect">
            <a:avLst/>
          </a:prstGeom>
        </p:spPr>
      </p:pic>
      <p:pic>
        <p:nvPicPr>
          <p:cNvPr id="91" name="Graphic 90" descr="Handshake">
            <a:extLst>
              <a:ext uri="{FF2B5EF4-FFF2-40B4-BE49-F238E27FC236}">
                <a16:creationId xmlns:a16="http://schemas.microsoft.com/office/drawing/2014/main" id="{74557A51-4222-44DD-B033-712B58092B0F}"/>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8332264" y="137419"/>
            <a:ext cx="457200" cy="457200"/>
          </a:xfrm>
          <a:prstGeom prst="rect">
            <a:avLst/>
          </a:prstGeom>
        </p:spPr>
      </p:pic>
      <p:sp>
        <p:nvSpPr>
          <p:cNvPr id="92" name="TextBox 91">
            <a:extLst>
              <a:ext uri="{FF2B5EF4-FFF2-40B4-BE49-F238E27FC236}">
                <a16:creationId xmlns:a16="http://schemas.microsoft.com/office/drawing/2014/main" id="{EDA2BB6E-8F66-4385-967D-B8DA81785BAF}"/>
              </a:ext>
            </a:extLst>
          </p:cNvPr>
          <p:cNvSpPr txBox="1"/>
          <p:nvPr/>
        </p:nvSpPr>
        <p:spPr>
          <a:xfrm>
            <a:off x="6437827" y="4505159"/>
            <a:ext cx="2434598" cy="461665"/>
          </a:xfrm>
          <a:prstGeom prst="rect">
            <a:avLst/>
          </a:prstGeom>
          <a:noFill/>
        </p:spPr>
        <p:txBody>
          <a:bodyPr wrap="square" rtlCol="0">
            <a:spAutoFit/>
          </a:bodyPr>
          <a:lstStyle/>
          <a:p>
            <a:r>
              <a:rPr lang="en-US" sz="1200" b="1" u="sng" dirty="0"/>
              <a:t>Organizing team:</a:t>
            </a:r>
          </a:p>
          <a:p>
            <a:pPr marL="171450" indent="-171450">
              <a:buFont typeface="Arial" panose="020B0604020202020204" pitchFamily="34" charset="0"/>
              <a:buChar char="•"/>
            </a:pPr>
            <a:endParaRPr lang="en-US" sz="1200" b="1" dirty="0">
              <a:solidFill>
                <a:srgbClr val="7030A0"/>
              </a:solidFill>
            </a:endParaRPr>
          </a:p>
        </p:txBody>
      </p:sp>
      <p:sp>
        <p:nvSpPr>
          <p:cNvPr id="93" name="TextBox 92">
            <a:extLst>
              <a:ext uri="{FF2B5EF4-FFF2-40B4-BE49-F238E27FC236}">
                <a16:creationId xmlns:a16="http://schemas.microsoft.com/office/drawing/2014/main" id="{90FB3F38-5495-40D2-AC30-1144F87DEA9E}"/>
              </a:ext>
            </a:extLst>
          </p:cNvPr>
          <p:cNvSpPr txBox="1"/>
          <p:nvPr/>
        </p:nvSpPr>
        <p:spPr>
          <a:xfrm>
            <a:off x="6407823" y="3406186"/>
            <a:ext cx="2482772" cy="615553"/>
          </a:xfrm>
          <a:prstGeom prst="rect">
            <a:avLst/>
          </a:prstGeom>
          <a:noFill/>
        </p:spPr>
        <p:txBody>
          <a:bodyPr wrap="square" rtlCol="0">
            <a:spAutoFit/>
          </a:bodyPr>
          <a:lstStyle/>
          <a:p>
            <a:r>
              <a:rPr lang="en-US" sz="1200" b="1" u="sng" dirty="0"/>
              <a:t>Subject domain experts:</a:t>
            </a:r>
          </a:p>
          <a:p>
            <a:r>
              <a:rPr lang="en-US" sz="1000" i="1" dirty="0"/>
              <a:t>(category admins)</a:t>
            </a:r>
          </a:p>
          <a:p>
            <a:pPr marL="171450" indent="-171450">
              <a:buFont typeface="Arial" panose="020B0604020202020204" pitchFamily="34" charset="0"/>
              <a:buChar char="•"/>
            </a:pPr>
            <a:endParaRPr lang="en-US" sz="1200" b="1" dirty="0">
              <a:solidFill>
                <a:srgbClr val="7030A0"/>
              </a:solidFill>
            </a:endParaRPr>
          </a:p>
        </p:txBody>
      </p:sp>
      <p:sp>
        <p:nvSpPr>
          <p:cNvPr id="94" name="TextBox 93">
            <a:extLst>
              <a:ext uri="{FF2B5EF4-FFF2-40B4-BE49-F238E27FC236}">
                <a16:creationId xmlns:a16="http://schemas.microsoft.com/office/drawing/2014/main" id="{53927824-F1E9-43A2-B943-83355AE192F9}"/>
              </a:ext>
            </a:extLst>
          </p:cNvPr>
          <p:cNvSpPr txBox="1"/>
          <p:nvPr/>
        </p:nvSpPr>
        <p:spPr>
          <a:xfrm>
            <a:off x="6384873" y="2499399"/>
            <a:ext cx="2505722" cy="461665"/>
          </a:xfrm>
          <a:prstGeom prst="rect">
            <a:avLst/>
          </a:prstGeom>
          <a:noFill/>
        </p:spPr>
        <p:txBody>
          <a:bodyPr wrap="square" rtlCol="0">
            <a:spAutoFit/>
          </a:bodyPr>
          <a:lstStyle/>
          <a:p>
            <a:r>
              <a:rPr lang="en-US" sz="1200" b="1" u="sng" dirty="0"/>
              <a:t>Decision makers:</a:t>
            </a:r>
          </a:p>
          <a:p>
            <a:pPr marL="171450" indent="-171450">
              <a:buFont typeface="Arial" panose="020B0604020202020204" pitchFamily="34" charset="0"/>
              <a:buChar char="•"/>
            </a:pPr>
            <a:endParaRPr lang="en-US" sz="1200" b="1" dirty="0">
              <a:solidFill>
                <a:srgbClr val="7030A0"/>
              </a:solidFill>
            </a:endParaRPr>
          </a:p>
        </p:txBody>
      </p:sp>
      <p:sp>
        <p:nvSpPr>
          <p:cNvPr id="95" name="TextBox 94">
            <a:extLst>
              <a:ext uri="{FF2B5EF4-FFF2-40B4-BE49-F238E27FC236}">
                <a16:creationId xmlns:a16="http://schemas.microsoft.com/office/drawing/2014/main" id="{6BE2B79C-57BC-4259-ACDC-06E69569F823}"/>
              </a:ext>
            </a:extLst>
          </p:cNvPr>
          <p:cNvSpPr txBox="1"/>
          <p:nvPr/>
        </p:nvSpPr>
        <p:spPr>
          <a:xfrm>
            <a:off x="9499697" y="748927"/>
            <a:ext cx="2334494" cy="4937760"/>
          </a:xfrm>
          <a:prstGeom prst="rect">
            <a:avLst/>
          </a:prstGeom>
          <a:noFill/>
        </p:spPr>
        <p:txBody>
          <a:bodyPr wrap="square" rtlCol="0">
            <a:spAutoFit/>
          </a:bodyPr>
          <a:lstStyle/>
          <a:p>
            <a:pPr algn="ctr"/>
            <a:r>
              <a:rPr lang="en-US" sz="1100" b="1" dirty="0"/>
              <a:t>(post-challenge)</a:t>
            </a:r>
          </a:p>
          <a:p>
            <a:endParaRPr lang="en-US" sz="1100" b="1" dirty="0"/>
          </a:p>
          <a:p>
            <a:pPr marL="171450" indent="-171450">
              <a:buFont typeface="Arial" panose="020B0604020202020204" pitchFamily="34" charset="0"/>
              <a:buChar char="•"/>
            </a:pPr>
            <a:endParaRPr lang="en-US" sz="1200" b="1" dirty="0">
              <a:solidFill>
                <a:srgbClr val="002060"/>
              </a:solidFill>
            </a:endParaRPr>
          </a:p>
        </p:txBody>
      </p:sp>
      <p:pic>
        <p:nvPicPr>
          <p:cNvPr id="96" name="Graphic 95" descr="Checklist">
            <a:extLst>
              <a:ext uri="{FF2B5EF4-FFF2-40B4-BE49-F238E27FC236}">
                <a16:creationId xmlns:a16="http://schemas.microsoft.com/office/drawing/2014/main" id="{03B68F49-798E-427C-AEC0-EE5262DB221B}"/>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1070732" y="129729"/>
            <a:ext cx="457200" cy="457200"/>
          </a:xfrm>
          <a:prstGeom prst="rect">
            <a:avLst/>
          </a:prstGeom>
        </p:spPr>
      </p:pic>
      <p:sp>
        <p:nvSpPr>
          <p:cNvPr id="97" name="TextBox 96">
            <a:extLst>
              <a:ext uri="{FF2B5EF4-FFF2-40B4-BE49-F238E27FC236}">
                <a16:creationId xmlns:a16="http://schemas.microsoft.com/office/drawing/2014/main" id="{AFEF0F30-CC14-4535-83D3-C9377DB24DEF}"/>
              </a:ext>
            </a:extLst>
          </p:cNvPr>
          <p:cNvSpPr txBox="1"/>
          <p:nvPr/>
        </p:nvSpPr>
        <p:spPr>
          <a:xfrm>
            <a:off x="9707270" y="5850706"/>
            <a:ext cx="2329114" cy="415498"/>
          </a:xfrm>
          <a:prstGeom prst="rect">
            <a:avLst/>
          </a:prstGeom>
          <a:noFill/>
        </p:spPr>
        <p:txBody>
          <a:bodyPr wrap="square" rtlCol="0">
            <a:spAutoFit/>
          </a:bodyPr>
          <a:lstStyle/>
          <a:p>
            <a:r>
              <a:rPr lang="en-US" sz="1050" dirty="0"/>
              <a:t>Gather results from the challenge and plan future steps for ideas</a:t>
            </a:r>
          </a:p>
        </p:txBody>
      </p:sp>
      <p:sp>
        <p:nvSpPr>
          <p:cNvPr id="98" name="TextBox 97">
            <a:extLst>
              <a:ext uri="{FF2B5EF4-FFF2-40B4-BE49-F238E27FC236}">
                <a16:creationId xmlns:a16="http://schemas.microsoft.com/office/drawing/2014/main" id="{46873036-CBD2-4FC2-A49F-AB0F093C5DA1}"/>
              </a:ext>
            </a:extLst>
          </p:cNvPr>
          <p:cNvSpPr txBox="1"/>
          <p:nvPr/>
        </p:nvSpPr>
        <p:spPr>
          <a:xfrm>
            <a:off x="9707270" y="6315534"/>
            <a:ext cx="2252440" cy="430887"/>
          </a:xfrm>
          <a:prstGeom prst="rect">
            <a:avLst/>
          </a:prstGeom>
          <a:noFill/>
        </p:spPr>
        <p:txBody>
          <a:bodyPr wrap="square" rtlCol="0">
            <a:spAutoFit/>
          </a:bodyPr>
          <a:lstStyle/>
          <a:p>
            <a:r>
              <a:rPr lang="en-US" sz="1050" dirty="0"/>
              <a:t>What did you learn from your successes and shortcomings?</a:t>
            </a:r>
          </a:p>
        </p:txBody>
      </p:sp>
      <p:pic>
        <p:nvPicPr>
          <p:cNvPr id="99" name="Graphic 98" descr="Pencil">
            <a:extLst>
              <a:ext uri="{FF2B5EF4-FFF2-40B4-BE49-F238E27FC236}">
                <a16:creationId xmlns:a16="http://schemas.microsoft.com/office/drawing/2014/main" id="{2819EC69-7EB8-447F-A134-57167A5C8CE5}"/>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9363519" y="5969937"/>
            <a:ext cx="266522" cy="266522"/>
          </a:xfrm>
          <a:prstGeom prst="rect">
            <a:avLst/>
          </a:prstGeom>
        </p:spPr>
      </p:pic>
      <p:pic>
        <p:nvPicPr>
          <p:cNvPr id="100" name="Graphic 99" descr="Help">
            <a:extLst>
              <a:ext uri="{FF2B5EF4-FFF2-40B4-BE49-F238E27FC236}">
                <a16:creationId xmlns:a16="http://schemas.microsoft.com/office/drawing/2014/main" id="{0F966116-FE25-40F1-A6B8-F49E5A4906DD}"/>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9363519" y="6387318"/>
            <a:ext cx="265176" cy="265176"/>
          </a:xfrm>
          <a:prstGeom prst="rect">
            <a:avLst/>
          </a:prstGeom>
        </p:spPr>
      </p:pic>
      <p:sp>
        <p:nvSpPr>
          <p:cNvPr id="101" name="Rectangle: Rounded Corners 100">
            <a:extLst>
              <a:ext uri="{FF2B5EF4-FFF2-40B4-BE49-F238E27FC236}">
                <a16:creationId xmlns:a16="http://schemas.microsoft.com/office/drawing/2014/main" id="{214CB74A-1975-460A-B21B-9556C94D1F64}"/>
              </a:ext>
            </a:extLst>
          </p:cNvPr>
          <p:cNvSpPr/>
          <p:nvPr/>
        </p:nvSpPr>
        <p:spPr>
          <a:xfrm>
            <a:off x="275969" y="666102"/>
            <a:ext cx="2545034" cy="1726472"/>
          </a:xfrm>
          <a:prstGeom prst="roundRect">
            <a:avLst/>
          </a:prstGeom>
          <a:solidFill>
            <a:schemeClr val="accent1">
              <a:alpha val="0"/>
            </a:schemeClr>
          </a:solidFill>
          <a:ln w="2540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171450" indent="-171450">
              <a:buFont typeface="Arial" panose="020B0604020202020204" pitchFamily="34" charset="0"/>
              <a:buChar char="•"/>
            </a:pPr>
            <a:endParaRPr lang="en-US" sz="1200" dirty="0">
              <a:solidFill>
                <a:schemeClr val="bg2"/>
              </a:solidFill>
            </a:endParaRPr>
          </a:p>
        </p:txBody>
      </p:sp>
      <p:sp>
        <p:nvSpPr>
          <p:cNvPr id="102" name="Rectangle: Rounded Corners 101">
            <a:extLst>
              <a:ext uri="{FF2B5EF4-FFF2-40B4-BE49-F238E27FC236}">
                <a16:creationId xmlns:a16="http://schemas.microsoft.com/office/drawing/2014/main" id="{E6125AB0-BD72-4D7C-97BE-DFC365BD8BEB}"/>
              </a:ext>
            </a:extLst>
          </p:cNvPr>
          <p:cNvSpPr/>
          <p:nvPr/>
        </p:nvSpPr>
        <p:spPr>
          <a:xfrm>
            <a:off x="3314909" y="666102"/>
            <a:ext cx="2545034" cy="1726472"/>
          </a:xfrm>
          <a:prstGeom prst="roundRect">
            <a:avLst/>
          </a:prstGeom>
          <a:solidFill>
            <a:schemeClr val="accent1">
              <a:alpha val="0"/>
            </a:schemeClr>
          </a:solidFill>
          <a:ln w="2540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171450" indent="-171450">
              <a:buFont typeface="Arial" panose="020B0604020202020204" pitchFamily="34" charset="0"/>
              <a:buChar char="•"/>
            </a:pPr>
            <a:endParaRPr lang="en-US" sz="1200" dirty="0">
              <a:solidFill>
                <a:schemeClr val="bg2"/>
              </a:solidFill>
            </a:endParaRPr>
          </a:p>
        </p:txBody>
      </p:sp>
      <p:sp>
        <p:nvSpPr>
          <p:cNvPr id="103" name="TextBox 102">
            <a:extLst>
              <a:ext uri="{FF2B5EF4-FFF2-40B4-BE49-F238E27FC236}">
                <a16:creationId xmlns:a16="http://schemas.microsoft.com/office/drawing/2014/main" id="{C822911E-7A9A-4485-B46D-673A2E3EE245}"/>
              </a:ext>
            </a:extLst>
          </p:cNvPr>
          <p:cNvSpPr txBox="1"/>
          <p:nvPr/>
        </p:nvSpPr>
        <p:spPr>
          <a:xfrm>
            <a:off x="6496999" y="827370"/>
            <a:ext cx="2395132" cy="477054"/>
          </a:xfrm>
          <a:prstGeom prst="rect">
            <a:avLst/>
          </a:prstGeom>
          <a:noFill/>
        </p:spPr>
        <p:txBody>
          <a:bodyPr wrap="square" rtlCol="0">
            <a:spAutoFit/>
          </a:bodyPr>
          <a:lstStyle/>
          <a:p>
            <a:r>
              <a:rPr lang="en-US" sz="1100" b="1" u="sng" dirty="0"/>
              <a:t>TASKS</a:t>
            </a:r>
          </a:p>
          <a:p>
            <a:pPr marL="285750" indent="-285750">
              <a:buFont typeface="Arial" panose="020B0604020202020204" pitchFamily="34" charset="0"/>
              <a:buChar char="•"/>
            </a:pPr>
            <a:endParaRPr lang="en-US" sz="1400" b="1" dirty="0">
              <a:solidFill>
                <a:srgbClr val="002060"/>
              </a:solidFill>
            </a:endParaRPr>
          </a:p>
        </p:txBody>
      </p:sp>
      <p:cxnSp>
        <p:nvCxnSpPr>
          <p:cNvPr id="104" name="Straight Connector 103">
            <a:extLst>
              <a:ext uri="{FF2B5EF4-FFF2-40B4-BE49-F238E27FC236}">
                <a16:creationId xmlns:a16="http://schemas.microsoft.com/office/drawing/2014/main" id="{1575EC69-84AB-4B47-8F66-2B382684BB82}"/>
              </a:ext>
            </a:extLst>
          </p:cNvPr>
          <p:cNvCxnSpPr>
            <a:cxnSpLocks/>
          </p:cNvCxnSpPr>
          <p:nvPr/>
        </p:nvCxnSpPr>
        <p:spPr>
          <a:xfrm>
            <a:off x="17255" y="3394451"/>
            <a:ext cx="6078800" cy="2026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05" name="Rectangle 104">
            <a:extLst>
              <a:ext uri="{FF2B5EF4-FFF2-40B4-BE49-F238E27FC236}">
                <a16:creationId xmlns:a16="http://schemas.microsoft.com/office/drawing/2014/main" id="{2DED3D63-991B-4135-88EC-D4A52A3712F1}"/>
              </a:ext>
            </a:extLst>
          </p:cNvPr>
          <p:cNvSpPr/>
          <p:nvPr/>
        </p:nvSpPr>
        <p:spPr>
          <a:xfrm>
            <a:off x="23257" y="22918"/>
            <a:ext cx="12143232" cy="6812280"/>
          </a:xfrm>
          <a:prstGeom prst="rect">
            <a:avLst/>
          </a:prstGeom>
          <a:no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8" name="TextBox 107">
            <a:extLst>
              <a:ext uri="{FF2B5EF4-FFF2-40B4-BE49-F238E27FC236}">
                <a16:creationId xmlns:a16="http://schemas.microsoft.com/office/drawing/2014/main" id="{86FD26A7-B4A7-4C51-A761-6F4DF026008E}"/>
              </a:ext>
            </a:extLst>
          </p:cNvPr>
          <p:cNvSpPr txBox="1"/>
          <p:nvPr/>
        </p:nvSpPr>
        <p:spPr>
          <a:xfrm>
            <a:off x="9762949" y="87317"/>
            <a:ext cx="1266309" cy="523220"/>
          </a:xfrm>
          <a:prstGeom prst="rect">
            <a:avLst/>
          </a:prstGeom>
          <a:noFill/>
        </p:spPr>
        <p:txBody>
          <a:bodyPr wrap="none" rtlCol="0">
            <a:spAutoFit/>
          </a:bodyPr>
          <a:lstStyle/>
          <a:p>
            <a:r>
              <a:rPr lang="en-US" sz="1400" b="1" dirty="0"/>
              <a:t>RESULTS &amp;</a:t>
            </a:r>
          </a:p>
          <a:p>
            <a:r>
              <a:rPr lang="en-US" sz="1400" b="1" dirty="0"/>
              <a:t>FOLLOW-UP</a:t>
            </a:r>
          </a:p>
        </p:txBody>
      </p:sp>
    </p:spTree>
    <p:extLst>
      <p:ext uri="{BB962C8B-B14F-4D97-AF65-F5344CB8AC3E}">
        <p14:creationId xmlns:p14="http://schemas.microsoft.com/office/powerpoint/2010/main" val="10077704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354A73-C0B7-4B93-ADAA-40F061A6D41A}"/>
              </a:ext>
            </a:extLst>
          </p:cNvPr>
          <p:cNvSpPr>
            <a:spLocks noGrp="1"/>
          </p:cNvSpPr>
          <p:nvPr>
            <p:ph type="title"/>
          </p:nvPr>
        </p:nvSpPr>
        <p:spPr/>
        <p:txBody>
          <a:bodyPr/>
          <a:lstStyle/>
          <a:p>
            <a:r>
              <a:rPr lang="fi-FI" dirty="0"/>
              <a:t>Breakdown of the toolkit</a:t>
            </a:r>
            <a:endParaRPr lang="en-FI" dirty="0"/>
          </a:p>
        </p:txBody>
      </p:sp>
      <p:sp>
        <p:nvSpPr>
          <p:cNvPr id="3" name="Content Placeholder 2">
            <a:extLst>
              <a:ext uri="{FF2B5EF4-FFF2-40B4-BE49-F238E27FC236}">
                <a16:creationId xmlns:a16="http://schemas.microsoft.com/office/drawing/2014/main" id="{1686AC38-5D10-4EC4-84A7-0A700EEAF187}"/>
              </a:ext>
            </a:extLst>
          </p:cNvPr>
          <p:cNvSpPr>
            <a:spLocks noGrp="1"/>
          </p:cNvSpPr>
          <p:nvPr>
            <p:ph idx="1"/>
          </p:nvPr>
        </p:nvSpPr>
        <p:spPr/>
        <p:txBody>
          <a:bodyPr/>
          <a:lstStyle/>
          <a:p>
            <a:pPr marL="0" indent="0">
              <a:buNone/>
            </a:pPr>
            <a:r>
              <a:rPr lang="en-US" sz="1800" dirty="0">
                <a:solidFill>
                  <a:schemeClr val="tx1"/>
                </a:solidFill>
              </a:rPr>
              <a:t>The Complete Toolkit to Idea Challenges starts with the </a:t>
            </a:r>
            <a:r>
              <a:rPr lang="en-US" sz="1800" b="1" dirty="0">
                <a:solidFill>
                  <a:schemeClr val="tx1"/>
                </a:solidFill>
              </a:rPr>
              <a:t>double diamond </a:t>
            </a:r>
            <a:r>
              <a:rPr lang="en-US" sz="1800" dirty="0">
                <a:solidFill>
                  <a:schemeClr val="tx1"/>
                </a:solidFill>
              </a:rPr>
              <a:t>of innovation and how it can be used to understand differences between problem-centric and solution-centric challenges. After this, the guide will be divided into </a:t>
            </a:r>
            <a:r>
              <a:rPr lang="en-US" sz="1800" b="1" dirty="0">
                <a:solidFill>
                  <a:schemeClr val="tx1"/>
                </a:solidFill>
              </a:rPr>
              <a:t>3 segments:</a:t>
            </a:r>
            <a:br>
              <a:rPr lang="en-US" sz="1600" b="1" dirty="0"/>
            </a:br>
            <a:endParaRPr lang="en-US" sz="1600" dirty="0"/>
          </a:p>
          <a:p>
            <a:pPr marL="0" indent="0">
              <a:buNone/>
            </a:pPr>
            <a:r>
              <a:rPr lang="fi-FI" sz="1800" dirty="0"/>
              <a:t>1. </a:t>
            </a:r>
            <a:r>
              <a:rPr lang="en-US" sz="1800" b="1" dirty="0">
                <a:solidFill>
                  <a:schemeClr val="accent2"/>
                </a:solidFill>
              </a:rPr>
              <a:t>Overview</a:t>
            </a:r>
            <a:r>
              <a:rPr lang="en-US" sz="1800" dirty="0">
                <a:solidFill>
                  <a:schemeClr val="accent2"/>
                </a:solidFill>
              </a:rPr>
              <a:t> </a:t>
            </a:r>
            <a:r>
              <a:rPr lang="en-US" sz="1800" dirty="0">
                <a:solidFill>
                  <a:schemeClr val="tx1"/>
                </a:solidFill>
              </a:rPr>
              <a:t>of problem and solution –centric idea challenge processes that can be used for visual representation and templates</a:t>
            </a:r>
          </a:p>
          <a:p>
            <a:pPr marL="0" indent="0">
              <a:buNone/>
            </a:pPr>
            <a:endParaRPr lang="fi-FI" sz="1800" dirty="0"/>
          </a:p>
          <a:p>
            <a:pPr marL="0" indent="0">
              <a:buNone/>
            </a:pPr>
            <a:r>
              <a:rPr lang="fi-FI" sz="1800" dirty="0"/>
              <a:t>2. </a:t>
            </a:r>
            <a:r>
              <a:rPr lang="en-US" sz="1800" b="1" dirty="0">
                <a:solidFill>
                  <a:schemeClr val="accent1"/>
                </a:solidFill>
              </a:rPr>
              <a:t>Email templates</a:t>
            </a:r>
            <a:r>
              <a:rPr lang="en-US" sz="1800" dirty="0"/>
              <a:t> </a:t>
            </a:r>
            <a:r>
              <a:rPr lang="en-US" sz="1800" dirty="0">
                <a:solidFill>
                  <a:schemeClr val="tx1"/>
                </a:solidFill>
              </a:rPr>
              <a:t>which can be used as guidelines for challenge related communication</a:t>
            </a:r>
          </a:p>
          <a:p>
            <a:pPr marL="0" indent="0">
              <a:buNone/>
            </a:pPr>
            <a:endParaRPr lang="fi-FI" sz="1800" dirty="0"/>
          </a:p>
          <a:p>
            <a:pPr marL="0" indent="0">
              <a:buNone/>
            </a:pPr>
            <a:r>
              <a:rPr lang="fi-FI" sz="1800" dirty="0"/>
              <a:t>3. </a:t>
            </a:r>
            <a:r>
              <a:rPr lang="en-US" sz="1800" b="1" dirty="0">
                <a:solidFill>
                  <a:schemeClr val="accent5"/>
                </a:solidFill>
              </a:rPr>
              <a:t>Challenge canvas</a:t>
            </a:r>
            <a:r>
              <a:rPr lang="en-US" sz="1800" dirty="0">
                <a:solidFill>
                  <a:schemeClr val="accent5"/>
                </a:solidFill>
              </a:rPr>
              <a:t> </a:t>
            </a:r>
            <a:r>
              <a:rPr lang="en-US" sz="1800" dirty="0">
                <a:solidFill>
                  <a:schemeClr val="tx1"/>
                </a:solidFill>
              </a:rPr>
              <a:t>for planning out your very own challenge from scratch</a:t>
            </a:r>
          </a:p>
          <a:p>
            <a:pPr marL="0" indent="0">
              <a:buNone/>
            </a:pPr>
            <a:endParaRPr lang="en-FI" sz="1800" dirty="0"/>
          </a:p>
        </p:txBody>
      </p:sp>
    </p:spTree>
    <p:extLst>
      <p:ext uri="{BB962C8B-B14F-4D97-AF65-F5344CB8AC3E}">
        <p14:creationId xmlns:p14="http://schemas.microsoft.com/office/powerpoint/2010/main" val="87682562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322209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354A73-C0B7-4B93-ADAA-40F061A6D41A}"/>
              </a:ext>
            </a:extLst>
          </p:cNvPr>
          <p:cNvSpPr>
            <a:spLocks noGrp="1"/>
          </p:cNvSpPr>
          <p:nvPr>
            <p:ph type="title"/>
          </p:nvPr>
        </p:nvSpPr>
        <p:spPr/>
        <p:txBody>
          <a:bodyPr/>
          <a:lstStyle/>
          <a:p>
            <a:r>
              <a:rPr lang="fi-FI" dirty="0"/>
              <a:t>Double diamond of idea development</a:t>
            </a:r>
            <a:endParaRPr lang="en-FI" dirty="0"/>
          </a:p>
        </p:txBody>
      </p:sp>
      <p:sp>
        <p:nvSpPr>
          <p:cNvPr id="7" name="Isosceles Triangle 6">
            <a:extLst>
              <a:ext uri="{FF2B5EF4-FFF2-40B4-BE49-F238E27FC236}">
                <a16:creationId xmlns:a16="http://schemas.microsoft.com/office/drawing/2014/main" id="{8EE028EC-CFF5-41BA-8A03-FDB568F60CB5}"/>
              </a:ext>
            </a:extLst>
          </p:cNvPr>
          <p:cNvSpPr/>
          <p:nvPr/>
        </p:nvSpPr>
        <p:spPr>
          <a:xfrm rot="16200000">
            <a:off x="2554677" y="3251688"/>
            <a:ext cx="2514600" cy="1441159"/>
          </a:xfrm>
          <a:prstGeom prst="triangle">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8" name="Isosceles Triangle 7">
            <a:extLst>
              <a:ext uri="{FF2B5EF4-FFF2-40B4-BE49-F238E27FC236}">
                <a16:creationId xmlns:a16="http://schemas.microsoft.com/office/drawing/2014/main" id="{03DB511E-0020-49AE-B2F9-8BF7B08CE7B6}"/>
              </a:ext>
            </a:extLst>
          </p:cNvPr>
          <p:cNvSpPr/>
          <p:nvPr/>
        </p:nvSpPr>
        <p:spPr>
          <a:xfrm rot="5400000">
            <a:off x="4006499" y="3262066"/>
            <a:ext cx="2514600" cy="1441159"/>
          </a:xfrm>
          <a:prstGeom prst="triangle">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9" name="Flowchart: Decision 8">
            <a:extLst>
              <a:ext uri="{FF2B5EF4-FFF2-40B4-BE49-F238E27FC236}">
                <a16:creationId xmlns:a16="http://schemas.microsoft.com/office/drawing/2014/main" id="{5E3A0204-8E00-4770-B566-D15E8507FE00}"/>
              </a:ext>
            </a:extLst>
          </p:cNvPr>
          <p:cNvSpPr/>
          <p:nvPr/>
        </p:nvSpPr>
        <p:spPr>
          <a:xfrm>
            <a:off x="3096447" y="2700316"/>
            <a:ext cx="2897944" cy="2518117"/>
          </a:xfrm>
          <a:prstGeom prst="flowChartDecision">
            <a:avLst/>
          </a:prstGeom>
          <a:solidFill>
            <a:schemeClr val="accent1">
              <a:alpha val="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0" name="Isosceles Triangle 9">
            <a:extLst>
              <a:ext uri="{FF2B5EF4-FFF2-40B4-BE49-F238E27FC236}">
                <a16:creationId xmlns:a16="http://schemas.microsoft.com/office/drawing/2014/main" id="{697D356D-D0A5-4759-A17E-FD5F87C6D54B}"/>
              </a:ext>
            </a:extLst>
          </p:cNvPr>
          <p:cNvSpPr/>
          <p:nvPr/>
        </p:nvSpPr>
        <p:spPr>
          <a:xfrm rot="16200000">
            <a:off x="5447541" y="3265321"/>
            <a:ext cx="2514600" cy="1441159"/>
          </a:xfrm>
          <a:prstGeom prst="triangl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1" name="Isosceles Triangle 10">
            <a:extLst>
              <a:ext uri="{FF2B5EF4-FFF2-40B4-BE49-F238E27FC236}">
                <a16:creationId xmlns:a16="http://schemas.microsoft.com/office/drawing/2014/main" id="{30EB78F7-CD22-4AFF-900A-F44904B89DE9}"/>
              </a:ext>
            </a:extLst>
          </p:cNvPr>
          <p:cNvSpPr/>
          <p:nvPr/>
        </p:nvSpPr>
        <p:spPr>
          <a:xfrm rot="5400000">
            <a:off x="6901079" y="3267035"/>
            <a:ext cx="2514600" cy="1441159"/>
          </a:xfrm>
          <a:prstGeom prst="triangl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2" name="Flowchart: Decision 11">
            <a:extLst>
              <a:ext uri="{FF2B5EF4-FFF2-40B4-BE49-F238E27FC236}">
                <a16:creationId xmlns:a16="http://schemas.microsoft.com/office/drawing/2014/main" id="{A0072E0A-DA71-4593-BC67-526D7DDF52FD}"/>
              </a:ext>
            </a:extLst>
          </p:cNvPr>
          <p:cNvSpPr/>
          <p:nvPr/>
        </p:nvSpPr>
        <p:spPr>
          <a:xfrm>
            <a:off x="5975972" y="2721829"/>
            <a:ext cx="2897944" cy="2518117"/>
          </a:xfrm>
          <a:prstGeom prst="flowChartDecision">
            <a:avLst/>
          </a:prstGeom>
          <a:solidFill>
            <a:schemeClr val="accent1">
              <a:alpha val="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3" name="Rectangle 12">
            <a:extLst>
              <a:ext uri="{FF2B5EF4-FFF2-40B4-BE49-F238E27FC236}">
                <a16:creationId xmlns:a16="http://schemas.microsoft.com/office/drawing/2014/main" id="{BF959BA9-5BAD-4F78-A388-1605A4CD8E64}"/>
              </a:ext>
            </a:extLst>
          </p:cNvPr>
          <p:cNvSpPr/>
          <p:nvPr/>
        </p:nvSpPr>
        <p:spPr>
          <a:xfrm>
            <a:off x="2619279" y="2907332"/>
            <a:ext cx="1045028" cy="302121"/>
          </a:xfrm>
          <a:prstGeom prst="rect">
            <a:avLst/>
          </a:prstGeom>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4" name="Rectangle 13">
            <a:extLst>
              <a:ext uri="{FF2B5EF4-FFF2-40B4-BE49-F238E27FC236}">
                <a16:creationId xmlns:a16="http://schemas.microsoft.com/office/drawing/2014/main" id="{7DCBE1AB-C625-42E7-9BBF-F29A0CE80B8D}"/>
              </a:ext>
            </a:extLst>
          </p:cNvPr>
          <p:cNvSpPr/>
          <p:nvPr/>
        </p:nvSpPr>
        <p:spPr>
          <a:xfrm>
            <a:off x="5605002" y="2901703"/>
            <a:ext cx="730869" cy="302121"/>
          </a:xfrm>
          <a:prstGeom prst="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5" name="Rectangle 14">
            <a:extLst>
              <a:ext uri="{FF2B5EF4-FFF2-40B4-BE49-F238E27FC236}">
                <a16:creationId xmlns:a16="http://schemas.microsoft.com/office/drawing/2014/main" id="{AC642941-9FDF-4FE2-B15A-7D1342778D30}"/>
              </a:ext>
            </a:extLst>
          </p:cNvPr>
          <p:cNvSpPr/>
          <p:nvPr/>
        </p:nvSpPr>
        <p:spPr>
          <a:xfrm>
            <a:off x="8273867" y="2900611"/>
            <a:ext cx="972316" cy="302121"/>
          </a:xfrm>
          <a:prstGeom prst="rect">
            <a:avLst/>
          </a:prstGeom>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6" name="TextBox 21">
            <a:extLst>
              <a:ext uri="{FF2B5EF4-FFF2-40B4-BE49-F238E27FC236}">
                <a16:creationId xmlns:a16="http://schemas.microsoft.com/office/drawing/2014/main" id="{EBE3E0BB-B086-4D0C-AE44-81B7EEEAFDF4}"/>
              </a:ext>
            </a:extLst>
          </p:cNvPr>
          <p:cNvSpPr txBox="1"/>
          <p:nvPr/>
        </p:nvSpPr>
        <p:spPr>
          <a:xfrm>
            <a:off x="2688652" y="2894954"/>
            <a:ext cx="902811" cy="307777"/>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b="1" dirty="0">
                <a:solidFill>
                  <a:schemeClr val="bg1"/>
                </a:solidFill>
              </a:rPr>
              <a:t>Problem</a:t>
            </a:r>
          </a:p>
        </p:txBody>
      </p:sp>
      <p:sp>
        <p:nvSpPr>
          <p:cNvPr id="17" name="TextBox 22">
            <a:extLst>
              <a:ext uri="{FF2B5EF4-FFF2-40B4-BE49-F238E27FC236}">
                <a16:creationId xmlns:a16="http://schemas.microsoft.com/office/drawing/2014/main" id="{C2A3DE25-5053-4791-8BE1-A07C457B6DCE}"/>
              </a:ext>
            </a:extLst>
          </p:cNvPr>
          <p:cNvSpPr txBox="1"/>
          <p:nvPr/>
        </p:nvSpPr>
        <p:spPr>
          <a:xfrm>
            <a:off x="5694487" y="2889256"/>
            <a:ext cx="562975" cy="307777"/>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b="1" dirty="0">
                <a:solidFill>
                  <a:schemeClr val="bg1"/>
                </a:solidFill>
              </a:rPr>
              <a:t>Plan</a:t>
            </a:r>
          </a:p>
        </p:txBody>
      </p:sp>
      <p:sp>
        <p:nvSpPr>
          <p:cNvPr id="18" name="TextBox 23">
            <a:extLst>
              <a:ext uri="{FF2B5EF4-FFF2-40B4-BE49-F238E27FC236}">
                <a16:creationId xmlns:a16="http://schemas.microsoft.com/office/drawing/2014/main" id="{CCDF65AC-6A06-4944-86DC-AAD4ECB7800D}"/>
              </a:ext>
            </a:extLst>
          </p:cNvPr>
          <p:cNvSpPr txBox="1"/>
          <p:nvPr/>
        </p:nvSpPr>
        <p:spPr>
          <a:xfrm>
            <a:off x="8346578" y="2894885"/>
            <a:ext cx="899605" cy="307777"/>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b="1" dirty="0">
                <a:solidFill>
                  <a:schemeClr val="bg1"/>
                </a:solidFill>
              </a:rPr>
              <a:t>Solution</a:t>
            </a:r>
          </a:p>
        </p:txBody>
      </p:sp>
      <p:cxnSp>
        <p:nvCxnSpPr>
          <p:cNvPr id="19" name="Straight Connector 18">
            <a:extLst>
              <a:ext uri="{FF2B5EF4-FFF2-40B4-BE49-F238E27FC236}">
                <a16:creationId xmlns:a16="http://schemas.microsoft.com/office/drawing/2014/main" id="{840D3352-50A5-41B1-9DC8-8AD8F66076DA}"/>
              </a:ext>
            </a:extLst>
          </p:cNvPr>
          <p:cNvCxnSpPr>
            <a:cxnSpLocks/>
          </p:cNvCxnSpPr>
          <p:nvPr/>
        </p:nvCxnSpPr>
        <p:spPr>
          <a:xfrm>
            <a:off x="4564831" y="2743738"/>
            <a:ext cx="4620" cy="2495255"/>
          </a:xfrm>
          <a:prstGeom prst="line">
            <a:avLst/>
          </a:prstGeom>
          <a:ln w="34925" cap="rnd">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B343B483-A81F-4DB3-A531-57A2269818EE}"/>
              </a:ext>
            </a:extLst>
          </p:cNvPr>
          <p:cNvCxnSpPr>
            <a:cxnSpLocks/>
          </p:cNvCxnSpPr>
          <p:nvPr/>
        </p:nvCxnSpPr>
        <p:spPr>
          <a:xfrm>
            <a:off x="7427192" y="2759342"/>
            <a:ext cx="4620" cy="2495255"/>
          </a:xfrm>
          <a:prstGeom prst="line">
            <a:avLst/>
          </a:prstGeom>
          <a:ln w="34925" cap="rnd">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21" name="Oval 20">
            <a:extLst>
              <a:ext uri="{FF2B5EF4-FFF2-40B4-BE49-F238E27FC236}">
                <a16:creationId xmlns:a16="http://schemas.microsoft.com/office/drawing/2014/main" id="{9C238806-FF6E-4EBA-A64E-F77C15980AA3}"/>
              </a:ext>
            </a:extLst>
          </p:cNvPr>
          <p:cNvSpPr/>
          <p:nvPr/>
        </p:nvSpPr>
        <p:spPr>
          <a:xfrm>
            <a:off x="2924447" y="3802466"/>
            <a:ext cx="351692" cy="351692"/>
          </a:xfrm>
          <a:prstGeom prst="ellipse">
            <a:avLst/>
          </a:prstGeom>
          <a:solidFill>
            <a:schemeClr val="bg2">
              <a:lumMod val="9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22" name="Oval 21">
            <a:extLst>
              <a:ext uri="{FF2B5EF4-FFF2-40B4-BE49-F238E27FC236}">
                <a16:creationId xmlns:a16="http://schemas.microsoft.com/office/drawing/2014/main" id="{5578D30C-E238-4A43-B0DC-1A51FA45D457}"/>
              </a:ext>
            </a:extLst>
          </p:cNvPr>
          <p:cNvSpPr/>
          <p:nvPr/>
        </p:nvSpPr>
        <p:spPr>
          <a:xfrm>
            <a:off x="5802084" y="3801946"/>
            <a:ext cx="351692" cy="351692"/>
          </a:xfrm>
          <a:prstGeom prst="ellipse">
            <a:avLst/>
          </a:prstGeom>
          <a:solidFill>
            <a:schemeClr val="bg2">
              <a:lumMod val="9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3" name="Oval 22">
            <a:extLst>
              <a:ext uri="{FF2B5EF4-FFF2-40B4-BE49-F238E27FC236}">
                <a16:creationId xmlns:a16="http://schemas.microsoft.com/office/drawing/2014/main" id="{D6C86F2A-602C-4612-8807-568B38ED7088}"/>
              </a:ext>
            </a:extLst>
          </p:cNvPr>
          <p:cNvSpPr/>
          <p:nvPr/>
        </p:nvSpPr>
        <p:spPr>
          <a:xfrm>
            <a:off x="8667394" y="3804148"/>
            <a:ext cx="351692" cy="351692"/>
          </a:xfrm>
          <a:prstGeom prst="ellipse">
            <a:avLst/>
          </a:prstGeom>
          <a:solidFill>
            <a:schemeClr val="tx2">
              <a:lumMod val="20000"/>
              <a:lumOff val="8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4" name="TextBox 34">
            <a:extLst>
              <a:ext uri="{FF2B5EF4-FFF2-40B4-BE49-F238E27FC236}">
                <a16:creationId xmlns:a16="http://schemas.microsoft.com/office/drawing/2014/main" id="{517CEA84-062B-4EB6-BDB1-9AC21D0431A7}"/>
              </a:ext>
            </a:extLst>
          </p:cNvPr>
          <p:cNvSpPr txBox="1"/>
          <p:nvPr/>
        </p:nvSpPr>
        <p:spPr>
          <a:xfrm>
            <a:off x="7628848" y="3782584"/>
            <a:ext cx="869149" cy="338554"/>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b="1" dirty="0">
                <a:solidFill>
                  <a:schemeClr val="bg2"/>
                </a:solidFill>
              </a:rPr>
              <a:t>Deliver</a:t>
            </a:r>
          </a:p>
        </p:txBody>
      </p:sp>
      <p:sp>
        <p:nvSpPr>
          <p:cNvPr id="25" name="TextBox 38">
            <a:extLst>
              <a:ext uri="{FF2B5EF4-FFF2-40B4-BE49-F238E27FC236}">
                <a16:creationId xmlns:a16="http://schemas.microsoft.com/office/drawing/2014/main" id="{B4B9D156-3848-42D8-A6E2-F3BBC0F23A0A}"/>
              </a:ext>
            </a:extLst>
          </p:cNvPr>
          <p:cNvSpPr txBox="1"/>
          <p:nvPr/>
        </p:nvSpPr>
        <p:spPr>
          <a:xfrm>
            <a:off x="6329281" y="3780572"/>
            <a:ext cx="981359" cy="338554"/>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b="1" dirty="0">
                <a:solidFill>
                  <a:schemeClr val="bg2"/>
                </a:solidFill>
              </a:rPr>
              <a:t>Develop</a:t>
            </a:r>
          </a:p>
        </p:txBody>
      </p:sp>
      <p:sp>
        <p:nvSpPr>
          <p:cNvPr id="26" name="TextBox 29">
            <a:extLst>
              <a:ext uri="{FF2B5EF4-FFF2-40B4-BE49-F238E27FC236}">
                <a16:creationId xmlns:a16="http://schemas.microsoft.com/office/drawing/2014/main" id="{56D9C54F-09E0-4AD5-8C38-F10D2DC03E72}"/>
              </a:ext>
            </a:extLst>
          </p:cNvPr>
          <p:cNvSpPr txBox="1"/>
          <p:nvPr/>
        </p:nvSpPr>
        <p:spPr>
          <a:xfrm>
            <a:off x="4724216" y="3776546"/>
            <a:ext cx="811441" cy="338554"/>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b="1" dirty="0">
                <a:solidFill>
                  <a:schemeClr val="bg2"/>
                </a:solidFill>
              </a:rPr>
              <a:t>Define</a:t>
            </a:r>
          </a:p>
        </p:txBody>
      </p:sp>
      <p:sp>
        <p:nvSpPr>
          <p:cNvPr id="27" name="TextBox 33">
            <a:extLst>
              <a:ext uri="{FF2B5EF4-FFF2-40B4-BE49-F238E27FC236}">
                <a16:creationId xmlns:a16="http://schemas.microsoft.com/office/drawing/2014/main" id="{07ECA44D-C831-4DA3-A11D-AB8AF9AAE8B7}"/>
              </a:ext>
            </a:extLst>
          </p:cNvPr>
          <p:cNvSpPr txBox="1"/>
          <p:nvPr/>
        </p:nvSpPr>
        <p:spPr>
          <a:xfrm>
            <a:off x="3363021" y="3778559"/>
            <a:ext cx="1050288" cy="338554"/>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b="1" dirty="0">
                <a:solidFill>
                  <a:schemeClr val="bg2"/>
                </a:solidFill>
              </a:rPr>
              <a:t>Discover</a:t>
            </a:r>
          </a:p>
        </p:txBody>
      </p:sp>
    </p:spTree>
    <p:extLst>
      <p:ext uri="{BB962C8B-B14F-4D97-AF65-F5344CB8AC3E}">
        <p14:creationId xmlns:p14="http://schemas.microsoft.com/office/powerpoint/2010/main" val="41125303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354A73-C0B7-4B93-ADAA-40F061A6D41A}"/>
              </a:ext>
            </a:extLst>
          </p:cNvPr>
          <p:cNvSpPr>
            <a:spLocks noGrp="1"/>
          </p:cNvSpPr>
          <p:nvPr>
            <p:ph type="title"/>
          </p:nvPr>
        </p:nvSpPr>
        <p:spPr/>
        <p:txBody>
          <a:bodyPr/>
          <a:lstStyle/>
          <a:p>
            <a:r>
              <a:rPr lang="fi-FI" dirty="0"/>
              <a:t>Problem-centric vs solution-centric</a:t>
            </a:r>
            <a:endParaRPr lang="en-FI" dirty="0"/>
          </a:p>
        </p:txBody>
      </p:sp>
      <p:grpSp>
        <p:nvGrpSpPr>
          <p:cNvPr id="4" name="Group 3">
            <a:extLst>
              <a:ext uri="{FF2B5EF4-FFF2-40B4-BE49-F238E27FC236}">
                <a16:creationId xmlns:a16="http://schemas.microsoft.com/office/drawing/2014/main" id="{5DF0648C-7627-4CA2-84FD-C5F1B73921DB}"/>
              </a:ext>
            </a:extLst>
          </p:cNvPr>
          <p:cNvGrpSpPr/>
          <p:nvPr/>
        </p:nvGrpSpPr>
        <p:grpSpPr>
          <a:xfrm>
            <a:off x="8086752" y="1743532"/>
            <a:ext cx="2846396" cy="1280492"/>
            <a:chOff x="2924447" y="2700316"/>
            <a:chExt cx="6094639" cy="2554281"/>
          </a:xfrm>
        </p:grpSpPr>
        <p:grpSp>
          <p:nvGrpSpPr>
            <p:cNvPr id="3" name="Group 2">
              <a:extLst>
                <a:ext uri="{FF2B5EF4-FFF2-40B4-BE49-F238E27FC236}">
                  <a16:creationId xmlns:a16="http://schemas.microsoft.com/office/drawing/2014/main" id="{B49499CD-2565-4699-961D-9B8BF18DE254}"/>
                </a:ext>
              </a:extLst>
            </p:cNvPr>
            <p:cNvGrpSpPr/>
            <p:nvPr/>
          </p:nvGrpSpPr>
          <p:grpSpPr>
            <a:xfrm>
              <a:off x="2924447" y="2700316"/>
              <a:ext cx="5954511" cy="2554281"/>
              <a:chOff x="2924447" y="2700316"/>
              <a:chExt cx="5954511" cy="2554281"/>
            </a:xfrm>
          </p:grpSpPr>
          <p:sp>
            <p:nvSpPr>
              <p:cNvPr id="7" name="Isosceles Triangle 6">
                <a:extLst>
                  <a:ext uri="{FF2B5EF4-FFF2-40B4-BE49-F238E27FC236}">
                    <a16:creationId xmlns:a16="http://schemas.microsoft.com/office/drawing/2014/main" id="{8EE028EC-CFF5-41BA-8A03-FDB568F60CB5}"/>
                  </a:ext>
                </a:extLst>
              </p:cNvPr>
              <p:cNvSpPr/>
              <p:nvPr/>
            </p:nvSpPr>
            <p:spPr>
              <a:xfrm rot="16200000">
                <a:off x="2554677" y="3251688"/>
                <a:ext cx="2514600" cy="1441159"/>
              </a:xfrm>
              <a:prstGeom prst="triangle">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8" name="Isosceles Triangle 7">
                <a:extLst>
                  <a:ext uri="{FF2B5EF4-FFF2-40B4-BE49-F238E27FC236}">
                    <a16:creationId xmlns:a16="http://schemas.microsoft.com/office/drawing/2014/main" id="{03DB511E-0020-49AE-B2F9-8BF7B08CE7B6}"/>
                  </a:ext>
                </a:extLst>
              </p:cNvPr>
              <p:cNvSpPr/>
              <p:nvPr/>
            </p:nvSpPr>
            <p:spPr>
              <a:xfrm rot="5400000">
                <a:off x="4006499" y="3262066"/>
                <a:ext cx="2514600" cy="1441159"/>
              </a:xfrm>
              <a:prstGeom prst="triangle">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9" name="Flowchart: Decision 8">
                <a:extLst>
                  <a:ext uri="{FF2B5EF4-FFF2-40B4-BE49-F238E27FC236}">
                    <a16:creationId xmlns:a16="http://schemas.microsoft.com/office/drawing/2014/main" id="{5E3A0204-8E00-4770-B566-D15E8507FE00}"/>
                  </a:ext>
                </a:extLst>
              </p:cNvPr>
              <p:cNvSpPr/>
              <p:nvPr/>
            </p:nvSpPr>
            <p:spPr>
              <a:xfrm>
                <a:off x="3096447" y="2700316"/>
                <a:ext cx="2897944" cy="2518117"/>
              </a:xfrm>
              <a:prstGeom prst="flowChartDecision">
                <a:avLst/>
              </a:prstGeom>
              <a:solidFill>
                <a:schemeClr val="accent1">
                  <a:alpha val="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0" name="Isosceles Triangle 9">
                <a:extLst>
                  <a:ext uri="{FF2B5EF4-FFF2-40B4-BE49-F238E27FC236}">
                    <a16:creationId xmlns:a16="http://schemas.microsoft.com/office/drawing/2014/main" id="{697D356D-D0A5-4759-A17E-FD5F87C6D54B}"/>
                  </a:ext>
                </a:extLst>
              </p:cNvPr>
              <p:cNvSpPr/>
              <p:nvPr/>
            </p:nvSpPr>
            <p:spPr>
              <a:xfrm rot="16200000">
                <a:off x="5447541" y="3265321"/>
                <a:ext cx="2514600" cy="1441159"/>
              </a:xfrm>
              <a:prstGeom prst="triangl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1" name="Isosceles Triangle 10">
                <a:extLst>
                  <a:ext uri="{FF2B5EF4-FFF2-40B4-BE49-F238E27FC236}">
                    <a16:creationId xmlns:a16="http://schemas.microsoft.com/office/drawing/2014/main" id="{30EB78F7-CD22-4AFF-900A-F44904B89DE9}"/>
                  </a:ext>
                </a:extLst>
              </p:cNvPr>
              <p:cNvSpPr/>
              <p:nvPr/>
            </p:nvSpPr>
            <p:spPr>
              <a:xfrm rot="5400000">
                <a:off x="6901079" y="3267035"/>
                <a:ext cx="2514600" cy="1441159"/>
              </a:xfrm>
              <a:prstGeom prst="triangl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2" name="Flowchart: Decision 11">
                <a:extLst>
                  <a:ext uri="{FF2B5EF4-FFF2-40B4-BE49-F238E27FC236}">
                    <a16:creationId xmlns:a16="http://schemas.microsoft.com/office/drawing/2014/main" id="{A0072E0A-DA71-4593-BC67-526D7DDF52FD}"/>
                  </a:ext>
                </a:extLst>
              </p:cNvPr>
              <p:cNvSpPr/>
              <p:nvPr/>
            </p:nvSpPr>
            <p:spPr>
              <a:xfrm>
                <a:off x="5975972" y="2721829"/>
                <a:ext cx="2897944" cy="2518117"/>
              </a:xfrm>
              <a:prstGeom prst="flowChartDecision">
                <a:avLst/>
              </a:prstGeom>
              <a:solidFill>
                <a:schemeClr val="accent1">
                  <a:alpha val="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7" name="TextBox 22">
                <a:extLst>
                  <a:ext uri="{FF2B5EF4-FFF2-40B4-BE49-F238E27FC236}">
                    <a16:creationId xmlns:a16="http://schemas.microsoft.com/office/drawing/2014/main" id="{C2A3DE25-5053-4791-8BE1-A07C457B6DCE}"/>
                  </a:ext>
                </a:extLst>
              </p:cNvPr>
              <p:cNvSpPr txBox="1"/>
              <p:nvPr/>
            </p:nvSpPr>
            <p:spPr>
              <a:xfrm>
                <a:off x="5694487" y="2889256"/>
                <a:ext cx="562975" cy="307777"/>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b="1" dirty="0">
                    <a:solidFill>
                      <a:schemeClr val="bg1"/>
                    </a:solidFill>
                  </a:rPr>
                  <a:t>Plan</a:t>
                </a:r>
              </a:p>
            </p:txBody>
          </p:sp>
          <p:cxnSp>
            <p:nvCxnSpPr>
              <p:cNvPr id="19" name="Straight Connector 18">
                <a:extLst>
                  <a:ext uri="{FF2B5EF4-FFF2-40B4-BE49-F238E27FC236}">
                    <a16:creationId xmlns:a16="http://schemas.microsoft.com/office/drawing/2014/main" id="{840D3352-50A5-41B1-9DC8-8AD8F66076DA}"/>
                  </a:ext>
                </a:extLst>
              </p:cNvPr>
              <p:cNvCxnSpPr>
                <a:cxnSpLocks/>
              </p:cNvCxnSpPr>
              <p:nvPr/>
            </p:nvCxnSpPr>
            <p:spPr>
              <a:xfrm>
                <a:off x="4564831" y="2743738"/>
                <a:ext cx="4620" cy="2495255"/>
              </a:xfrm>
              <a:prstGeom prst="line">
                <a:avLst/>
              </a:prstGeom>
              <a:ln w="34925" cap="rnd">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B343B483-A81F-4DB3-A531-57A2269818EE}"/>
                  </a:ext>
                </a:extLst>
              </p:cNvPr>
              <p:cNvCxnSpPr>
                <a:cxnSpLocks/>
              </p:cNvCxnSpPr>
              <p:nvPr/>
            </p:nvCxnSpPr>
            <p:spPr>
              <a:xfrm>
                <a:off x="7427192" y="2759342"/>
                <a:ext cx="4620" cy="2495255"/>
              </a:xfrm>
              <a:prstGeom prst="line">
                <a:avLst/>
              </a:prstGeom>
              <a:ln w="34925" cap="rnd">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21" name="Oval 20">
                <a:extLst>
                  <a:ext uri="{FF2B5EF4-FFF2-40B4-BE49-F238E27FC236}">
                    <a16:creationId xmlns:a16="http://schemas.microsoft.com/office/drawing/2014/main" id="{9C238806-FF6E-4EBA-A64E-F77C15980AA3}"/>
                  </a:ext>
                </a:extLst>
              </p:cNvPr>
              <p:cNvSpPr/>
              <p:nvPr/>
            </p:nvSpPr>
            <p:spPr>
              <a:xfrm>
                <a:off x="2924447" y="3802466"/>
                <a:ext cx="351692" cy="351692"/>
              </a:xfrm>
              <a:prstGeom prst="ellipse">
                <a:avLst/>
              </a:prstGeom>
              <a:solidFill>
                <a:schemeClr val="bg2">
                  <a:lumMod val="9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22" name="Oval 21">
                <a:extLst>
                  <a:ext uri="{FF2B5EF4-FFF2-40B4-BE49-F238E27FC236}">
                    <a16:creationId xmlns:a16="http://schemas.microsoft.com/office/drawing/2014/main" id="{5578D30C-E238-4A43-B0DC-1A51FA45D457}"/>
                  </a:ext>
                </a:extLst>
              </p:cNvPr>
              <p:cNvSpPr/>
              <p:nvPr/>
            </p:nvSpPr>
            <p:spPr>
              <a:xfrm>
                <a:off x="5802084" y="3801946"/>
                <a:ext cx="351692" cy="351692"/>
              </a:xfrm>
              <a:prstGeom prst="ellipse">
                <a:avLst/>
              </a:prstGeom>
              <a:solidFill>
                <a:schemeClr val="bg2">
                  <a:lumMod val="9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3" name="Oval 22">
              <a:extLst>
                <a:ext uri="{FF2B5EF4-FFF2-40B4-BE49-F238E27FC236}">
                  <a16:creationId xmlns:a16="http://schemas.microsoft.com/office/drawing/2014/main" id="{D6C86F2A-602C-4612-8807-568B38ED7088}"/>
                </a:ext>
              </a:extLst>
            </p:cNvPr>
            <p:cNvSpPr/>
            <p:nvPr/>
          </p:nvSpPr>
          <p:spPr>
            <a:xfrm>
              <a:off x="8667394" y="3804148"/>
              <a:ext cx="351692" cy="351692"/>
            </a:xfrm>
            <a:prstGeom prst="ellipse">
              <a:avLst/>
            </a:prstGeom>
            <a:solidFill>
              <a:schemeClr val="tx2">
                <a:lumMod val="20000"/>
                <a:lumOff val="8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28" name="Group 27">
            <a:extLst>
              <a:ext uri="{FF2B5EF4-FFF2-40B4-BE49-F238E27FC236}">
                <a16:creationId xmlns:a16="http://schemas.microsoft.com/office/drawing/2014/main" id="{EC0185BB-EDF0-4A0D-AB99-B9091E298519}"/>
              </a:ext>
            </a:extLst>
          </p:cNvPr>
          <p:cNvGrpSpPr/>
          <p:nvPr/>
        </p:nvGrpSpPr>
        <p:grpSpPr>
          <a:xfrm>
            <a:off x="8118326" y="4157183"/>
            <a:ext cx="2779412" cy="1260598"/>
            <a:chOff x="2924447" y="2679399"/>
            <a:chExt cx="6094639" cy="2575198"/>
          </a:xfrm>
        </p:grpSpPr>
        <p:grpSp>
          <p:nvGrpSpPr>
            <p:cNvPr id="29" name="Group 28">
              <a:extLst>
                <a:ext uri="{FF2B5EF4-FFF2-40B4-BE49-F238E27FC236}">
                  <a16:creationId xmlns:a16="http://schemas.microsoft.com/office/drawing/2014/main" id="{E8ADD518-0F9C-47FA-9D2F-28B43F2BFE79}"/>
                </a:ext>
              </a:extLst>
            </p:cNvPr>
            <p:cNvGrpSpPr/>
            <p:nvPr/>
          </p:nvGrpSpPr>
          <p:grpSpPr>
            <a:xfrm>
              <a:off x="2924447" y="2679399"/>
              <a:ext cx="5954511" cy="2575198"/>
              <a:chOff x="2924447" y="2679399"/>
              <a:chExt cx="5954511" cy="2575198"/>
            </a:xfrm>
          </p:grpSpPr>
          <p:sp>
            <p:nvSpPr>
              <p:cNvPr id="31" name="Isosceles Triangle 30">
                <a:extLst>
                  <a:ext uri="{FF2B5EF4-FFF2-40B4-BE49-F238E27FC236}">
                    <a16:creationId xmlns:a16="http://schemas.microsoft.com/office/drawing/2014/main" id="{F48EFF11-CEB4-4431-96DC-4935BCA88E69}"/>
                  </a:ext>
                </a:extLst>
              </p:cNvPr>
              <p:cNvSpPr/>
              <p:nvPr/>
            </p:nvSpPr>
            <p:spPr>
              <a:xfrm rot="16200000">
                <a:off x="2554677" y="3251688"/>
                <a:ext cx="2514600" cy="1441159"/>
              </a:xfrm>
              <a:prstGeom prst="triangl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32" name="Isosceles Triangle 31">
                <a:extLst>
                  <a:ext uri="{FF2B5EF4-FFF2-40B4-BE49-F238E27FC236}">
                    <a16:creationId xmlns:a16="http://schemas.microsoft.com/office/drawing/2014/main" id="{B8E6A034-1EBD-4543-97E2-F982B58B689E}"/>
                  </a:ext>
                </a:extLst>
              </p:cNvPr>
              <p:cNvSpPr/>
              <p:nvPr/>
            </p:nvSpPr>
            <p:spPr>
              <a:xfrm rot="5400000">
                <a:off x="4006499" y="3262066"/>
                <a:ext cx="2514600" cy="1441159"/>
              </a:xfrm>
              <a:prstGeom prst="triangl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33" name="Flowchart: Decision 32">
                <a:extLst>
                  <a:ext uri="{FF2B5EF4-FFF2-40B4-BE49-F238E27FC236}">
                    <a16:creationId xmlns:a16="http://schemas.microsoft.com/office/drawing/2014/main" id="{AE53DFB5-B91A-46AF-989D-56DE38AB0FBC}"/>
                  </a:ext>
                </a:extLst>
              </p:cNvPr>
              <p:cNvSpPr/>
              <p:nvPr/>
            </p:nvSpPr>
            <p:spPr>
              <a:xfrm>
                <a:off x="3120478" y="2679399"/>
                <a:ext cx="2897944" cy="2518117"/>
              </a:xfrm>
              <a:prstGeom prst="flowChartDecision">
                <a:avLst/>
              </a:prstGeom>
              <a:solidFill>
                <a:schemeClr val="accent1">
                  <a:alpha val="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34" name="Isosceles Triangle 33">
                <a:extLst>
                  <a:ext uri="{FF2B5EF4-FFF2-40B4-BE49-F238E27FC236}">
                    <a16:creationId xmlns:a16="http://schemas.microsoft.com/office/drawing/2014/main" id="{C72C80D2-13EC-4D9B-8060-71D623839C01}"/>
                  </a:ext>
                </a:extLst>
              </p:cNvPr>
              <p:cNvSpPr/>
              <p:nvPr/>
            </p:nvSpPr>
            <p:spPr>
              <a:xfrm rot="16200000">
                <a:off x="5447541" y="3265321"/>
                <a:ext cx="2514600" cy="1441159"/>
              </a:xfrm>
              <a:prstGeom prst="triangl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35" name="Isosceles Triangle 34">
                <a:extLst>
                  <a:ext uri="{FF2B5EF4-FFF2-40B4-BE49-F238E27FC236}">
                    <a16:creationId xmlns:a16="http://schemas.microsoft.com/office/drawing/2014/main" id="{1ACF2504-AC59-4707-8784-0182CACA5D56}"/>
                  </a:ext>
                </a:extLst>
              </p:cNvPr>
              <p:cNvSpPr/>
              <p:nvPr/>
            </p:nvSpPr>
            <p:spPr>
              <a:xfrm rot="5400000">
                <a:off x="6901079" y="3267035"/>
                <a:ext cx="2514600" cy="1441159"/>
              </a:xfrm>
              <a:prstGeom prst="triangl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36" name="Flowchart: Decision 35">
                <a:extLst>
                  <a:ext uri="{FF2B5EF4-FFF2-40B4-BE49-F238E27FC236}">
                    <a16:creationId xmlns:a16="http://schemas.microsoft.com/office/drawing/2014/main" id="{17B1037C-45FA-4159-B09E-002931742848}"/>
                  </a:ext>
                </a:extLst>
              </p:cNvPr>
              <p:cNvSpPr/>
              <p:nvPr/>
            </p:nvSpPr>
            <p:spPr>
              <a:xfrm>
                <a:off x="5975972" y="2721829"/>
                <a:ext cx="2897944" cy="2518117"/>
              </a:xfrm>
              <a:prstGeom prst="flowChartDecision">
                <a:avLst/>
              </a:prstGeom>
              <a:solidFill>
                <a:schemeClr val="accent1">
                  <a:alpha val="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cxnSp>
            <p:nvCxnSpPr>
              <p:cNvPr id="38" name="Straight Connector 37">
                <a:extLst>
                  <a:ext uri="{FF2B5EF4-FFF2-40B4-BE49-F238E27FC236}">
                    <a16:creationId xmlns:a16="http://schemas.microsoft.com/office/drawing/2014/main" id="{A9EB563C-0288-4C70-A7E3-32858FACFA66}"/>
                  </a:ext>
                </a:extLst>
              </p:cNvPr>
              <p:cNvCxnSpPr>
                <a:cxnSpLocks/>
              </p:cNvCxnSpPr>
              <p:nvPr/>
            </p:nvCxnSpPr>
            <p:spPr>
              <a:xfrm>
                <a:off x="4564831" y="2743738"/>
                <a:ext cx="4620" cy="2495255"/>
              </a:xfrm>
              <a:prstGeom prst="line">
                <a:avLst/>
              </a:prstGeom>
              <a:ln w="34925" cap="rnd">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ECBD13ED-555C-4CF7-98C6-DD3406C8F694}"/>
                  </a:ext>
                </a:extLst>
              </p:cNvPr>
              <p:cNvCxnSpPr>
                <a:cxnSpLocks/>
              </p:cNvCxnSpPr>
              <p:nvPr/>
            </p:nvCxnSpPr>
            <p:spPr>
              <a:xfrm>
                <a:off x="7427192" y="2759342"/>
                <a:ext cx="4620" cy="2495255"/>
              </a:xfrm>
              <a:prstGeom prst="line">
                <a:avLst/>
              </a:prstGeom>
              <a:ln w="34925" cap="rnd">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40" name="Oval 39">
                <a:extLst>
                  <a:ext uri="{FF2B5EF4-FFF2-40B4-BE49-F238E27FC236}">
                    <a16:creationId xmlns:a16="http://schemas.microsoft.com/office/drawing/2014/main" id="{234AEB21-6E6E-487D-9495-93488BECB7C9}"/>
                  </a:ext>
                </a:extLst>
              </p:cNvPr>
              <p:cNvSpPr/>
              <p:nvPr/>
            </p:nvSpPr>
            <p:spPr>
              <a:xfrm>
                <a:off x="2924447" y="3802466"/>
                <a:ext cx="351692" cy="351692"/>
              </a:xfrm>
              <a:prstGeom prst="ellipse">
                <a:avLst/>
              </a:prstGeom>
              <a:solidFill>
                <a:schemeClr val="bg2">
                  <a:lumMod val="9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41" name="Oval 40">
                <a:extLst>
                  <a:ext uri="{FF2B5EF4-FFF2-40B4-BE49-F238E27FC236}">
                    <a16:creationId xmlns:a16="http://schemas.microsoft.com/office/drawing/2014/main" id="{887A098E-A0AD-47EF-AAF6-740C58E421EA}"/>
                  </a:ext>
                </a:extLst>
              </p:cNvPr>
              <p:cNvSpPr/>
              <p:nvPr/>
            </p:nvSpPr>
            <p:spPr>
              <a:xfrm>
                <a:off x="5802084" y="3801946"/>
                <a:ext cx="351692" cy="351692"/>
              </a:xfrm>
              <a:prstGeom prst="ellipse">
                <a:avLst/>
              </a:prstGeom>
              <a:solidFill>
                <a:schemeClr val="bg2">
                  <a:lumMod val="9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30" name="Oval 29">
              <a:extLst>
                <a:ext uri="{FF2B5EF4-FFF2-40B4-BE49-F238E27FC236}">
                  <a16:creationId xmlns:a16="http://schemas.microsoft.com/office/drawing/2014/main" id="{9CDFA56B-A527-4C2B-BD24-C6B1E76869D8}"/>
                </a:ext>
              </a:extLst>
            </p:cNvPr>
            <p:cNvSpPr/>
            <p:nvPr/>
          </p:nvSpPr>
          <p:spPr>
            <a:xfrm>
              <a:off x="8667394" y="3804148"/>
              <a:ext cx="351692" cy="351692"/>
            </a:xfrm>
            <a:prstGeom prst="ellipse">
              <a:avLst/>
            </a:prstGeom>
            <a:solidFill>
              <a:schemeClr val="tx2">
                <a:lumMod val="20000"/>
                <a:lumOff val="8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5" name="Rectangle 4">
            <a:extLst>
              <a:ext uri="{FF2B5EF4-FFF2-40B4-BE49-F238E27FC236}">
                <a16:creationId xmlns:a16="http://schemas.microsoft.com/office/drawing/2014/main" id="{F0C8703A-7BA6-4BBB-96E5-E58E1E31A50C}"/>
              </a:ext>
            </a:extLst>
          </p:cNvPr>
          <p:cNvSpPr/>
          <p:nvPr/>
        </p:nvSpPr>
        <p:spPr>
          <a:xfrm>
            <a:off x="697006" y="1888788"/>
            <a:ext cx="6096000" cy="3416320"/>
          </a:xfrm>
          <a:prstGeom prst="rect">
            <a:avLst/>
          </a:prstGeom>
        </p:spPr>
        <p:txBody>
          <a:bodyPr>
            <a:spAutoFit/>
          </a:bodyPr>
          <a:lstStyle/>
          <a:p>
            <a:pPr marL="285750" indent="-285750" algn="just">
              <a:buFont typeface="Arial" panose="020B0604020202020204" pitchFamily="34" charset="0"/>
              <a:buChar char="•"/>
            </a:pPr>
            <a:r>
              <a:rPr lang="en-US" dirty="0"/>
              <a:t>A </a:t>
            </a:r>
            <a:r>
              <a:rPr lang="en-US" b="1" dirty="0"/>
              <a:t>problem-centric</a:t>
            </a:r>
            <a:r>
              <a:rPr lang="en-US" dirty="0"/>
              <a:t> idea challenge goes through both sections of the double diamond and thus focuses first on defining a “problem” in a priority area and then finding solutions to that problem.</a:t>
            </a:r>
          </a:p>
          <a:p>
            <a:pPr marL="285750" indent="-285750" algn="just">
              <a:buFont typeface="Arial" panose="020B0604020202020204" pitchFamily="34" charset="0"/>
              <a:buChar char="•"/>
            </a:pPr>
            <a:endParaRPr lang="en-US" dirty="0"/>
          </a:p>
          <a:p>
            <a:pPr algn="just"/>
            <a:endParaRPr lang="en-US" dirty="0"/>
          </a:p>
          <a:p>
            <a:pPr marL="285750" indent="-285750" algn="just">
              <a:buFont typeface="Arial" panose="020B0604020202020204" pitchFamily="34" charset="0"/>
              <a:buChar char="•"/>
            </a:pPr>
            <a:r>
              <a:rPr lang="en-US" dirty="0"/>
              <a:t>If the problem is already clear or you otherwise need creative alternate solutions in various areas, it isn’t necessary to go through the entire double diamond. In this situation, the solution section will suffice. This is called a </a:t>
            </a:r>
            <a:r>
              <a:rPr lang="en-US" b="1" dirty="0"/>
              <a:t>solution-centric</a:t>
            </a:r>
            <a:r>
              <a:rPr lang="en-US" dirty="0"/>
              <a:t> idea challenge.</a:t>
            </a:r>
          </a:p>
        </p:txBody>
      </p:sp>
      <p:sp>
        <p:nvSpPr>
          <p:cNvPr id="6" name="Rectangle 5">
            <a:extLst>
              <a:ext uri="{FF2B5EF4-FFF2-40B4-BE49-F238E27FC236}">
                <a16:creationId xmlns:a16="http://schemas.microsoft.com/office/drawing/2014/main" id="{35591A3C-D845-4AE1-9FD1-2405260B10CC}"/>
              </a:ext>
            </a:extLst>
          </p:cNvPr>
          <p:cNvSpPr/>
          <p:nvPr/>
        </p:nvSpPr>
        <p:spPr>
          <a:xfrm>
            <a:off x="8721246" y="3124296"/>
            <a:ext cx="1630575" cy="307777"/>
          </a:xfrm>
          <a:prstGeom prst="rect">
            <a:avLst/>
          </a:prstGeom>
        </p:spPr>
        <p:txBody>
          <a:bodyPr wrap="none">
            <a:spAutoFit/>
          </a:bodyPr>
          <a:lstStyle/>
          <a:p>
            <a:r>
              <a:rPr lang="en-US" sz="1400" b="1" dirty="0">
                <a:solidFill>
                  <a:schemeClr val="tx2"/>
                </a:solidFill>
              </a:rPr>
              <a:t>Problem-centric</a:t>
            </a:r>
            <a:endParaRPr lang="en-FI" sz="1400" dirty="0"/>
          </a:p>
        </p:txBody>
      </p:sp>
      <p:sp>
        <p:nvSpPr>
          <p:cNvPr id="42" name="Rectangle 41">
            <a:extLst>
              <a:ext uri="{FF2B5EF4-FFF2-40B4-BE49-F238E27FC236}">
                <a16:creationId xmlns:a16="http://schemas.microsoft.com/office/drawing/2014/main" id="{56B49FD3-9766-4012-B227-BC9BC3D11D8E}"/>
              </a:ext>
            </a:extLst>
          </p:cNvPr>
          <p:cNvSpPr/>
          <p:nvPr/>
        </p:nvSpPr>
        <p:spPr>
          <a:xfrm>
            <a:off x="8721246" y="5529774"/>
            <a:ext cx="1620957" cy="307777"/>
          </a:xfrm>
          <a:prstGeom prst="rect">
            <a:avLst/>
          </a:prstGeom>
        </p:spPr>
        <p:txBody>
          <a:bodyPr wrap="none">
            <a:spAutoFit/>
          </a:bodyPr>
          <a:lstStyle/>
          <a:p>
            <a:r>
              <a:rPr lang="en-US" sz="1400" b="1" dirty="0">
                <a:solidFill>
                  <a:schemeClr val="tx2"/>
                </a:solidFill>
              </a:rPr>
              <a:t>Solution-centric</a:t>
            </a:r>
            <a:endParaRPr lang="en-FI" sz="1400" dirty="0"/>
          </a:p>
        </p:txBody>
      </p:sp>
    </p:spTree>
    <p:extLst>
      <p:ext uri="{BB962C8B-B14F-4D97-AF65-F5344CB8AC3E}">
        <p14:creationId xmlns:p14="http://schemas.microsoft.com/office/powerpoint/2010/main" val="2512867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1CB5F2"/>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7379955-0C13-7A41-A6BF-D11BBF46FAE6}"/>
              </a:ext>
            </a:extLst>
          </p:cNvPr>
          <p:cNvSpPr>
            <a:spLocks noGrp="1"/>
          </p:cNvSpPr>
          <p:nvPr>
            <p:ph type="body" sz="quarter" idx="10"/>
          </p:nvPr>
        </p:nvSpPr>
        <p:spPr/>
        <p:txBody>
          <a:bodyPr>
            <a:normAutofit lnSpcReduction="10000"/>
          </a:bodyPr>
          <a:lstStyle/>
          <a:p>
            <a:r>
              <a:rPr lang="en-US" dirty="0"/>
              <a:t>Problem-centric </a:t>
            </a:r>
          </a:p>
          <a:p>
            <a:r>
              <a:rPr lang="en-US" dirty="0"/>
              <a:t>Idea Challenge</a:t>
            </a:r>
          </a:p>
        </p:txBody>
      </p:sp>
    </p:spTree>
    <p:extLst>
      <p:ext uri="{BB962C8B-B14F-4D97-AF65-F5344CB8AC3E}">
        <p14:creationId xmlns:p14="http://schemas.microsoft.com/office/powerpoint/2010/main" val="40674415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Oval 68">
            <a:extLst>
              <a:ext uri="{FF2B5EF4-FFF2-40B4-BE49-F238E27FC236}">
                <a16:creationId xmlns:a16="http://schemas.microsoft.com/office/drawing/2014/main" id="{43DEFF9F-98CC-4FE7-96D6-10C5553AAD6F}"/>
              </a:ext>
            </a:extLst>
          </p:cNvPr>
          <p:cNvSpPr/>
          <p:nvPr/>
        </p:nvSpPr>
        <p:spPr>
          <a:xfrm>
            <a:off x="6705993" y="5038421"/>
            <a:ext cx="1645920" cy="1645920"/>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2354A73-C0B7-4B93-ADAA-40F061A6D41A}"/>
              </a:ext>
            </a:extLst>
          </p:cNvPr>
          <p:cNvSpPr>
            <a:spLocks noGrp="1"/>
          </p:cNvSpPr>
          <p:nvPr>
            <p:ph type="title"/>
          </p:nvPr>
        </p:nvSpPr>
        <p:spPr>
          <a:xfrm>
            <a:off x="697006" y="269301"/>
            <a:ext cx="10797988" cy="1325563"/>
          </a:xfrm>
        </p:spPr>
        <p:txBody>
          <a:bodyPr/>
          <a:lstStyle/>
          <a:p>
            <a:r>
              <a:rPr lang="fi-FI" dirty="0"/>
              <a:t>Problem-centric idea challenge process</a:t>
            </a:r>
            <a:endParaRPr lang="en-FI" dirty="0"/>
          </a:p>
        </p:txBody>
      </p:sp>
      <p:sp>
        <p:nvSpPr>
          <p:cNvPr id="37" name="Isosceles Triangle 36">
            <a:extLst>
              <a:ext uri="{FF2B5EF4-FFF2-40B4-BE49-F238E27FC236}">
                <a16:creationId xmlns:a16="http://schemas.microsoft.com/office/drawing/2014/main" id="{09D73E0A-F3DC-4FAC-A8D2-83A34648F500}"/>
              </a:ext>
            </a:extLst>
          </p:cNvPr>
          <p:cNvSpPr/>
          <p:nvPr/>
        </p:nvSpPr>
        <p:spPr>
          <a:xfrm rot="5400000">
            <a:off x="8416283" y="1890310"/>
            <a:ext cx="886968" cy="292608"/>
          </a:xfrm>
          <a:prstGeom prst="triangl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a:extLst>
              <a:ext uri="{FF2B5EF4-FFF2-40B4-BE49-F238E27FC236}">
                <a16:creationId xmlns:a16="http://schemas.microsoft.com/office/drawing/2014/main" id="{A2DBE781-AE02-4ABF-8011-488D63FC98F5}"/>
              </a:ext>
            </a:extLst>
          </p:cNvPr>
          <p:cNvSpPr/>
          <p:nvPr/>
        </p:nvSpPr>
        <p:spPr>
          <a:xfrm>
            <a:off x="6317516" y="1581599"/>
            <a:ext cx="2392471" cy="9144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43">
            <a:extLst>
              <a:ext uri="{FF2B5EF4-FFF2-40B4-BE49-F238E27FC236}">
                <a16:creationId xmlns:a16="http://schemas.microsoft.com/office/drawing/2014/main" id="{73C735A3-6981-426D-AEB2-1499FB6588C4}"/>
              </a:ext>
            </a:extLst>
          </p:cNvPr>
          <p:cNvSpPr/>
          <p:nvPr/>
        </p:nvSpPr>
        <p:spPr>
          <a:xfrm>
            <a:off x="699123" y="1604275"/>
            <a:ext cx="2272146" cy="9144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515CAE39-D311-48F6-91F1-7C2A3A507300}"/>
              </a:ext>
            </a:extLst>
          </p:cNvPr>
          <p:cNvSpPr/>
          <p:nvPr/>
        </p:nvSpPr>
        <p:spPr>
          <a:xfrm>
            <a:off x="9186876" y="1579418"/>
            <a:ext cx="2272146" cy="914400"/>
          </a:xfrm>
          <a:prstGeom prst="rect">
            <a:avLst/>
          </a:prstGeom>
          <a:solidFill>
            <a:schemeClr val="tx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TextBox 45">
            <a:extLst>
              <a:ext uri="{FF2B5EF4-FFF2-40B4-BE49-F238E27FC236}">
                <a16:creationId xmlns:a16="http://schemas.microsoft.com/office/drawing/2014/main" id="{E9E31543-6B14-472C-B140-E88E4B59702D}"/>
              </a:ext>
            </a:extLst>
          </p:cNvPr>
          <p:cNvSpPr txBox="1"/>
          <p:nvPr/>
        </p:nvSpPr>
        <p:spPr>
          <a:xfrm>
            <a:off x="940111" y="1766454"/>
            <a:ext cx="1887055" cy="584775"/>
          </a:xfrm>
          <a:prstGeom prst="rect">
            <a:avLst/>
          </a:prstGeom>
          <a:noFill/>
        </p:spPr>
        <p:txBody>
          <a:bodyPr wrap="none" rtlCol="0">
            <a:spAutoFit/>
          </a:bodyPr>
          <a:lstStyle/>
          <a:p>
            <a:pPr algn="ctr"/>
            <a:r>
              <a:rPr lang="en-US" sz="1600" b="1" dirty="0">
                <a:solidFill>
                  <a:schemeClr val="bg1"/>
                </a:solidFill>
                <a:latin typeface="+mj-lt"/>
              </a:rPr>
              <a:t>1. Charting your </a:t>
            </a:r>
          </a:p>
          <a:p>
            <a:pPr algn="ctr"/>
            <a:r>
              <a:rPr lang="en-US" sz="1600" b="1" dirty="0">
                <a:solidFill>
                  <a:schemeClr val="bg1"/>
                </a:solidFill>
                <a:latin typeface="+mj-lt"/>
              </a:rPr>
              <a:t>goals</a:t>
            </a:r>
          </a:p>
        </p:txBody>
      </p:sp>
      <p:sp>
        <p:nvSpPr>
          <p:cNvPr id="47" name="TextBox 46">
            <a:extLst>
              <a:ext uri="{FF2B5EF4-FFF2-40B4-BE49-F238E27FC236}">
                <a16:creationId xmlns:a16="http://schemas.microsoft.com/office/drawing/2014/main" id="{88531803-EFF7-443F-8DD0-5FF1BAF98CDA}"/>
              </a:ext>
            </a:extLst>
          </p:cNvPr>
          <p:cNvSpPr txBox="1"/>
          <p:nvPr/>
        </p:nvSpPr>
        <p:spPr>
          <a:xfrm>
            <a:off x="9248815" y="1757380"/>
            <a:ext cx="2185214" cy="584775"/>
          </a:xfrm>
          <a:prstGeom prst="rect">
            <a:avLst/>
          </a:prstGeom>
          <a:noFill/>
        </p:spPr>
        <p:txBody>
          <a:bodyPr wrap="square" rtlCol="0">
            <a:spAutoFit/>
          </a:bodyPr>
          <a:lstStyle/>
          <a:p>
            <a:pPr algn="ctr"/>
            <a:r>
              <a:rPr lang="en-US" sz="1600" b="1" dirty="0">
                <a:solidFill>
                  <a:schemeClr val="bg1"/>
                </a:solidFill>
                <a:latin typeface="+mj-lt"/>
              </a:rPr>
              <a:t>4. Wrap-up and reflection</a:t>
            </a:r>
          </a:p>
        </p:txBody>
      </p:sp>
      <p:sp>
        <p:nvSpPr>
          <p:cNvPr id="48" name="Oval 47">
            <a:extLst>
              <a:ext uri="{FF2B5EF4-FFF2-40B4-BE49-F238E27FC236}">
                <a16:creationId xmlns:a16="http://schemas.microsoft.com/office/drawing/2014/main" id="{C2919181-9AE0-4D8C-B2B7-00841CCF5C2C}"/>
              </a:ext>
            </a:extLst>
          </p:cNvPr>
          <p:cNvSpPr/>
          <p:nvPr/>
        </p:nvSpPr>
        <p:spPr>
          <a:xfrm>
            <a:off x="728883" y="3097876"/>
            <a:ext cx="2194560" cy="219456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Oval 48">
            <a:extLst>
              <a:ext uri="{FF2B5EF4-FFF2-40B4-BE49-F238E27FC236}">
                <a16:creationId xmlns:a16="http://schemas.microsoft.com/office/drawing/2014/main" id="{99E00721-4882-4934-AF08-EAE5115B0987}"/>
              </a:ext>
            </a:extLst>
          </p:cNvPr>
          <p:cNvSpPr/>
          <p:nvPr/>
        </p:nvSpPr>
        <p:spPr>
          <a:xfrm>
            <a:off x="6708374" y="3097876"/>
            <a:ext cx="1645920" cy="1645920"/>
          </a:xfrm>
          <a:prstGeom prst="ellipse">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TextBox 49">
            <a:extLst>
              <a:ext uri="{FF2B5EF4-FFF2-40B4-BE49-F238E27FC236}">
                <a16:creationId xmlns:a16="http://schemas.microsoft.com/office/drawing/2014/main" id="{9CF1559F-2FEE-46E2-98D7-3A8A8714ED60}"/>
              </a:ext>
            </a:extLst>
          </p:cNvPr>
          <p:cNvSpPr txBox="1"/>
          <p:nvPr/>
        </p:nvSpPr>
        <p:spPr>
          <a:xfrm>
            <a:off x="882988" y="3670862"/>
            <a:ext cx="1829517" cy="1077218"/>
          </a:xfrm>
          <a:prstGeom prst="rect">
            <a:avLst/>
          </a:prstGeom>
          <a:noFill/>
        </p:spPr>
        <p:txBody>
          <a:bodyPr wrap="square" rtlCol="0">
            <a:spAutoFit/>
          </a:bodyPr>
          <a:lstStyle/>
          <a:p>
            <a:pPr algn="ctr"/>
            <a:r>
              <a:rPr lang="en-US" sz="1600" dirty="0">
                <a:solidFill>
                  <a:schemeClr val="bg1"/>
                </a:solidFill>
                <a:latin typeface="+mj-lt"/>
              </a:rPr>
              <a:t>Pick a topic that is of significant importance to your company</a:t>
            </a:r>
          </a:p>
        </p:txBody>
      </p:sp>
      <p:sp>
        <p:nvSpPr>
          <p:cNvPr id="51" name="Oval 50">
            <a:extLst>
              <a:ext uri="{FF2B5EF4-FFF2-40B4-BE49-F238E27FC236}">
                <a16:creationId xmlns:a16="http://schemas.microsoft.com/office/drawing/2014/main" id="{1E2824F6-8667-47E0-9E13-2F8401C4DCC8}"/>
              </a:ext>
            </a:extLst>
          </p:cNvPr>
          <p:cNvSpPr/>
          <p:nvPr/>
        </p:nvSpPr>
        <p:spPr>
          <a:xfrm>
            <a:off x="3637677" y="3097876"/>
            <a:ext cx="2194560" cy="2194560"/>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Oval 51">
            <a:extLst>
              <a:ext uri="{FF2B5EF4-FFF2-40B4-BE49-F238E27FC236}">
                <a16:creationId xmlns:a16="http://schemas.microsoft.com/office/drawing/2014/main" id="{20A7A465-EDA3-4504-98B1-C10AB3FE667D}"/>
              </a:ext>
            </a:extLst>
          </p:cNvPr>
          <p:cNvSpPr/>
          <p:nvPr/>
        </p:nvSpPr>
        <p:spPr>
          <a:xfrm>
            <a:off x="9173022" y="3097876"/>
            <a:ext cx="2286000" cy="2286000"/>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TextBox 52">
            <a:extLst>
              <a:ext uri="{FF2B5EF4-FFF2-40B4-BE49-F238E27FC236}">
                <a16:creationId xmlns:a16="http://schemas.microsoft.com/office/drawing/2014/main" id="{82E518C3-093C-40A9-92BE-A99FE7FE3E4F}"/>
              </a:ext>
            </a:extLst>
          </p:cNvPr>
          <p:cNvSpPr txBox="1"/>
          <p:nvPr/>
        </p:nvSpPr>
        <p:spPr>
          <a:xfrm>
            <a:off x="3914751" y="3654172"/>
            <a:ext cx="1642868" cy="1077218"/>
          </a:xfrm>
          <a:prstGeom prst="rect">
            <a:avLst/>
          </a:prstGeom>
          <a:noFill/>
        </p:spPr>
        <p:txBody>
          <a:bodyPr wrap="square" rtlCol="0">
            <a:spAutoFit/>
          </a:bodyPr>
          <a:lstStyle/>
          <a:p>
            <a:pPr algn="ctr"/>
            <a:r>
              <a:rPr lang="en-US" sz="1600" dirty="0">
                <a:solidFill>
                  <a:schemeClr val="bg1"/>
                </a:solidFill>
                <a:latin typeface="+mj-lt"/>
              </a:rPr>
              <a:t>Choose people with whom you can best reach your goals</a:t>
            </a:r>
          </a:p>
        </p:txBody>
      </p:sp>
      <p:sp>
        <p:nvSpPr>
          <p:cNvPr id="54" name="TextBox 53">
            <a:extLst>
              <a:ext uri="{FF2B5EF4-FFF2-40B4-BE49-F238E27FC236}">
                <a16:creationId xmlns:a16="http://schemas.microsoft.com/office/drawing/2014/main" id="{B2358AEE-BECA-4444-8529-18554CBAA61B}"/>
              </a:ext>
            </a:extLst>
          </p:cNvPr>
          <p:cNvSpPr txBox="1"/>
          <p:nvPr/>
        </p:nvSpPr>
        <p:spPr>
          <a:xfrm>
            <a:off x="6897337" y="3532989"/>
            <a:ext cx="1303251" cy="707886"/>
          </a:xfrm>
          <a:prstGeom prst="rect">
            <a:avLst/>
          </a:prstGeom>
          <a:noFill/>
        </p:spPr>
        <p:txBody>
          <a:bodyPr wrap="square" rtlCol="0">
            <a:spAutoFit/>
          </a:bodyPr>
          <a:lstStyle/>
          <a:p>
            <a:pPr algn="ctr"/>
            <a:r>
              <a:rPr lang="en-US" sz="2000" dirty="0">
                <a:solidFill>
                  <a:schemeClr val="bg1"/>
                </a:solidFill>
                <a:latin typeface="+mj-lt"/>
              </a:rPr>
              <a:t>Problem phase</a:t>
            </a:r>
          </a:p>
        </p:txBody>
      </p:sp>
      <p:sp>
        <p:nvSpPr>
          <p:cNvPr id="55" name="TextBox 54">
            <a:extLst>
              <a:ext uri="{FF2B5EF4-FFF2-40B4-BE49-F238E27FC236}">
                <a16:creationId xmlns:a16="http://schemas.microsoft.com/office/drawing/2014/main" id="{1C466196-FC16-4DFA-83AF-683CD7C19A63}"/>
              </a:ext>
            </a:extLst>
          </p:cNvPr>
          <p:cNvSpPr txBox="1"/>
          <p:nvPr/>
        </p:nvSpPr>
        <p:spPr>
          <a:xfrm>
            <a:off x="6897337" y="5507438"/>
            <a:ext cx="1303251" cy="707886"/>
          </a:xfrm>
          <a:prstGeom prst="rect">
            <a:avLst/>
          </a:prstGeom>
          <a:noFill/>
        </p:spPr>
        <p:txBody>
          <a:bodyPr wrap="square" rtlCol="0">
            <a:spAutoFit/>
          </a:bodyPr>
          <a:lstStyle/>
          <a:p>
            <a:pPr algn="ctr"/>
            <a:r>
              <a:rPr lang="en-US" sz="2000" dirty="0">
                <a:solidFill>
                  <a:schemeClr val="bg1"/>
                </a:solidFill>
                <a:latin typeface="+mj-lt"/>
              </a:rPr>
              <a:t>Solution phase</a:t>
            </a:r>
          </a:p>
        </p:txBody>
      </p:sp>
      <p:sp>
        <p:nvSpPr>
          <p:cNvPr id="56" name="TextBox 55">
            <a:extLst>
              <a:ext uri="{FF2B5EF4-FFF2-40B4-BE49-F238E27FC236}">
                <a16:creationId xmlns:a16="http://schemas.microsoft.com/office/drawing/2014/main" id="{63DF29EB-0C48-4F9A-85DC-E3C7909AE9DF}"/>
              </a:ext>
            </a:extLst>
          </p:cNvPr>
          <p:cNvSpPr txBox="1"/>
          <p:nvPr/>
        </p:nvSpPr>
        <p:spPr>
          <a:xfrm>
            <a:off x="9418706" y="3579155"/>
            <a:ext cx="1794632" cy="1323439"/>
          </a:xfrm>
          <a:prstGeom prst="rect">
            <a:avLst/>
          </a:prstGeom>
          <a:noFill/>
        </p:spPr>
        <p:txBody>
          <a:bodyPr wrap="square" rtlCol="0">
            <a:spAutoFit/>
          </a:bodyPr>
          <a:lstStyle/>
          <a:p>
            <a:pPr algn="ctr"/>
            <a:r>
              <a:rPr lang="en-US" sz="1600" dirty="0">
                <a:solidFill>
                  <a:schemeClr val="bg1"/>
                </a:solidFill>
                <a:latin typeface="+mj-lt"/>
              </a:rPr>
              <a:t>Wrap up the campaign and reflect on the process as a whole</a:t>
            </a:r>
          </a:p>
        </p:txBody>
      </p:sp>
      <p:sp>
        <p:nvSpPr>
          <p:cNvPr id="57" name="Oval 56">
            <a:extLst>
              <a:ext uri="{FF2B5EF4-FFF2-40B4-BE49-F238E27FC236}">
                <a16:creationId xmlns:a16="http://schemas.microsoft.com/office/drawing/2014/main" id="{14D350A6-113D-4EDE-8036-403D3831A7A6}"/>
              </a:ext>
            </a:extLst>
          </p:cNvPr>
          <p:cNvSpPr/>
          <p:nvPr/>
        </p:nvSpPr>
        <p:spPr>
          <a:xfrm>
            <a:off x="1789474" y="2768012"/>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57">
            <a:extLst>
              <a:ext uri="{FF2B5EF4-FFF2-40B4-BE49-F238E27FC236}">
                <a16:creationId xmlns:a16="http://schemas.microsoft.com/office/drawing/2014/main" id="{31E6D3E2-1E41-4A2D-9C57-19D49AF34F16}"/>
              </a:ext>
            </a:extLst>
          </p:cNvPr>
          <p:cNvSpPr/>
          <p:nvPr/>
        </p:nvSpPr>
        <p:spPr>
          <a:xfrm>
            <a:off x="4705317" y="2762873"/>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val 58">
            <a:extLst>
              <a:ext uri="{FF2B5EF4-FFF2-40B4-BE49-F238E27FC236}">
                <a16:creationId xmlns:a16="http://schemas.microsoft.com/office/drawing/2014/main" id="{60C5EFF6-3030-4137-B97A-8EAB8CEE7C9D}"/>
              </a:ext>
            </a:extLst>
          </p:cNvPr>
          <p:cNvSpPr/>
          <p:nvPr/>
        </p:nvSpPr>
        <p:spPr>
          <a:xfrm>
            <a:off x="10295702" y="2764113"/>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Isosceles Triangle 59">
            <a:extLst>
              <a:ext uri="{FF2B5EF4-FFF2-40B4-BE49-F238E27FC236}">
                <a16:creationId xmlns:a16="http://schemas.microsoft.com/office/drawing/2014/main" id="{676F65FA-5FC5-4043-AF72-428F93E76C60}"/>
              </a:ext>
            </a:extLst>
          </p:cNvPr>
          <p:cNvSpPr/>
          <p:nvPr/>
        </p:nvSpPr>
        <p:spPr>
          <a:xfrm rot="5400000">
            <a:off x="2684979" y="1914605"/>
            <a:ext cx="886968" cy="292608"/>
          </a:xfrm>
          <a:prstGeom prst="triangl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Oval 60">
            <a:extLst>
              <a:ext uri="{FF2B5EF4-FFF2-40B4-BE49-F238E27FC236}">
                <a16:creationId xmlns:a16="http://schemas.microsoft.com/office/drawing/2014/main" id="{D5DD9542-4C58-46E3-851E-6C55AB84F686}"/>
              </a:ext>
            </a:extLst>
          </p:cNvPr>
          <p:cNvSpPr/>
          <p:nvPr/>
        </p:nvSpPr>
        <p:spPr>
          <a:xfrm>
            <a:off x="5149546" y="1967402"/>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Oval 61">
            <a:extLst>
              <a:ext uri="{FF2B5EF4-FFF2-40B4-BE49-F238E27FC236}">
                <a16:creationId xmlns:a16="http://schemas.microsoft.com/office/drawing/2014/main" id="{5A6AC14F-E457-401E-BECB-9860C6567B3C}"/>
              </a:ext>
            </a:extLst>
          </p:cNvPr>
          <p:cNvSpPr/>
          <p:nvPr/>
        </p:nvSpPr>
        <p:spPr>
          <a:xfrm>
            <a:off x="7496949" y="4859105"/>
            <a:ext cx="64008" cy="6400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TextBox 62">
            <a:extLst>
              <a:ext uri="{FF2B5EF4-FFF2-40B4-BE49-F238E27FC236}">
                <a16:creationId xmlns:a16="http://schemas.microsoft.com/office/drawing/2014/main" id="{ED272C33-07F8-4301-9904-7E91D9926A12}"/>
              </a:ext>
            </a:extLst>
          </p:cNvPr>
          <p:cNvSpPr txBox="1"/>
          <p:nvPr/>
        </p:nvSpPr>
        <p:spPr>
          <a:xfrm>
            <a:off x="3471496" y="1713452"/>
            <a:ext cx="2569066" cy="646331"/>
          </a:xfrm>
          <a:prstGeom prst="rect">
            <a:avLst/>
          </a:prstGeom>
          <a:noFill/>
        </p:spPr>
        <p:txBody>
          <a:bodyPr wrap="square" rtlCol="0">
            <a:spAutoFit/>
          </a:bodyPr>
          <a:lstStyle/>
          <a:p>
            <a:pPr algn="ctr"/>
            <a:r>
              <a:rPr lang="en-US" sz="1800" dirty="0">
                <a:solidFill>
                  <a:schemeClr val="bg1"/>
                </a:solidFill>
              </a:rPr>
              <a:t>2. Defining</a:t>
            </a:r>
            <a:r>
              <a:rPr lang="en-US" dirty="0">
                <a:solidFill>
                  <a:schemeClr val="bg1"/>
                </a:solidFill>
              </a:rPr>
              <a:t> </a:t>
            </a:r>
            <a:r>
              <a:rPr lang="en-US" dirty="0" err="1">
                <a:solidFill>
                  <a:schemeClr val="bg1"/>
                </a:solidFill>
              </a:rPr>
              <a:t>p</a:t>
            </a:r>
            <a:r>
              <a:rPr lang="en-US" sz="1800" dirty="0" err="1">
                <a:solidFill>
                  <a:schemeClr val="bg1"/>
                </a:solidFill>
              </a:rPr>
              <a:t>artici-pating</a:t>
            </a:r>
            <a:r>
              <a:rPr lang="en-US" sz="1800" dirty="0">
                <a:solidFill>
                  <a:schemeClr val="bg1"/>
                </a:solidFill>
              </a:rPr>
              <a:t> audience</a:t>
            </a:r>
          </a:p>
        </p:txBody>
      </p:sp>
      <p:sp>
        <p:nvSpPr>
          <p:cNvPr id="64" name="TextBox 63">
            <a:extLst>
              <a:ext uri="{FF2B5EF4-FFF2-40B4-BE49-F238E27FC236}">
                <a16:creationId xmlns:a16="http://schemas.microsoft.com/office/drawing/2014/main" id="{AB745862-87E9-4BED-A0E7-92A77EAF1E9E}"/>
              </a:ext>
            </a:extLst>
          </p:cNvPr>
          <p:cNvSpPr txBox="1"/>
          <p:nvPr/>
        </p:nvSpPr>
        <p:spPr>
          <a:xfrm>
            <a:off x="6300734" y="1759958"/>
            <a:ext cx="2520445" cy="584775"/>
          </a:xfrm>
          <a:prstGeom prst="rect">
            <a:avLst/>
          </a:prstGeom>
          <a:noFill/>
        </p:spPr>
        <p:txBody>
          <a:bodyPr wrap="square" rtlCol="0">
            <a:spAutoFit/>
          </a:bodyPr>
          <a:lstStyle/>
          <a:p>
            <a:pPr algn="ctr"/>
            <a:r>
              <a:rPr lang="en-US" sz="1600" b="1" dirty="0">
                <a:solidFill>
                  <a:schemeClr val="bg1"/>
                </a:solidFill>
                <a:latin typeface="+mj-lt"/>
              </a:rPr>
              <a:t>3. Concrete planning and executing</a:t>
            </a:r>
          </a:p>
        </p:txBody>
      </p:sp>
      <p:sp>
        <p:nvSpPr>
          <p:cNvPr id="65" name="Rectangle 64">
            <a:extLst>
              <a:ext uri="{FF2B5EF4-FFF2-40B4-BE49-F238E27FC236}">
                <a16:creationId xmlns:a16="http://schemas.microsoft.com/office/drawing/2014/main" id="{A000344C-1AD4-4A7D-A5A0-DBF8501A105D}"/>
              </a:ext>
            </a:extLst>
          </p:cNvPr>
          <p:cNvSpPr/>
          <p:nvPr/>
        </p:nvSpPr>
        <p:spPr>
          <a:xfrm>
            <a:off x="3448157" y="1592568"/>
            <a:ext cx="2392471" cy="9144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TextBox 65">
            <a:extLst>
              <a:ext uri="{FF2B5EF4-FFF2-40B4-BE49-F238E27FC236}">
                <a16:creationId xmlns:a16="http://schemas.microsoft.com/office/drawing/2014/main" id="{E8189E10-3CE8-4985-9942-CA2665A995CE}"/>
              </a:ext>
            </a:extLst>
          </p:cNvPr>
          <p:cNvSpPr txBox="1"/>
          <p:nvPr/>
        </p:nvSpPr>
        <p:spPr>
          <a:xfrm>
            <a:off x="3426808" y="1738170"/>
            <a:ext cx="2569066" cy="584775"/>
          </a:xfrm>
          <a:prstGeom prst="rect">
            <a:avLst/>
          </a:prstGeom>
          <a:noFill/>
        </p:spPr>
        <p:txBody>
          <a:bodyPr wrap="square" rtlCol="0">
            <a:spAutoFit/>
          </a:bodyPr>
          <a:lstStyle/>
          <a:p>
            <a:pPr algn="ctr"/>
            <a:r>
              <a:rPr lang="en-US" sz="1600" b="1" dirty="0">
                <a:solidFill>
                  <a:schemeClr val="bg1"/>
                </a:solidFill>
                <a:latin typeface="+mj-lt"/>
              </a:rPr>
              <a:t>2. Choosing the participants </a:t>
            </a:r>
          </a:p>
        </p:txBody>
      </p:sp>
      <p:sp>
        <p:nvSpPr>
          <p:cNvPr id="67" name="Oval 66">
            <a:extLst>
              <a:ext uri="{FF2B5EF4-FFF2-40B4-BE49-F238E27FC236}">
                <a16:creationId xmlns:a16="http://schemas.microsoft.com/office/drawing/2014/main" id="{9B3250DD-EEB6-4BBC-905E-7D8A555A5E8F}"/>
              </a:ext>
            </a:extLst>
          </p:cNvPr>
          <p:cNvSpPr/>
          <p:nvPr/>
        </p:nvSpPr>
        <p:spPr>
          <a:xfrm>
            <a:off x="7494160" y="2769253"/>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8" name="Isosceles Triangle 67">
            <a:extLst>
              <a:ext uri="{FF2B5EF4-FFF2-40B4-BE49-F238E27FC236}">
                <a16:creationId xmlns:a16="http://schemas.microsoft.com/office/drawing/2014/main" id="{8BC68BAD-DD0D-4F80-A279-88349B8FE172}"/>
              </a:ext>
            </a:extLst>
          </p:cNvPr>
          <p:cNvSpPr/>
          <p:nvPr/>
        </p:nvSpPr>
        <p:spPr>
          <a:xfrm rot="5400000">
            <a:off x="5546903" y="1896647"/>
            <a:ext cx="886968" cy="292608"/>
          </a:xfrm>
          <a:prstGeom prst="triangl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504758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Oval 74">
            <a:extLst>
              <a:ext uri="{FF2B5EF4-FFF2-40B4-BE49-F238E27FC236}">
                <a16:creationId xmlns:a16="http://schemas.microsoft.com/office/drawing/2014/main" id="{76D6AB96-CFCF-43CD-BC9D-EE8B483498B6}"/>
              </a:ext>
            </a:extLst>
          </p:cNvPr>
          <p:cNvSpPr/>
          <p:nvPr/>
        </p:nvSpPr>
        <p:spPr>
          <a:xfrm>
            <a:off x="8546730" y="4795015"/>
            <a:ext cx="1828800" cy="1828800"/>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4" name="Oval 73">
            <a:extLst>
              <a:ext uri="{FF2B5EF4-FFF2-40B4-BE49-F238E27FC236}">
                <a16:creationId xmlns:a16="http://schemas.microsoft.com/office/drawing/2014/main" id="{5A3DBB68-B0E4-46EE-93C4-0ED1EC3C4611}"/>
              </a:ext>
            </a:extLst>
          </p:cNvPr>
          <p:cNvSpPr/>
          <p:nvPr/>
        </p:nvSpPr>
        <p:spPr>
          <a:xfrm>
            <a:off x="5552620" y="1230156"/>
            <a:ext cx="1828800" cy="1828800"/>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2354A73-C0B7-4B93-ADAA-40F061A6D41A}"/>
              </a:ext>
            </a:extLst>
          </p:cNvPr>
          <p:cNvSpPr>
            <a:spLocks noGrp="1"/>
          </p:cNvSpPr>
          <p:nvPr>
            <p:ph type="title"/>
          </p:nvPr>
        </p:nvSpPr>
        <p:spPr>
          <a:xfrm>
            <a:off x="486300" y="308948"/>
            <a:ext cx="10797988" cy="1325563"/>
          </a:xfrm>
        </p:spPr>
        <p:txBody>
          <a:bodyPr/>
          <a:lstStyle/>
          <a:p>
            <a:r>
              <a:rPr lang="fi-FI" dirty="0"/>
              <a:t>Charting your goals</a:t>
            </a:r>
            <a:endParaRPr lang="en-FI" dirty="0"/>
          </a:p>
        </p:txBody>
      </p:sp>
      <p:sp>
        <p:nvSpPr>
          <p:cNvPr id="55" name="TextBox 54">
            <a:extLst>
              <a:ext uri="{FF2B5EF4-FFF2-40B4-BE49-F238E27FC236}">
                <a16:creationId xmlns:a16="http://schemas.microsoft.com/office/drawing/2014/main" id="{1C466196-FC16-4DFA-83AF-683CD7C19A63}"/>
              </a:ext>
            </a:extLst>
          </p:cNvPr>
          <p:cNvSpPr txBox="1"/>
          <p:nvPr/>
        </p:nvSpPr>
        <p:spPr>
          <a:xfrm>
            <a:off x="6897337" y="5507438"/>
            <a:ext cx="1303251" cy="707886"/>
          </a:xfrm>
          <a:prstGeom prst="rect">
            <a:avLst/>
          </a:prstGeom>
          <a:noFill/>
        </p:spPr>
        <p:txBody>
          <a:bodyPr wrap="square" rtlCol="0">
            <a:spAutoFit/>
          </a:bodyPr>
          <a:lstStyle/>
          <a:p>
            <a:pPr algn="ctr"/>
            <a:r>
              <a:rPr lang="en-US" sz="2000" dirty="0">
                <a:solidFill>
                  <a:schemeClr val="bg1"/>
                </a:solidFill>
                <a:latin typeface="+mj-lt"/>
              </a:rPr>
              <a:t>Solution phase</a:t>
            </a:r>
          </a:p>
        </p:txBody>
      </p:sp>
      <p:sp>
        <p:nvSpPr>
          <p:cNvPr id="31" name="Rectangle 30">
            <a:extLst>
              <a:ext uri="{FF2B5EF4-FFF2-40B4-BE49-F238E27FC236}">
                <a16:creationId xmlns:a16="http://schemas.microsoft.com/office/drawing/2014/main" id="{4FB99C51-057D-493F-AA2E-0320F2F34401}"/>
              </a:ext>
            </a:extLst>
          </p:cNvPr>
          <p:cNvSpPr/>
          <p:nvPr/>
        </p:nvSpPr>
        <p:spPr>
          <a:xfrm>
            <a:off x="500779" y="1635428"/>
            <a:ext cx="4274916" cy="943590"/>
          </a:xfrm>
          <a:prstGeom prst="rect">
            <a:avLst/>
          </a:prstGeom>
          <a:solidFill>
            <a:schemeClr val="tx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a:extLst>
              <a:ext uri="{FF2B5EF4-FFF2-40B4-BE49-F238E27FC236}">
                <a16:creationId xmlns:a16="http://schemas.microsoft.com/office/drawing/2014/main" id="{1AB4F1A7-A729-485C-B97B-693EBF7DF959}"/>
              </a:ext>
            </a:extLst>
          </p:cNvPr>
          <p:cNvSpPr txBox="1"/>
          <p:nvPr/>
        </p:nvSpPr>
        <p:spPr>
          <a:xfrm>
            <a:off x="603144" y="1770139"/>
            <a:ext cx="4085006" cy="646331"/>
          </a:xfrm>
          <a:prstGeom prst="rect">
            <a:avLst/>
          </a:prstGeom>
          <a:noFill/>
        </p:spPr>
        <p:txBody>
          <a:bodyPr wrap="square" rtlCol="0">
            <a:spAutoFit/>
          </a:bodyPr>
          <a:lstStyle/>
          <a:p>
            <a:pPr algn="ctr"/>
            <a:r>
              <a:rPr lang="en-US" sz="1800" dirty="0">
                <a:solidFill>
                  <a:schemeClr val="bg1"/>
                </a:solidFill>
              </a:rPr>
              <a:t>Choose the topic of the idea challenge and try to narrow it down</a:t>
            </a:r>
          </a:p>
        </p:txBody>
      </p:sp>
      <p:sp>
        <p:nvSpPr>
          <p:cNvPr id="33" name="Rectangle 32">
            <a:extLst>
              <a:ext uri="{FF2B5EF4-FFF2-40B4-BE49-F238E27FC236}">
                <a16:creationId xmlns:a16="http://schemas.microsoft.com/office/drawing/2014/main" id="{9E933ED2-88B7-4052-B657-7D2E9242972F}"/>
              </a:ext>
            </a:extLst>
          </p:cNvPr>
          <p:cNvSpPr/>
          <p:nvPr/>
        </p:nvSpPr>
        <p:spPr>
          <a:xfrm>
            <a:off x="1828800" y="3451041"/>
            <a:ext cx="4350451" cy="943592"/>
          </a:xfrm>
          <a:prstGeom prst="rect">
            <a:avLst/>
          </a:prstGeom>
          <a:solidFill>
            <a:schemeClr val="tx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a:extLst>
              <a:ext uri="{FF2B5EF4-FFF2-40B4-BE49-F238E27FC236}">
                <a16:creationId xmlns:a16="http://schemas.microsoft.com/office/drawing/2014/main" id="{3C645204-1381-4517-BE3D-1C709674763C}"/>
              </a:ext>
            </a:extLst>
          </p:cNvPr>
          <p:cNvSpPr txBox="1"/>
          <p:nvPr/>
        </p:nvSpPr>
        <p:spPr>
          <a:xfrm>
            <a:off x="1997630" y="3606588"/>
            <a:ext cx="4012790" cy="646331"/>
          </a:xfrm>
          <a:prstGeom prst="rect">
            <a:avLst/>
          </a:prstGeom>
          <a:noFill/>
        </p:spPr>
        <p:txBody>
          <a:bodyPr wrap="square" rtlCol="0">
            <a:spAutoFit/>
          </a:bodyPr>
          <a:lstStyle/>
          <a:p>
            <a:pPr algn="ctr"/>
            <a:r>
              <a:rPr lang="en-US" sz="1800" dirty="0">
                <a:solidFill>
                  <a:schemeClr val="bg1"/>
                </a:solidFill>
              </a:rPr>
              <a:t>Chart a quantifiable goal to build your challenge around</a:t>
            </a:r>
          </a:p>
        </p:txBody>
      </p:sp>
      <p:sp>
        <p:nvSpPr>
          <p:cNvPr id="35" name="TextBox 34">
            <a:extLst>
              <a:ext uri="{FF2B5EF4-FFF2-40B4-BE49-F238E27FC236}">
                <a16:creationId xmlns:a16="http://schemas.microsoft.com/office/drawing/2014/main" id="{2D716B0B-094F-431F-85F1-607CDE8A4FCE}"/>
              </a:ext>
            </a:extLst>
          </p:cNvPr>
          <p:cNvSpPr txBox="1"/>
          <p:nvPr/>
        </p:nvSpPr>
        <p:spPr>
          <a:xfrm>
            <a:off x="5637256" y="1421053"/>
            <a:ext cx="1659527" cy="1384995"/>
          </a:xfrm>
          <a:prstGeom prst="rect">
            <a:avLst/>
          </a:prstGeom>
          <a:noFill/>
        </p:spPr>
        <p:txBody>
          <a:bodyPr wrap="square" rtlCol="0">
            <a:spAutoFit/>
          </a:bodyPr>
          <a:lstStyle/>
          <a:p>
            <a:pPr algn="ctr"/>
            <a:r>
              <a:rPr lang="en-US" sz="1400" dirty="0">
                <a:solidFill>
                  <a:schemeClr val="bg1"/>
                </a:solidFill>
              </a:rPr>
              <a:t>In a problem-centric idea challenge this is typically a very specific area of improvement</a:t>
            </a:r>
          </a:p>
        </p:txBody>
      </p:sp>
      <p:sp>
        <p:nvSpPr>
          <p:cNvPr id="36" name="Oval 35">
            <a:extLst>
              <a:ext uri="{FF2B5EF4-FFF2-40B4-BE49-F238E27FC236}">
                <a16:creationId xmlns:a16="http://schemas.microsoft.com/office/drawing/2014/main" id="{B57962C4-3861-47D8-A9B6-658501EAAACB}"/>
              </a:ext>
            </a:extLst>
          </p:cNvPr>
          <p:cNvSpPr/>
          <p:nvPr/>
        </p:nvSpPr>
        <p:spPr>
          <a:xfrm>
            <a:off x="5065521" y="2089692"/>
            <a:ext cx="109728" cy="10972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a:extLst>
              <a:ext uri="{FF2B5EF4-FFF2-40B4-BE49-F238E27FC236}">
                <a16:creationId xmlns:a16="http://schemas.microsoft.com/office/drawing/2014/main" id="{0829722E-EF79-49B2-91BF-11186F58CDFC}"/>
              </a:ext>
            </a:extLst>
          </p:cNvPr>
          <p:cNvSpPr/>
          <p:nvPr/>
        </p:nvSpPr>
        <p:spPr>
          <a:xfrm>
            <a:off x="7069365" y="3009175"/>
            <a:ext cx="1828800" cy="1828800"/>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TextBox 38">
            <a:extLst>
              <a:ext uri="{FF2B5EF4-FFF2-40B4-BE49-F238E27FC236}">
                <a16:creationId xmlns:a16="http://schemas.microsoft.com/office/drawing/2014/main" id="{0BD92399-EFB2-4000-A8EA-ADFAFDC80DC1}"/>
              </a:ext>
            </a:extLst>
          </p:cNvPr>
          <p:cNvSpPr txBox="1"/>
          <p:nvPr/>
        </p:nvSpPr>
        <p:spPr>
          <a:xfrm>
            <a:off x="7187329" y="3283935"/>
            <a:ext cx="1589856" cy="1169551"/>
          </a:xfrm>
          <a:prstGeom prst="rect">
            <a:avLst/>
          </a:prstGeom>
          <a:noFill/>
        </p:spPr>
        <p:txBody>
          <a:bodyPr wrap="square" rtlCol="0">
            <a:spAutoFit/>
          </a:bodyPr>
          <a:lstStyle/>
          <a:p>
            <a:pPr algn="ctr"/>
            <a:r>
              <a:rPr lang="en-US" sz="1400" dirty="0">
                <a:solidFill>
                  <a:schemeClr val="bg1"/>
                </a:solidFill>
              </a:rPr>
              <a:t>A quantifiable goal makes it easier to objectively measure results</a:t>
            </a:r>
          </a:p>
        </p:txBody>
      </p:sp>
      <p:sp>
        <p:nvSpPr>
          <p:cNvPr id="40" name="Oval 39">
            <a:extLst>
              <a:ext uri="{FF2B5EF4-FFF2-40B4-BE49-F238E27FC236}">
                <a16:creationId xmlns:a16="http://schemas.microsoft.com/office/drawing/2014/main" id="{7BA4ADAD-1D29-4820-A1AB-5A7F7D932871}"/>
              </a:ext>
            </a:extLst>
          </p:cNvPr>
          <p:cNvSpPr/>
          <p:nvPr/>
        </p:nvSpPr>
        <p:spPr>
          <a:xfrm>
            <a:off x="6677515" y="3874890"/>
            <a:ext cx="109728" cy="10972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a:extLst>
              <a:ext uri="{FF2B5EF4-FFF2-40B4-BE49-F238E27FC236}">
                <a16:creationId xmlns:a16="http://schemas.microsoft.com/office/drawing/2014/main" id="{05D08272-4270-4167-B4E3-D647DDF156AB}"/>
              </a:ext>
            </a:extLst>
          </p:cNvPr>
          <p:cNvSpPr/>
          <p:nvPr/>
        </p:nvSpPr>
        <p:spPr>
          <a:xfrm>
            <a:off x="3545649" y="5297982"/>
            <a:ext cx="4209145" cy="94183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TextBox 41">
            <a:extLst>
              <a:ext uri="{FF2B5EF4-FFF2-40B4-BE49-F238E27FC236}">
                <a16:creationId xmlns:a16="http://schemas.microsoft.com/office/drawing/2014/main" id="{B2370965-69AB-4136-A746-FE51028D4CC0}"/>
              </a:ext>
            </a:extLst>
          </p:cNvPr>
          <p:cNvSpPr txBox="1"/>
          <p:nvPr/>
        </p:nvSpPr>
        <p:spPr>
          <a:xfrm>
            <a:off x="3643826" y="5468207"/>
            <a:ext cx="4012790" cy="646331"/>
          </a:xfrm>
          <a:prstGeom prst="rect">
            <a:avLst/>
          </a:prstGeom>
          <a:noFill/>
        </p:spPr>
        <p:txBody>
          <a:bodyPr wrap="square" rtlCol="0">
            <a:spAutoFit/>
          </a:bodyPr>
          <a:lstStyle/>
          <a:p>
            <a:pPr algn="ctr"/>
            <a:r>
              <a:rPr lang="en-US" sz="1800" dirty="0">
                <a:solidFill>
                  <a:schemeClr val="bg1"/>
                </a:solidFill>
              </a:rPr>
              <a:t>Don’t be afraid to return to the drawing board</a:t>
            </a:r>
          </a:p>
        </p:txBody>
      </p:sp>
      <p:sp>
        <p:nvSpPr>
          <p:cNvPr id="70" name="TextBox 69">
            <a:extLst>
              <a:ext uri="{FF2B5EF4-FFF2-40B4-BE49-F238E27FC236}">
                <a16:creationId xmlns:a16="http://schemas.microsoft.com/office/drawing/2014/main" id="{5C5602C7-5DA7-4817-B087-74E75C1CDD36}"/>
              </a:ext>
            </a:extLst>
          </p:cNvPr>
          <p:cNvSpPr txBox="1"/>
          <p:nvPr/>
        </p:nvSpPr>
        <p:spPr>
          <a:xfrm>
            <a:off x="8666202" y="5183676"/>
            <a:ext cx="1589856" cy="954107"/>
          </a:xfrm>
          <a:prstGeom prst="rect">
            <a:avLst/>
          </a:prstGeom>
          <a:noFill/>
        </p:spPr>
        <p:txBody>
          <a:bodyPr wrap="square" rtlCol="0">
            <a:spAutoFit/>
          </a:bodyPr>
          <a:lstStyle/>
          <a:p>
            <a:pPr algn="ctr"/>
            <a:r>
              <a:rPr lang="en-US" sz="1400" dirty="0">
                <a:solidFill>
                  <a:schemeClr val="bg1"/>
                </a:solidFill>
              </a:rPr>
              <a:t>Keep refining your goal until you’re satisfied with it</a:t>
            </a:r>
          </a:p>
        </p:txBody>
      </p:sp>
      <p:sp>
        <p:nvSpPr>
          <p:cNvPr id="71" name="Oval 70">
            <a:extLst>
              <a:ext uri="{FF2B5EF4-FFF2-40B4-BE49-F238E27FC236}">
                <a16:creationId xmlns:a16="http://schemas.microsoft.com/office/drawing/2014/main" id="{BB99CDA4-7AEA-4179-9811-3C84728DB7EE}"/>
              </a:ext>
            </a:extLst>
          </p:cNvPr>
          <p:cNvSpPr/>
          <p:nvPr/>
        </p:nvSpPr>
        <p:spPr>
          <a:xfrm>
            <a:off x="8154880" y="5660730"/>
            <a:ext cx="109728" cy="10972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2" name="Straight Arrow Connector 71">
            <a:extLst>
              <a:ext uri="{FF2B5EF4-FFF2-40B4-BE49-F238E27FC236}">
                <a16:creationId xmlns:a16="http://schemas.microsoft.com/office/drawing/2014/main" id="{68D90475-CC17-4CFA-B0DE-ACE3F6B368F7}"/>
              </a:ext>
            </a:extLst>
          </p:cNvPr>
          <p:cNvCxnSpPr>
            <a:cxnSpLocks/>
          </p:cNvCxnSpPr>
          <p:nvPr/>
        </p:nvCxnSpPr>
        <p:spPr>
          <a:xfrm>
            <a:off x="3244272" y="2802503"/>
            <a:ext cx="399554" cy="426678"/>
          </a:xfrm>
          <a:prstGeom prst="straightConnector1">
            <a:avLst/>
          </a:prstGeom>
          <a:ln w="889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cxnSp>
        <p:nvCxnSpPr>
          <p:cNvPr id="73" name="Straight Arrow Connector 72">
            <a:extLst>
              <a:ext uri="{FF2B5EF4-FFF2-40B4-BE49-F238E27FC236}">
                <a16:creationId xmlns:a16="http://schemas.microsoft.com/office/drawing/2014/main" id="{14A4539E-0300-4BEE-9015-22FCBEDBFB4D}"/>
              </a:ext>
            </a:extLst>
          </p:cNvPr>
          <p:cNvCxnSpPr>
            <a:cxnSpLocks/>
          </p:cNvCxnSpPr>
          <p:nvPr/>
        </p:nvCxnSpPr>
        <p:spPr>
          <a:xfrm>
            <a:off x="4775695" y="4624636"/>
            <a:ext cx="399554" cy="426678"/>
          </a:xfrm>
          <a:prstGeom prst="straightConnector1">
            <a:avLst/>
          </a:prstGeom>
          <a:ln w="889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449793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354A73-C0B7-4B93-ADAA-40F061A6D41A}"/>
              </a:ext>
            </a:extLst>
          </p:cNvPr>
          <p:cNvSpPr>
            <a:spLocks noGrp="1"/>
          </p:cNvSpPr>
          <p:nvPr>
            <p:ph type="title"/>
          </p:nvPr>
        </p:nvSpPr>
        <p:spPr>
          <a:xfrm>
            <a:off x="435482" y="12838"/>
            <a:ext cx="10797988" cy="1325563"/>
          </a:xfrm>
        </p:spPr>
        <p:txBody>
          <a:bodyPr/>
          <a:lstStyle/>
          <a:p>
            <a:r>
              <a:rPr lang="fi-FI" dirty="0"/>
              <a:t>Choosing the participants</a:t>
            </a:r>
            <a:endParaRPr lang="en-FI" dirty="0"/>
          </a:p>
        </p:txBody>
      </p:sp>
      <p:grpSp>
        <p:nvGrpSpPr>
          <p:cNvPr id="4" name="Group 3">
            <a:extLst>
              <a:ext uri="{FF2B5EF4-FFF2-40B4-BE49-F238E27FC236}">
                <a16:creationId xmlns:a16="http://schemas.microsoft.com/office/drawing/2014/main" id="{AC69F95D-BE3F-4BDD-B09A-1F0C759C577D}"/>
              </a:ext>
            </a:extLst>
          </p:cNvPr>
          <p:cNvGrpSpPr/>
          <p:nvPr/>
        </p:nvGrpSpPr>
        <p:grpSpPr>
          <a:xfrm>
            <a:off x="1225709" y="1304121"/>
            <a:ext cx="9030349" cy="5153133"/>
            <a:chOff x="1571717" y="1338401"/>
            <a:chExt cx="9030349" cy="5153133"/>
          </a:xfrm>
        </p:grpSpPr>
        <p:sp>
          <p:nvSpPr>
            <p:cNvPr id="26" name="Rectangle 25">
              <a:extLst>
                <a:ext uri="{FF2B5EF4-FFF2-40B4-BE49-F238E27FC236}">
                  <a16:creationId xmlns:a16="http://schemas.microsoft.com/office/drawing/2014/main" id="{D331BCEE-E78B-413F-970E-B7137CA0E2F0}"/>
                </a:ext>
              </a:extLst>
            </p:cNvPr>
            <p:cNvSpPr/>
            <p:nvPr/>
          </p:nvSpPr>
          <p:spPr>
            <a:xfrm>
              <a:off x="1571717" y="4798338"/>
              <a:ext cx="2492845" cy="168049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3C913F19-ACA0-4C07-91C7-AC9013597368}"/>
                </a:ext>
              </a:extLst>
            </p:cNvPr>
            <p:cNvGrpSpPr/>
            <p:nvPr/>
          </p:nvGrpSpPr>
          <p:grpSpPr>
            <a:xfrm>
              <a:off x="1708628" y="1338401"/>
              <a:ext cx="8893438" cy="5153133"/>
              <a:chOff x="1708628" y="1338401"/>
              <a:chExt cx="8893438" cy="5153133"/>
            </a:xfrm>
          </p:grpSpPr>
          <p:cxnSp>
            <p:nvCxnSpPr>
              <p:cNvPr id="24" name="Straight Connector 23">
                <a:extLst>
                  <a:ext uri="{FF2B5EF4-FFF2-40B4-BE49-F238E27FC236}">
                    <a16:creationId xmlns:a16="http://schemas.microsoft.com/office/drawing/2014/main" id="{4A485CA4-5434-4251-B5BE-CBF6A0A56EC1}"/>
                  </a:ext>
                </a:extLst>
              </p:cNvPr>
              <p:cNvCxnSpPr>
                <a:cxnSpLocks/>
              </p:cNvCxnSpPr>
              <p:nvPr/>
            </p:nvCxnSpPr>
            <p:spPr>
              <a:xfrm flipH="1">
                <a:off x="2983930" y="2389436"/>
                <a:ext cx="914405" cy="831984"/>
              </a:xfrm>
              <a:prstGeom prst="line">
                <a:avLst/>
              </a:prstGeom>
              <a:ln w="50800"/>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C7C03613-BB0C-482B-91A6-0B065B6E80A6}"/>
                  </a:ext>
                </a:extLst>
              </p:cNvPr>
              <p:cNvCxnSpPr>
                <a:cxnSpLocks/>
              </p:cNvCxnSpPr>
              <p:nvPr/>
            </p:nvCxnSpPr>
            <p:spPr>
              <a:xfrm>
                <a:off x="8175431" y="2293096"/>
                <a:ext cx="914405" cy="831984"/>
              </a:xfrm>
              <a:prstGeom prst="line">
                <a:avLst/>
              </a:prstGeom>
              <a:ln w="508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8DB64A71-48E1-4581-B50A-70D18C4CA089}"/>
                  </a:ext>
                </a:extLst>
              </p:cNvPr>
              <p:cNvCxnSpPr>
                <a:cxnSpLocks/>
              </p:cNvCxnSpPr>
              <p:nvPr/>
            </p:nvCxnSpPr>
            <p:spPr>
              <a:xfrm>
                <a:off x="6086891" y="1932498"/>
                <a:ext cx="1611" cy="2979148"/>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sp>
            <p:nvSpPr>
              <p:cNvPr id="50" name="Rectangle 49">
                <a:extLst>
                  <a:ext uri="{FF2B5EF4-FFF2-40B4-BE49-F238E27FC236}">
                    <a16:creationId xmlns:a16="http://schemas.microsoft.com/office/drawing/2014/main" id="{66D62934-F8D5-489D-B5A0-693406B775DC}"/>
                  </a:ext>
                </a:extLst>
              </p:cNvPr>
              <p:cNvSpPr/>
              <p:nvPr/>
            </p:nvSpPr>
            <p:spPr>
              <a:xfrm>
                <a:off x="3853003" y="1338401"/>
                <a:ext cx="4474520" cy="1091864"/>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TextBox 69">
                <a:extLst>
                  <a:ext uri="{FF2B5EF4-FFF2-40B4-BE49-F238E27FC236}">
                    <a16:creationId xmlns:a16="http://schemas.microsoft.com/office/drawing/2014/main" id="{5C5602C7-5DA7-4817-B087-74E75C1CDD36}"/>
                  </a:ext>
                </a:extLst>
              </p:cNvPr>
              <p:cNvSpPr txBox="1"/>
              <p:nvPr/>
            </p:nvSpPr>
            <p:spPr>
              <a:xfrm>
                <a:off x="8666202" y="5183676"/>
                <a:ext cx="1589856" cy="954107"/>
              </a:xfrm>
              <a:prstGeom prst="rect">
                <a:avLst/>
              </a:prstGeom>
              <a:noFill/>
            </p:spPr>
            <p:txBody>
              <a:bodyPr wrap="square" rtlCol="0">
                <a:spAutoFit/>
              </a:bodyPr>
              <a:lstStyle/>
              <a:p>
                <a:pPr algn="ctr"/>
                <a:r>
                  <a:rPr lang="en-US" sz="1400" dirty="0">
                    <a:solidFill>
                      <a:schemeClr val="bg1"/>
                    </a:solidFill>
                  </a:rPr>
                  <a:t>Keep refining your goal until you’re satisfied with it</a:t>
                </a:r>
              </a:p>
            </p:txBody>
          </p:sp>
          <p:cxnSp>
            <p:nvCxnSpPr>
              <p:cNvPr id="23" name="Straight Connector 22">
                <a:extLst>
                  <a:ext uri="{FF2B5EF4-FFF2-40B4-BE49-F238E27FC236}">
                    <a16:creationId xmlns:a16="http://schemas.microsoft.com/office/drawing/2014/main" id="{A5BDF8EE-7644-4304-A603-6C216106B46E}"/>
                  </a:ext>
                </a:extLst>
              </p:cNvPr>
              <p:cNvCxnSpPr>
                <a:cxnSpLocks/>
              </p:cNvCxnSpPr>
              <p:nvPr/>
            </p:nvCxnSpPr>
            <p:spPr>
              <a:xfrm>
                <a:off x="2844865" y="4069243"/>
                <a:ext cx="0" cy="1047517"/>
              </a:xfrm>
              <a:prstGeom prst="line">
                <a:avLst/>
              </a:prstGeom>
              <a:ln w="50800"/>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535887-E172-4AFF-A8C1-21DFE2B90108}"/>
                  </a:ext>
                </a:extLst>
              </p:cNvPr>
              <p:cNvCxnSpPr>
                <a:cxnSpLocks/>
              </p:cNvCxnSpPr>
              <p:nvPr/>
            </p:nvCxnSpPr>
            <p:spPr>
              <a:xfrm>
                <a:off x="9404831" y="3967683"/>
                <a:ext cx="1" cy="1149077"/>
              </a:xfrm>
              <a:prstGeom prst="line">
                <a:avLst/>
              </a:prstGeom>
              <a:ln w="50800">
                <a:solidFill>
                  <a:schemeClr val="accent3"/>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476B0C9D-BA5A-4CEC-966D-86ABAD2921EA}"/>
                  </a:ext>
                </a:extLst>
              </p:cNvPr>
              <p:cNvSpPr txBox="1"/>
              <p:nvPr/>
            </p:nvSpPr>
            <p:spPr>
              <a:xfrm>
                <a:off x="1708628" y="4880599"/>
                <a:ext cx="2174213" cy="1569660"/>
              </a:xfrm>
              <a:prstGeom prst="rect">
                <a:avLst/>
              </a:prstGeom>
              <a:noFill/>
            </p:spPr>
            <p:txBody>
              <a:bodyPr wrap="square" rtlCol="0">
                <a:spAutoFit/>
              </a:bodyPr>
              <a:lstStyle/>
              <a:p>
                <a:pPr algn="ctr"/>
                <a:r>
                  <a:rPr lang="en-US" sz="1600" dirty="0">
                    <a:solidFill>
                      <a:schemeClr val="bg1"/>
                    </a:solidFill>
                  </a:rPr>
                  <a:t>The size of your audience can range from focused groups inside the organization to the entire public</a:t>
                </a:r>
              </a:p>
            </p:txBody>
          </p:sp>
          <p:sp>
            <p:nvSpPr>
              <p:cNvPr id="28" name="TextBox 27">
                <a:extLst>
                  <a:ext uri="{FF2B5EF4-FFF2-40B4-BE49-F238E27FC236}">
                    <a16:creationId xmlns:a16="http://schemas.microsoft.com/office/drawing/2014/main" id="{1AD97496-EDD8-4A9E-9A97-3121C6C01A0B}"/>
                  </a:ext>
                </a:extLst>
              </p:cNvPr>
              <p:cNvSpPr txBox="1"/>
              <p:nvPr/>
            </p:nvSpPr>
            <p:spPr>
              <a:xfrm>
                <a:off x="4243162" y="1440504"/>
                <a:ext cx="3687457" cy="830997"/>
              </a:xfrm>
              <a:prstGeom prst="rect">
                <a:avLst/>
              </a:prstGeom>
              <a:noFill/>
            </p:spPr>
            <p:txBody>
              <a:bodyPr wrap="square" rtlCol="0">
                <a:spAutoFit/>
              </a:bodyPr>
              <a:lstStyle/>
              <a:p>
                <a:pPr lvl="0" algn="ctr"/>
                <a:r>
                  <a:rPr lang="en-US" sz="2400" dirty="0">
                    <a:solidFill>
                      <a:schemeClr val="bg1"/>
                    </a:solidFill>
                  </a:rPr>
                  <a:t>Key factors of a</a:t>
                </a:r>
              </a:p>
              <a:p>
                <a:pPr lvl="0" algn="ctr"/>
                <a:r>
                  <a:rPr lang="en-US" sz="2400" dirty="0">
                    <a:solidFill>
                      <a:schemeClr val="bg1"/>
                    </a:solidFill>
                  </a:rPr>
                  <a:t>focused audience</a:t>
                </a:r>
                <a:endParaRPr lang="en-US" sz="2400" dirty="0"/>
              </a:p>
            </p:txBody>
          </p:sp>
          <p:sp>
            <p:nvSpPr>
              <p:cNvPr id="29" name="Oval 28">
                <a:extLst>
                  <a:ext uri="{FF2B5EF4-FFF2-40B4-BE49-F238E27FC236}">
                    <a16:creationId xmlns:a16="http://schemas.microsoft.com/office/drawing/2014/main" id="{AB8CCD46-3877-4C53-84DE-09143F7B4413}"/>
                  </a:ext>
                </a:extLst>
              </p:cNvPr>
              <p:cNvSpPr/>
              <p:nvPr/>
            </p:nvSpPr>
            <p:spPr>
              <a:xfrm>
                <a:off x="2058100" y="2850318"/>
                <a:ext cx="1554480" cy="1554480"/>
              </a:xfrm>
              <a:prstGeom prst="ellipse">
                <a:avLst/>
              </a:prstGeom>
              <a:solidFill>
                <a:schemeClr val="tx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a:extLst>
                  <a:ext uri="{FF2B5EF4-FFF2-40B4-BE49-F238E27FC236}">
                    <a16:creationId xmlns:a16="http://schemas.microsoft.com/office/drawing/2014/main" id="{63EA6479-CA5F-4723-8CF5-9E282B9DDBBC}"/>
                  </a:ext>
                </a:extLst>
              </p:cNvPr>
              <p:cNvSpPr txBox="1"/>
              <p:nvPr/>
            </p:nvSpPr>
            <p:spPr>
              <a:xfrm>
                <a:off x="2520693" y="3408047"/>
                <a:ext cx="633507" cy="369332"/>
              </a:xfrm>
              <a:prstGeom prst="rect">
                <a:avLst/>
              </a:prstGeom>
              <a:noFill/>
            </p:spPr>
            <p:txBody>
              <a:bodyPr wrap="none" rtlCol="0">
                <a:spAutoFit/>
              </a:bodyPr>
              <a:lstStyle/>
              <a:p>
                <a:pPr algn="ctr"/>
                <a:r>
                  <a:rPr lang="en-US" dirty="0">
                    <a:solidFill>
                      <a:schemeClr val="bg1"/>
                    </a:solidFill>
                  </a:rPr>
                  <a:t>Size</a:t>
                </a:r>
              </a:p>
            </p:txBody>
          </p:sp>
          <p:sp>
            <p:nvSpPr>
              <p:cNvPr id="37" name="Oval 36">
                <a:extLst>
                  <a:ext uri="{FF2B5EF4-FFF2-40B4-BE49-F238E27FC236}">
                    <a16:creationId xmlns:a16="http://schemas.microsoft.com/office/drawing/2014/main" id="{46ED337A-2D4E-4AC3-B45E-6CA5E766DA24}"/>
                  </a:ext>
                </a:extLst>
              </p:cNvPr>
              <p:cNvSpPr/>
              <p:nvPr/>
            </p:nvSpPr>
            <p:spPr>
              <a:xfrm>
                <a:off x="8618354" y="2849095"/>
                <a:ext cx="1554480" cy="1554480"/>
              </a:xfrm>
              <a:prstGeom prst="ellipse">
                <a:avLst/>
              </a:prstGeom>
              <a:solidFill>
                <a:schemeClr val="tx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TextBox 42">
                <a:extLst>
                  <a:ext uri="{FF2B5EF4-FFF2-40B4-BE49-F238E27FC236}">
                    <a16:creationId xmlns:a16="http://schemas.microsoft.com/office/drawing/2014/main" id="{A8179862-5B4E-4687-B221-CE0B4572B6BC}"/>
                  </a:ext>
                </a:extLst>
              </p:cNvPr>
              <p:cNvSpPr txBox="1"/>
              <p:nvPr/>
            </p:nvSpPr>
            <p:spPr>
              <a:xfrm>
                <a:off x="8758241" y="3408047"/>
                <a:ext cx="1274709" cy="369332"/>
              </a:xfrm>
              <a:prstGeom prst="rect">
                <a:avLst/>
              </a:prstGeom>
              <a:noFill/>
            </p:spPr>
            <p:txBody>
              <a:bodyPr wrap="none" rtlCol="0">
                <a:spAutoFit/>
              </a:bodyPr>
              <a:lstStyle/>
              <a:p>
                <a:pPr algn="ctr"/>
                <a:r>
                  <a:rPr lang="en-US" dirty="0">
                    <a:solidFill>
                      <a:schemeClr val="bg1"/>
                    </a:solidFill>
                  </a:rPr>
                  <a:t>Relevance</a:t>
                </a:r>
              </a:p>
            </p:txBody>
          </p:sp>
          <p:sp>
            <p:nvSpPr>
              <p:cNvPr id="44" name="Oval 43">
                <a:extLst>
                  <a:ext uri="{FF2B5EF4-FFF2-40B4-BE49-F238E27FC236}">
                    <a16:creationId xmlns:a16="http://schemas.microsoft.com/office/drawing/2014/main" id="{269D554B-8B48-4A6D-9EFF-2611EC48813A}"/>
                  </a:ext>
                </a:extLst>
              </p:cNvPr>
              <p:cNvSpPr/>
              <p:nvPr/>
            </p:nvSpPr>
            <p:spPr>
              <a:xfrm>
                <a:off x="5311759" y="2851540"/>
                <a:ext cx="1554480" cy="1554480"/>
              </a:xfrm>
              <a:prstGeom prst="ellipse">
                <a:avLst/>
              </a:prstGeom>
              <a:solidFill>
                <a:schemeClr val="tx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TextBox 44">
                <a:extLst>
                  <a:ext uri="{FF2B5EF4-FFF2-40B4-BE49-F238E27FC236}">
                    <a16:creationId xmlns:a16="http://schemas.microsoft.com/office/drawing/2014/main" id="{19B917D0-F8DC-4332-85AE-306F18E14639}"/>
                  </a:ext>
                </a:extLst>
              </p:cNvPr>
              <p:cNvSpPr txBox="1"/>
              <p:nvPr/>
            </p:nvSpPr>
            <p:spPr>
              <a:xfrm>
                <a:off x="5366182" y="3408047"/>
                <a:ext cx="1441420" cy="369332"/>
              </a:xfrm>
              <a:prstGeom prst="rect">
                <a:avLst/>
              </a:prstGeom>
              <a:noFill/>
            </p:spPr>
            <p:txBody>
              <a:bodyPr wrap="none" rtlCol="0">
                <a:spAutoFit/>
              </a:bodyPr>
              <a:lstStyle/>
              <a:p>
                <a:pPr algn="ctr"/>
                <a:r>
                  <a:rPr lang="en-US" dirty="0">
                    <a:solidFill>
                      <a:schemeClr val="bg1"/>
                    </a:solidFill>
                  </a:rPr>
                  <a:t>Reachability</a:t>
                </a:r>
              </a:p>
            </p:txBody>
          </p:sp>
          <p:sp>
            <p:nvSpPr>
              <p:cNvPr id="46" name="Rectangle 45">
                <a:extLst>
                  <a:ext uri="{FF2B5EF4-FFF2-40B4-BE49-F238E27FC236}">
                    <a16:creationId xmlns:a16="http://schemas.microsoft.com/office/drawing/2014/main" id="{E38DABA1-5556-4917-89AE-2E4BA7C3DE4F}"/>
                  </a:ext>
                </a:extLst>
              </p:cNvPr>
              <p:cNvSpPr/>
              <p:nvPr/>
            </p:nvSpPr>
            <p:spPr>
              <a:xfrm>
                <a:off x="4840469" y="4811037"/>
                <a:ext cx="2492845" cy="1680497"/>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a:extLst>
                  <a:ext uri="{FF2B5EF4-FFF2-40B4-BE49-F238E27FC236}">
                    <a16:creationId xmlns:a16="http://schemas.microsoft.com/office/drawing/2014/main" id="{9A2AA489-913D-4218-8A00-A860951326EE}"/>
                  </a:ext>
                </a:extLst>
              </p:cNvPr>
              <p:cNvSpPr/>
              <p:nvPr/>
            </p:nvSpPr>
            <p:spPr>
              <a:xfrm>
                <a:off x="8109221" y="4798337"/>
                <a:ext cx="2492845" cy="1680497"/>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8" name="TextBox 47">
                <a:extLst>
                  <a:ext uri="{FF2B5EF4-FFF2-40B4-BE49-F238E27FC236}">
                    <a16:creationId xmlns:a16="http://schemas.microsoft.com/office/drawing/2014/main" id="{4CCCB544-4F59-4B90-BF7B-FE4BC6C7E417}"/>
                  </a:ext>
                </a:extLst>
              </p:cNvPr>
              <p:cNvSpPr txBox="1"/>
              <p:nvPr/>
            </p:nvSpPr>
            <p:spPr>
              <a:xfrm>
                <a:off x="8208158" y="4880599"/>
                <a:ext cx="2384383" cy="1323439"/>
              </a:xfrm>
              <a:prstGeom prst="rect">
                <a:avLst/>
              </a:prstGeom>
              <a:noFill/>
            </p:spPr>
            <p:txBody>
              <a:bodyPr wrap="square" rtlCol="0">
                <a:spAutoFit/>
              </a:bodyPr>
              <a:lstStyle/>
              <a:p>
                <a:pPr algn="ctr"/>
                <a:r>
                  <a:rPr lang="en-US" sz="1600" dirty="0">
                    <a:solidFill>
                      <a:schemeClr val="bg1"/>
                    </a:solidFill>
                  </a:rPr>
                  <a:t>Choose the most relevant and knowledgeable stakeholder group that is willing to contribute</a:t>
                </a:r>
              </a:p>
            </p:txBody>
          </p:sp>
          <p:sp>
            <p:nvSpPr>
              <p:cNvPr id="49" name="TextBox 48">
                <a:extLst>
                  <a:ext uri="{FF2B5EF4-FFF2-40B4-BE49-F238E27FC236}">
                    <a16:creationId xmlns:a16="http://schemas.microsoft.com/office/drawing/2014/main" id="{9C1E0F07-D631-480F-836F-BE2A1F4B072F}"/>
                  </a:ext>
                </a:extLst>
              </p:cNvPr>
              <p:cNvSpPr txBox="1"/>
              <p:nvPr/>
            </p:nvSpPr>
            <p:spPr>
              <a:xfrm>
                <a:off x="4865261" y="5003709"/>
                <a:ext cx="2446481" cy="1077218"/>
              </a:xfrm>
              <a:prstGeom prst="rect">
                <a:avLst/>
              </a:prstGeom>
              <a:noFill/>
            </p:spPr>
            <p:txBody>
              <a:bodyPr wrap="square" rtlCol="0">
                <a:spAutoFit/>
              </a:bodyPr>
              <a:lstStyle/>
              <a:p>
                <a:pPr algn="ctr"/>
                <a:r>
                  <a:rPr lang="en-US" sz="1600" dirty="0">
                    <a:solidFill>
                      <a:schemeClr val="bg1"/>
                    </a:solidFill>
                  </a:rPr>
                  <a:t>Make sure the people who you wish to include in the challenge are realistically within reach</a:t>
                </a:r>
              </a:p>
            </p:txBody>
          </p:sp>
        </p:grpSp>
      </p:grpSp>
    </p:spTree>
    <p:extLst>
      <p:ext uri="{BB962C8B-B14F-4D97-AF65-F5344CB8AC3E}">
        <p14:creationId xmlns:p14="http://schemas.microsoft.com/office/powerpoint/2010/main" val="2523059904"/>
      </p:ext>
    </p:extLst>
  </p:cSld>
  <p:clrMapOvr>
    <a:masterClrMapping/>
  </p:clrMapOvr>
</p:sld>
</file>

<file path=ppt/theme/theme1.xml><?xml version="1.0" encoding="utf-8"?>
<a:theme xmlns:a="http://schemas.openxmlformats.org/drawingml/2006/main" name="Viima">
  <a:themeElements>
    <a:clrScheme name="Viima Colors">
      <a:dk1>
        <a:srgbClr val="000000"/>
      </a:dk1>
      <a:lt1>
        <a:srgbClr val="FFFFFF"/>
      </a:lt1>
      <a:dk2>
        <a:srgbClr val="777777"/>
      </a:dk2>
      <a:lt2>
        <a:srgbClr val="FCFCFC"/>
      </a:lt2>
      <a:accent1>
        <a:srgbClr val="1CB5F2"/>
      </a:accent1>
      <a:accent2>
        <a:srgbClr val="33DB87"/>
      </a:accent2>
      <a:accent3>
        <a:srgbClr val="F9599A"/>
      </a:accent3>
      <a:accent4>
        <a:srgbClr val="8679D1"/>
      </a:accent4>
      <a:accent5>
        <a:srgbClr val="FC954F"/>
      </a:accent5>
      <a:accent6>
        <a:srgbClr val="FCDA4C"/>
      </a:accent6>
      <a:hlink>
        <a:srgbClr val="1CB5F2"/>
      </a:hlink>
      <a:folHlink>
        <a:srgbClr val="1C91BF"/>
      </a:folHlink>
    </a:clrScheme>
    <a:fontScheme name="Viima">
      <a:majorFont>
        <a:latin typeface="Noto Sans" panose="020B0604020202020204"/>
        <a:ea typeface=""/>
        <a:cs typeface=""/>
        <a:font script="Jpan" typeface="ＭＳ Ｐゴシック"/>
        <a:font script="Hang" typeface="굴림"/>
        <a:font script="Hans" typeface="黑体"/>
        <a:font script="Hant" typeface="微軟正黑體"/>
        <a:font script="Arab" typeface="Noto Sans"/>
        <a:font script="Hebr" typeface="Noto Sans"/>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Noto Sans"/>
        <a:font script="Uigh" typeface="Microsoft Uighur"/>
        <a:font script="Geor" typeface="Sylfaen"/>
      </a:majorFont>
      <a:minorFont>
        <a:latin typeface="Noto Sans" panose="02020603050405020304"/>
        <a:ea typeface=""/>
        <a:cs typeface=""/>
        <a:font script="Jpan" typeface="ＭＳ Ｐ明朝"/>
        <a:font script="Hang" typeface="바탕"/>
        <a:font script="Hans" typeface="宋体"/>
        <a:font script="Hant" typeface="新細明體"/>
        <a:font script="Arab" typeface="Noto Sans"/>
        <a:font script="Hebr" typeface="Noto Sans"/>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Noto Sans"/>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Viima" id="{8A28AEC6-9FC1-8046-8988-B7D9F687C035}" vid="{E8DC18F3-EF60-7F40-AC69-D58C9304A63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8680</TotalTime>
  <Words>2916</Words>
  <Application>Microsoft Office PowerPoint</Application>
  <PresentationFormat>Widescreen</PresentationFormat>
  <Paragraphs>368</Paragraphs>
  <Slides>30</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30</vt:i4>
      </vt:variant>
    </vt:vector>
  </HeadingPairs>
  <TitlesOfParts>
    <vt:vector size="36" baseType="lpstr">
      <vt:lpstr>Arial</vt:lpstr>
      <vt:lpstr>Assistant</vt:lpstr>
      <vt:lpstr>Calibri</vt:lpstr>
      <vt:lpstr>Noto Sans</vt:lpstr>
      <vt:lpstr>Wingdings</vt:lpstr>
      <vt:lpstr>Viima</vt:lpstr>
      <vt:lpstr>PowerPoint Presentation</vt:lpstr>
      <vt:lpstr>Table of contents</vt:lpstr>
      <vt:lpstr>Breakdown of the toolkit</vt:lpstr>
      <vt:lpstr>Double diamond of idea development</vt:lpstr>
      <vt:lpstr>Problem-centric vs solution-centric</vt:lpstr>
      <vt:lpstr>PowerPoint Presentation</vt:lpstr>
      <vt:lpstr>Problem-centric idea challenge process</vt:lpstr>
      <vt:lpstr>Charting your goals</vt:lpstr>
      <vt:lpstr>Choosing the participants</vt:lpstr>
      <vt:lpstr>Problem phase – Concrete planning and executing</vt:lpstr>
      <vt:lpstr>Solution phase – Concrete planning and executing</vt:lpstr>
      <vt:lpstr>Wrap-up</vt:lpstr>
      <vt:lpstr>Reflection</vt:lpstr>
      <vt:lpstr>PowerPoint Presentation</vt:lpstr>
      <vt:lpstr>Solution-centric idea challenge process</vt:lpstr>
      <vt:lpstr>Charting your goals</vt:lpstr>
      <vt:lpstr>Choosing the participants</vt:lpstr>
      <vt:lpstr>Solution phase – Concrete planning and executing</vt:lpstr>
      <vt:lpstr>Wrap-up</vt:lpstr>
      <vt:lpstr>Reflection</vt:lpstr>
      <vt:lpstr>PowerPoint Presentation</vt:lpstr>
      <vt:lpstr>How to use the email templates</vt:lpstr>
      <vt:lpstr>Introductory email in a problem-centric challenge</vt:lpstr>
      <vt:lpstr>Introductory email in a solution-centric challenge</vt:lpstr>
      <vt:lpstr>Email to team in charge of a problem-centric challenge</vt:lpstr>
      <vt:lpstr>Email to team in charge of a solution-centric challenge</vt:lpstr>
      <vt:lpstr>Participation reminders</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Jesse Nieminen</dc:creator>
  <cp:lastModifiedBy>Julia Myllylä</cp:lastModifiedBy>
  <cp:revision>263</cp:revision>
  <cp:lastPrinted>2019-03-22T11:04:22Z</cp:lastPrinted>
  <dcterms:created xsi:type="dcterms:W3CDTF">2019-03-19T11:30:33Z</dcterms:created>
  <dcterms:modified xsi:type="dcterms:W3CDTF">2019-04-02T08:14:07Z</dcterms:modified>
</cp:coreProperties>
</file>